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6" r:id="rId3"/>
    <p:sldId id="258" r:id="rId4"/>
    <p:sldId id="261" r:id="rId5"/>
    <p:sldId id="263" r:id="rId6"/>
    <p:sldId id="264" r:id="rId7"/>
    <p:sldId id="265" r:id="rId8"/>
    <p:sldId id="287" r:id="rId9"/>
    <p:sldId id="288" r:id="rId10"/>
    <p:sldId id="289" r:id="rId11"/>
    <p:sldId id="290" r:id="rId12"/>
    <p:sldId id="291" r:id="rId13"/>
    <p:sldId id="292" r:id="rId14"/>
    <p:sldId id="29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autoAdjust="0"/>
    <p:restoredTop sz="94660"/>
  </p:normalViewPr>
  <p:slideViewPr>
    <p:cSldViewPr>
      <p:cViewPr varScale="1">
        <p:scale>
          <a:sx n="73" d="100"/>
          <a:sy n="73" d="100"/>
        </p:scale>
        <p:origin x="-106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29.10.2014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B19B0651-EE4F-4900-A07F-96A6BFA9D0F0}"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29.10.2014</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t>29.10.2014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29.10.2014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29.10.2014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29.10.2014</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B19B0651-EE4F-4900-A07F-96A6BFA9D0F0}"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4C71EC6-210F-42DE-9C53-41977AD35B3D}" type="datetimeFigureOut">
              <a:rPr lang="ru-RU" smtClean="0"/>
              <a:t>29.10.2014</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uk.wikipedia.org/wiki/1969" TargetMode="External"/><Relationship Id="rId13" Type="http://schemas.openxmlformats.org/officeDocument/2006/relationships/hyperlink" Target="http://uk.wikipedia.org/wiki/1946" TargetMode="External"/><Relationship Id="rId3" Type="http://schemas.openxmlformats.org/officeDocument/2006/relationships/hyperlink" Target="http://uk.wikipedia.org/wiki/1890" TargetMode="External"/><Relationship Id="rId7" Type="http://schemas.openxmlformats.org/officeDocument/2006/relationships/hyperlink" Target="http://uk.wikipedia.org/wiki/1958" TargetMode="External"/><Relationship Id="rId12" Type="http://schemas.openxmlformats.org/officeDocument/2006/relationships/hyperlink" Target="http://uk.wikipedia.org/wiki/1944" TargetMode="External"/><Relationship Id="rId2" Type="http://schemas.openxmlformats.org/officeDocument/2006/relationships/hyperlink" Target="http://uk.wikipedia.org/wiki/22_%D0%BB%D0%B8%D1%81%D1%82%D0%BE%D0%BF%D0%B0%D0%B4%D0%B0" TargetMode="Externa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uk.wikipedia.org/wiki/%D0%9F%27%D1%8F%D1%82%D0%B0_%D1%80%D0%B5%D1%81%D0%BF%D1%83%D0%B1%D0%BB%D1%96%D0%BA%D0%B0" TargetMode="External"/><Relationship Id="rId11" Type="http://schemas.openxmlformats.org/officeDocument/2006/relationships/hyperlink" Target="http://uk.wikipedia.org/wiki/1940" TargetMode="External"/><Relationship Id="rId5" Type="http://schemas.openxmlformats.org/officeDocument/2006/relationships/hyperlink" Target="http://uk.wikipedia.org/wiki/1970" TargetMode="External"/><Relationship Id="rId15" Type="http://schemas.openxmlformats.org/officeDocument/2006/relationships/hyperlink" Target="http://uk.wikipedia.org/wiki/%D0%90%D0%BB%D0%B6%D0%B8%D1%80" TargetMode="External"/><Relationship Id="rId10" Type="http://schemas.openxmlformats.org/officeDocument/2006/relationships/hyperlink" Target="http://uk.wikipedia.org/wiki/%D0%9D%D0%B0%D1%86%D0%B8%D1%81%D1%82" TargetMode="External"/><Relationship Id="rId4" Type="http://schemas.openxmlformats.org/officeDocument/2006/relationships/hyperlink" Target="http://uk.wikipedia.org/wiki/9_%D0%BB%D0%B8%D1%81%D1%82%D0%BE%D0%BF%D0%B0%D0%B4%D0%B0" TargetMode="External"/><Relationship Id="rId9" Type="http://schemas.openxmlformats.org/officeDocument/2006/relationships/hyperlink" Target="http://uk.wikipedia.org/wiki/%D0%9B%D0%BE%D0%BD%D0%B4%D0%BE%D0%BD" TargetMode="External"/><Relationship Id="rId14" Type="http://schemas.openxmlformats.org/officeDocument/2006/relationships/hyperlink" Target="http://uk.wikipedia.org/wiki/%D0%A4%D1%80%D0%B0%D0%BD%D1%86%D1%96%D1%8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716016" y="4725144"/>
            <a:ext cx="3848472" cy="1440160"/>
          </a:xfrm>
        </p:spPr>
        <p:txBody>
          <a:bodyPr>
            <a:normAutofit/>
          </a:bodyPr>
          <a:lstStyle/>
          <a:p>
            <a:pPr algn="r"/>
            <a:r>
              <a:rPr lang="uk-UA" dirty="0" smtClean="0"/>
              <a:t>Виконала</a:t>
            </a:r>
          </a:p>
          <a:p>
            <a:pPr algn="r"/>
            <a:r>
              <a:rPr lang="uk-UA" dirty="0" err="1" smtClean="0"/>
              <a:t>Колегіантка</a:t>
            </a:r>
            <a:r>
              <a:rPr lang="uk-UA" dirty="0" smtClean="0"/>
              <a:t> 11 класу </a:t>
            </a:r>
          </a:p>
          <a:p>
            <a:pPr algn="r"/>
            <a:r>
              <a:rPr lang="uk-UA" dirty="0" smtClean="0"/>
              <a:t>Кириченко Маргарита </a:t>
            </a:r>
            <a:endParaRPr lang="uk-UA" dirty="0"/>
          </a:p>
        </p:txBody>
      </p:sp>
      <p:sp>
        <p:nvSpPr>
          <p:cNvPr id="2" name="Заголовок 1"/>
          <p:cNvSpPr>
            <a:spLocks noGrp="1"/>
          </p:cNvSpPr>
          <p:nvPr>
            <p:ph type="ctrTitle"/>
          </p:nvPr>
        </p:nvSpPr>
        <p:spPr/>
        <p:txBody>
          <a:bodyPr>
            <a:normAutofit/>
          </a:bodyPr>
          <a:lstStyle/>
          <a:p>
            <a:r>
              <a:rPr lang="uk-UA" sz="6000" dirty="0"/>
              <a:t>Шарль де </a:t>
            </a:r>
            <a:r>
              <a:rPr lang="uk-UA" sz="6000" dirty="0" smtClean="0"/>
              <a:t>Голль</a:t>
            </a:r>
            <a:endParaRPr lang="uk-UA" sz="6000" dirty="0"/>
          </a:p>
        </p:txBody>
      </p:sp>
    </p:spTree>
    <p:extLst>
      <p:ext uri="{BB962C8B-B14F-4D97-AF65-F5344CB8AC3E}">
        <p14:creationId xmlns:p14="http://schemas.microsoft.com/office/powerpoint/2010/main" val="90544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332656"/>
            <a:ext cx="5688632" cy="6192688"/>
          </a:xfrm>
        </p:spPr>
        <p:txBody>
          <a:bodyPr>
            <a:normAutofit fontScale="92500" lnSpcReduction="10000"/>
          </a:bodyPr>
          <a:lstStyle/>
          <a:p>
            <a:pPr marL="0" indent="0">
              <a:buNone/>
            </a:pPr>
            <a:r>
              <a:rPr lang="ru-RU" dirty="0"/>
              <a:t>1 </a:t>
            </a:r>
            <a:r>
              <a:rPr lang="ru-RU" dirty="0" err="1"/>
              <a:t>червня</a:t>
            </a:r>
            <a:r>
              <a:rPr lang="ru-RU" dirty="0"/>
              <a:t> 1958 р. </a:t>
            </a:r>
            <a:r>
              <a:rPr lang="ru-RU" dirty="0" err="1"/>
              <a:t>більшість</a:t>
            </a:r>
            <a:r>
              <a:rPr lang="ru-RU" dirty="0"/>
              <a:t> </a:t>
            </a:r>
            <a:r>
              <a:rPr lang="ru-RU" dirty="0" err="1"/>
              <a:t>Національних</a:t>
            </a:r>
            <a:r>
              <a:rPr lang="ru-RU" dirty="0"/>
              <a:t> </a:t>
            </a:r>
            <a:r>
              <a:rPr lang="ru-RU" dirty="0" err="1"/>
              <a:t>зборів</a:t>
            </a:r>
            <a:r>
              <a:rPr lang="ru-RU" dirty="0"/>
              <a:t> затвердила де Голля главою уряду. 2 </a:t>
            </a:r>
            <a:r>
              <a:rPr lang="ru-RU" dirty="0" err="1"/>
              <a:t>червня</a:t>
            </a:r>
            <a:r>
              <a:rPr lang="ru-RU" dirty="0"/>
              <a:t> де Голль одержав </a:t>
            </a:r>
            <a:r>
              <a:rPr lang="ru-RU" dirty="0" err="1"/>
              <a:t>надзвичайні</a:t>
            </a:r>
            <a:r>
              <a:rPr lang="ru-RU" dirty="0"/>
              <a:t> </a:t>
            </a:r>
            <a:r>
              <a:rPr lang="ru-RU" dirty="0" err="1"/>
              <a:t>повноваження</a:t>
            </a:r>
            <a:r>
              <a:rPr lang="ru-RU" dirty="0"/>
              <a:t> і </a:t>
            </a:r>
            <a:r>
              <a:rPr lang="ru-RU" dirty="0" err="1"/>
              <a:t>розпустив</a:t>
            </a:r>
            <a:r>
              <a:rPr lang="ru-RU" dirty="0"/>
              <a:t> </a:t>
            </a:r>
            <a:r>
              <a:rPr lang="ru-RU" dirty="0" err="1"/>
              <a:t>Національні</a:t>
            </a:r>
            <a:r>
              <a:rPr lang="ru-RU" dirty="0"/>
              <a:t> </a:t>
            </a:r>
            <a:r>
              <a:rPr lang="ru-RU" dirty="0" err="1"/>
              <a:t>збори</a:t>
            </a:r>
            <a:r>
              <a:rPr lang="ru-RU" dirty="0"/>
              <a:t>. </a:t>
            </a:r>
            <a:r>
              <a:rPr lang="ru-RU" dirty="0" err="1"/>
              <a:t>Четверта</a:t>
            </a:r>
            <a:r>
              <a:rPr lang="ru-RU" dirty="0"/>
              <a:t> </a:t>
            </a:r>
            <a:r>
              <a:rPr lang="ru-RU" dirty="0" err="1"/>
              <a:t>Республіка</a:t>
            </a:r>
            <a:r>
              <a:rPr lang="ru-RU" dirty="0"/>
              <a:t> </a:t>
            </a:r>
            <a:r>
              <a:rPr lang="ru-RU" dirty="0" err="1"/>
              <a:t>назавжди</a:t>
            </a:r>
            <a:r>
              <a:rPr lang="ru-RU" dirty="0"/>
              <a:t> </a:t>
            </a:r>
            <a:r>
              <a:rPr lang="ru-RU" dirty="0" err="1"/>
              <a:t>пішла</a:t>
            </a:r>
            <a:r>
              <a:rPr lang="ru-RU" dirty="0"/>
              <a:t> в </a:t>
            </a:r>
            <a:r>
              <a:rPr lang="ru-RU" dirty="0" err="1"/>
              <a:t>історію</a:t>
            </a:r>
            <a:r>
              <a:rPr lang="ru-RU" dirty="0"/>
              <a:t>.</a:t>
            </a:r>
          </a:p>
          <a:p>
            <a:pPr marL="0" indent="0">
              <a:buNone/>
            </a:pPr>
            <a:r>
              <a:rPr lang="ru-RU" dirty="0"/>
              <a:t>Нова </a:t>
            </a:r>
            <a:r>
              <a:rPr lang="ru-RU" dirty="0" err="1"/>
              <a:t>конституція</a:t>
            </a:r>
            <a:r>
              <a:rPr lang="ru-RU" dirty="0"/>
              <a:t> </a:t>
            </a:r>
            <a:r>
              <a:rPr lang="ru-RU" dirty="0" err="1"/>
              <a:t>Франції</a:t>
            </a:r>
            <a:r>
              <a:rPr lang="ru-RU" dirty="0"/>
              <a:t>, </a:t>
            </a:r>
            <a:r>
              <a:rPr lang="ru-RU" dirty="0" err="1"/>
              <a:t>прийнята</a:t>
            </a:r>
            <a:r>
              <a:rPr lang="ru-RU" dirty="0"/>
              <a:t> 28 </a:t>
            </a:r>
            <a:r>
              <a:rPr lang="ru-RU" dirty="0" err="1"/>
              <a:t>вересня</a:t>
            </a:r>
            <a:r>
              <a:rPr lang="ru-RU" dirty="0"/>
              <a:t> 1958 р., </a:t>
            </a:r>
            <a:r>
              <a:rPr lang="ru-RU" dirty="0" err="1"/>
              <a:t>значно</a:t>
            </a:r>
            <a:r>
              <a:rPr lang="ru-RU" dirty="0"/>
              <a:t> </a:t>
            </a:r>
            <a:r>
              <a:rPr lang="ru-RU" dirty="0" err="1"/>
              <a:t>звузила</a:t>
            </a:r>
            <a:r>
              <a:rPr lang="ru-RU" dirty="0"/>
              <a:t> </a:t>
            </a:r>
            <a:r>
              <a:rPr lang="ru-RU" dirty="0" err="1"/>
              <a:t>повноваження</a:t>
            </a:r>
            <a:r>
              <a:rPr lang="ru-RU" dirty="0"/>
              <a:t> парламенту і </a:t>
            </a:r>
            <a:r>
              <a:rPr lang="ru-RU" dirty="0" err="1"/>
              <a:t>значно</a:t>
            </a:r>
            <a:r>
              <a:rPr lang="ru-RU" dirty="0"/>
              <a:t> </a:t>
            </a:r>
            <a:r>
              <a:rPr lang="ru-RU" dirty="0" err="1"/>
              <a:t>розширила</a:t>
            </a:r>
            <a:r>
              <a:rPr lang="ru-RU" dirty="0"/>
              <a:t> права президента. Глава </a:t>
            </a:r>
            <a:r>
              <a:rPr lang="ru-RU" dirty="0" err="1"/>
              <a:t>держави</a:t>
            </a:r>
            <a:r>
              <a:rPr lang="ru-RU" dirty="0"/>
              <a:t> практично одержав </a:t>
            </a:r>
            <a:r>
              <a:rPr lang="ru-RU" dirty="0" err="1"/>
              <a:t>можливість</a:t>
            </a:r>
            <a:r>
              <a:rPr lang="ru-RU" dirty="0"/>
              <a:t> </a:t>
            </a:r>
            <a:r>
              <a:rPr lang="ru-RU" dirty="0" err="1"/>
              <a:t>одноосібно</a:t>
            </a:r>
            <a:r>
              <a:rPr lang="ru-RU" dirty="0"/>
              <a:t> </a:t>
            </a:r>
            <a:r>
              <a:rPr lang="ru-RU" dirty="0" err="1"/>
              <a:t>визначати</a:t>
            </a:r>
            <a:r>
              <a:rPr lang="ru-RU" dirty="0"/>
              <a:t> </a:t>
            </a:r>
            <a:r>
              <a:rPr lang="ru-RU" dirty="0" err="1"/>
              <a:t>внутрішню</a:t>
            </a:r>
            <a:r>
              <a:rPr lang="ru-RU" dirty="0"/>
              <a:t> і </a:t>
            </a:r>
            <a:r>
              <a:rPr lang="ru-RU" dirty="0" err="1"/>
              <a:t>зовнішню</a:t>
            </a:r>
            <a:r>
              <a:rPr lang="ru-RU" dirty="0"/>
              <a:t> </a:t>
            </a:r>
            <a:r>
              <a:rPr lang="ru-RU" dirty="0" err="1"/>
              <a:t>політику</a:t>
            </a:r>
            <a:r>
              <a:rPr lang="ru-RU" dirty="0"/>
              <a:t> </a:t>
            </a:r>
            <a:r>
              <a:rPr lang="ru-RU" dirty="0" err="1"/>
              <a:t>країни</a:t>
            </a:r>
            <a:r>
              <a:rPr lang="ru-RU" dirty="0"/>
              <a:t>. 21 </a:t>
            </a:r>
            <a:r>
              <a:rPr lang="ru-RU" dirty="0" err="1"/>
              <a:t>грудня</a:t>
            </a:r>
            <a:r>
              <a:rPr lang="ru-RU" dirty="0"/>
              <a:t> 1958 р. президентом </a:t>
            </a:r>
            <a:r>
              <a:rPr lang="ru-RU" dirty="0" err="1"/>
              <a:t>Французької</a:t>
            </a:r>
            <a:r>
              <a:rPr lang="ru-RU" dirty="0"/>
              <a:t> </a:t>
            </a:r>
            <a:r>
              <a:rPr lang="ru-RU" dirty="0" err="1"/>
              <a:t>республіки</a:t>
            </a:r>
            <a:r>
              <a:rPr lang="ru-RU" dirty="0"/>
              <a:t> </a:t>
            </a:r>
            <a:r>
              <a:rPr lang="ru-RU" dirty="0" err="1"/>
              <a:t>було</a:t>
            </a:r>
            <a:r>
              <a:rPr lang="ru-RU" dirty="0"/>
              <a:t> </a:t>
            </a:r>
            <a:r>
              <a:rPr lang="ru-RU" dirty="0" err="1"/>
              <a:t>обрано</a:t>
            </a:r>
            <a:r>
              <a:rPr lang="ru-RU" dirty="0"/>
              <a:t> Шарля де Голля, </a:t>
            </a:r>
            <a:r>
              <a:rPr lang="ru-RU" dirty="0" err="1"/>
              <a:t>прем’єр</a:t>
            </a:r>
            <a:r>
              <a:rPr lang="ru-RU" dirty="0"/>
              <a:t> - </a:t>
            </a:r>
            <a:r>
              <a:rPr lang="ru-RU" dirty="0" err="1"/>
              <a:t>міністром</a:t>
            </a:r>
            <a:r>
              <a:rPr lang="ru-RU" dirty="0"/>
              <a:t> став </a:t>
            </a:r>
            <a:r>
              <a:rPr lang="ru-RU" dirty="0" err="1"/>
              <a:t>М.Дебре</a:t>
            </a:r>
            <a:r>
              <a:rPr lang="ru-RU" dirty="0"/>
              <a:t> ( 1959-1962 </a:t>
            </a:r>
            <a:r>
              <a:rPr lang="ru-RU" dirty="0" err="1"/>
              <a:t>рр</a:t>
            </a:r>
            <a:r>
              <a:rPr lang="ru-RU" dirty="0"/>
              <a:t>.).</a:t>
            </a:r>
          </a:p>
          <a:p>
            <a:endParaRPr lang="uk-U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420888"/>
            <a:ext cx="2894809" cy="361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6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188640"/>
            <a:ext cx="4824536" cy="6552728"/>
          </a:xfrm>
        </p:spPr>
        <p:txBody>
          <a:bodyPr>
            <a:normAutofit fontScale="92500"/>
          </a:bodyPr>
          <a:lstStyle/>
          <a:p>
            <a:pPr marL="0" indent="0">
              <a:buNone/>
            </a:pPr>
            <a:r>
              <a:rPr lang="uk-UA" dirty="0"/>
              <a:t>Режим П’ятої республіки вирізнявся посиленням втручання держави в сферу економіки і соціальних відносин. У 60-ті роки практично зник зовнішньоторговельний дефіцит.</a:t>
            </a:r>
          </a:p>
          <a:p>
            <a:pPr marL="0" indent="0">
              <a:buNone/>
            </a:pPr>
            <a:r>
              <a:rPr lang="uk-UA" dirty="0"/>
              <a:t>У зовнішній політиці де Голль мав на меті три основних завдання: відродити велич Франції, зміцнити її незалежність і самостійність, послабити вплив США в Європі. Негативно ставлячись до комуністичного режиму, він пішов на зближення із СРСР, що створив противагу США.</a:t>
            </a:r>
          </a:p>
          <a:p>
            <a:pPr marL="0" indent="0">
              <a:buNone/>
            </a:pPr>
            <a:endParaRPr lang="uk-UA"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484784"/>
            <a:ext cx="3627003" cy="41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97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260648"/>
            <a:ext cx="8712968" cy="6480720"/>
          </a:xfrm>
        </p:spPr>
        <p:txBody>
          <a:bodyPr>
            <a:normAutofit fontScale="85000" lnSpcReduction="10000"/>
          </a:bodyPr>
          <a:lstStyle/>
          <a:p>
            <a:pPr marL="0" indent="0">
              <a:buNone/>
            </a:pPr>
            <a:r>
              <a:rPr lang="uk-UA" dirty="0"/>
              <a:t>1966 р. президент заявив про вихід Франції з військової організації НАТО при збереженні участі в політичних структурах </a:t>
            </a:r>
            <a:r>
              <a:rPr lang="uk-UA" dirty="0" err="1"/>
              <a:t>Південно</a:t>
            </a:r>
            <a:r>
              <a:rPr lang="uk-UA" dirty="0"/>
              <a:t> – Атлантичного блоку. Де Голль приділяв першорядну увагу модернізації збройних сил, їхньому оснащенню сучасною зброєю. Франція створила атомну бомбу, атомні підводні човни, балістичні ракети. Президент заперечував проти перетворення ЄЕС на національну організацію й наполягав на створенні «Європи батьківщин», виступав проти приєднання до ЄЕС Великої Британії, вважаючи її провідником впливу США в Європі. Здійснюючи курс на зближення з ФРН, він залишався принциповим і послідовним противником неофашистських і </a:t>
            </a:r>
            <a:r>
              <a:rPr lang="uk-UA" dirty="0" err="1"/>
              <a:t>реванфашистських</a:t>
            </a:r>
            <a:r>
              <a:rPr lang="uk-UA" dirty="0"/>
              <a:t> тенденцій</a:t>
            </a:r>
            <a:r>
              <a:rPr lang="uk-UA" dirty="0" smtClean="0"/>
              <a:t>.</a:t>
            </a:r>
            <a:r>
              <a:rPr lang="uk-UA" dirty="0"/>
              <a:t> За роки правління де Голля виробництво значно зросло, тоді як реальна заробітна плата зростала повільніше. У зв’язку з перебудовою промисловості збільшилась кількість безробітних. Постійно зростали податки. До 1968 р. усі категорії населення були незадоволені соціально-економічною політикою уряду. У травні – червні 1968 р. політична криза в країні вилилася в гостру сутичку робітничого класу, демократичних сил з силами урядових військ. Початок подіям поклали студентські виступи.</a:t>
            </a:r>
            <a:endParaRPr lang="uk-UA" dirty="0"/>
          </a:p>
        </p:txBody>
      </p:sp>
    </p:spTree>
    <p:extLst>
      <p:ext uri="{BB962C8B-B14F-4D97-AF65-F5344CB8AC3E}">
        <p14:creationId xmlns:p14="http://schemas.microsoft.com/office/powerpoint/2010/main" val="2893686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07504" y="332656"/>
            <a:ext cx="8892480" cy="6264696"/>
          </a:xfrm>
        </p:spPr>
        <p:txBody>
          <a:bodyPr>
            <a:normAutofit lnSpcReduction="10000"/>
          </a:bodyPr>
          <a:lstStyle/>
          <a:p>
            <a:pPr marL="0" indent="0">
              <a:buNone/>
            </a:pPr>
            <a:r>
              <a:rPr lang="uk-UA" dirty="0"/>
              <a:t>Прем’єр – міністр Ж.</a:t>
            </a:r>
            <a:r>
              <a:rPr lang="uk-UA" dirty="0" err="1"/>
              <a:t>Помпіду</a:t>
            </a:r>
            <a:r>
              <a:rPr lang="uk-UA" dirty="0"/>
              <a:t> вирішив піти на поступки. Він розпочав переговори з профспілками і підприємцями. Але становище залишалося напруженим. 30 травня де Голль виступив із промовою по радіо і телебаченню, в якій стверджував, що над Францією нависла погроза комуністичної диктатури, і оголосив про розпуск Національних зборів. Того ж дня у Парижі відбулася маніфестація на знак солідарності з де Голлем.</a:t>
            </a:r>
          </a:p>
          <a:p>
            <a:pPr marL="0" indent="0">
              <a:buNone/>
            </a:pPr>
            <a:r>
              <a:rPr lang="uk-UA" dirty="0"/>
              <a:t>На виборах, які відбулися в червні 1969 р., президентом було обрано Ж.</a:t>
            </a:r>
            <a:r>
              <a:rPr lang="uk-UA" dirty="0" err="1"/>
              <a:t>Помпіду</a:t>
            </a:r>
            <a:r>
              <a:rPr lang="uk-UA" dirty="0"/>
              <a:t>. На президентських виборах 1974 р.(після смерті Ж.</a:t>
            </a:r>
            <a:r>
              <a:rPr lang="uk-UA" dirty="0" err="1"/>
              <a:t>Помпіду</a:t>
            </a:r>
            <a:r>
              <a:rPr lang="uk-UA" dirty="0"/>
              <a:t>) президентом було обрано послідовника де Голля </a:t>
            </a:r>
            <a:r>
              <a:rPr lang="uk-UA" dirty="0" err="1"/>
              <a:t>Жискар</a:t>
            </a:r>
            <a:r>
              <a:rPr lang="uk-UA" dirty="0"/>
              <a:t> </a:t>
            </a:r>
            <a:r>
              <a:rPr lang="uk-UA" dirty="0" err="1"/>
              <a:t>д’Естена</a:t>
            </a:r>
            <a:r>
              <a:rPr lang="uk-UA" dirty="0"/>
              <a:t>.</a:t>
            </a:r>
          </a:p>
          <a:p>
            <a:pPr marL="0" indent="0">
              <a:buNone/>
            </a:pPr>
            <a:r>
              <a:rPr lang="uk-UA" dirty="0"/>
              <a:t>У міжнародних відносинах Франція проголосила курс на прискорення політичного об’єднання Європи, поліпшувалися відносини із США, тривало співробітництво з СРСР.</a:t>
            </a:r>
          </a:p>
          <a:p>
            <a:pPr marL="0" indent="0">
              <a:buNone/>
            </a:pPr>
            <a:endParaRPr lang="uk-UA" dirty="0"/>
          </a:p>
        </p:txBody>
      </p:sp>
    </p:spTree>
    <p:extLst>
      <p:ext uri="{BB962C8B-B14F-4D97-AF65-F5344CB8AC3E}">
        <p14:creationId xmlns:p14="http://schemas.microsoft.com/office/powerpoint/2010/main" val="374327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404664"/>
            <a:ext cx="8568952" cy="5904656"/>
          </a:xfrm>
        </p:spPr>
        <p:txBody>
          <a:bodyPr>
            <a:normAutofit/>
          </a:bodyPr>
          <a:lstStyle/>
          <a:p>
            <a:pPr marL="0" indent="0">
              <a:buNone/>
            </a:pPr>
            <a:r>
              <a:rPr lang="uk-UA" dirty="0"/>
              <a:t>Уряд де Голля розробив нову Конституцію, що діє в країні і зараз. Союз за нову республіку став основною опорою президента і уряду. Його поява на політичній арені Франції ще більше зміцнила встановлену де Голлем республіку президентського типу. Класична французька багатопартійність поступово стала переходити в біполярну систему (зосередження всіх політичний сил країни навколо правого/лівого полюсів). До 1969 року партія де Голля залишалася першою за кількістю мандатів у Національних зборах.</a:t>
            </a:r>
          </a:p>
          <a:p>
            <a:pPr marL="0" indent="0">
              <a:buNone/>
            </a:pPr>
            <a:r>
              <a:rPr lang="uk-UA" dirty="0"/>
              <a:t>Після відставки генерала де Голля її члени залишилися при владі. Їх кандидати </a:t>
            </a:r>
            <a:r>
              <a:rPr lang="uk-UA" dirty="0" err="1"/>
              <a:t>Жордж</a:t>
            </a:r>
            <a:r>
              <a:rPr lang="uk-UA" dirty="0"/>
              <a:t> </a:t>
            </a:r>
            <a:r>
              <a:rPr lang="uk-UA" dirty="0" err="1"/>
              <a:t>Помпіду</a:t>
            </a:r>
            <a:r>
              <a:rPr lang="uk-UA" dirty="0"/>
              <a:t>, Жак </a:t>
            </a:r>
            <a:r>
              <a:rPr lang="uk-UA" dirty="0" err="1"/>
              <a:t>Шабан-Дельмас</a:t>
            </a:r>
            <a:r>
              <a:rPr lang="uk-UA" dirty="0"/>
              <a:t>, П'єр </a:t>
            </a:r>
            <a:r>
              <a:rPr lang="uk-UA" dirty="0" err="1"/>
              <a:t>Мессмер</a:t>
            </a:r>
            <a:r>
              <a:rPr lang="uk-UA" dirty="0"/>
              <a:t> займали посади президента і прем'єр-міністрів Франції до 1974 року.</a:t>
            </a:r>
          </a:p>
          <a:p>
            <a:endParaRPr lang="uk-UA" dirty="0"/>
          </a:p>
        </p:txBody>
      </p:sp>
    </p:spTree>
    <p:extLst>
      <p:ext uri="{BB962C8B-B14F-4D97-AF65-F5344CB8AC3E}">
        <p14:creationId xmlns:p14="http://schemas.microsoft.com/office/powerpoint/2010/main" val="199289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uk-UA" dirty="0"/>
          </a:p>
        </p:txBody>
      </p:sp>
      <p:sp>
        <p:nvSpPr>
          <p:cNvPr id="3" name="Объект 2"/>
          <p:cNvSpPr>
            <a:spLocks noGrp="1"/>
          </p:cNvSpPr>
          <p:nvPr>
            <p:ph sz="quarter" idx="1"/>
          </p:nvPr>
        </p:nvSpPr>
        <p:spPr>
          <a:xfrm>
            <a:off x="251520" y="188640"/>
            <a:ext cx="4968552" cy="6480720"/>
          </a:xfrm>
        </p:spPr>
        <p:txBody>
          <a:bodyPr>
            <a:normAutofit fontScale="92500" lnSpcReduction="20000"/>
          </a:bodyPr>
          <a:lstStyle/>
          <a:p>
            <a:pPr marL="0" indent="0">
              <a:buNone/>
            </a:pPr>
            <a:r>
              <a:rPr lang="vi-VN" b="1" dirty="0"/>
              <a:t>Шарль Андре́ Жозе́ф Марі́ де </a:t>
            </a:r>
            <a:r>
              <a:rPr lang="vi-VN" b="1" dirty="0" smtClean="0"/>
              <a:t>Голль</a:t>
            </a:r>
            <a:r>
              <a:rPr lang="vi-VN" dirty="0" smtClean="0"/>
              <a:t> </a:t>
            </a:r>
            <a:r>
              <a:rPr lang="en-US" dirty="0" smtClean="0"/>
              <a:t>(</a:t>
            </a:r>
            <a:r>
              <a:rPr lang="en-US" dirty="0">
                <a:hlinkClick r:id="rId2" tooltip="22 листопада"/>
              </a:rPr>
              <a:t>22 </a:t>
            </a:r>
            <a:r>
              <a:rPr lang="vi-VN" dirty="0">
                <a:hlinkClick r:id="rId2" tooltip="22 листопада"/>
              </a:rPr>
              <a:t>листопада</a:t>
            </a:r>
            <a:r>
              <a:rPr lang="vi-VN" dirty="0"/>
              <a:t> </a:t>
            </a:r>
            <a:r>
              <a:rPr lang="vi-VN" dirty="0">
                <a:hlinkClick r:id="rId3" tooltip="1890"/>
              </a:rPr>
              <a:t>1890</a:t>
            </a:r>
            <a:r>
              <a:rPr lang="vi-VN" dirty="0"/>
              <a:t> — </a:t>
            </a:r>
            <a:r>
              <a:rPr lang="vi-VN" dirty="0">
                <a:hlinkClick r:id="rId4" tooltip="9 листопада"/>
              </a:rPr>
              <a:t>9 листопада</a:t>
            </a:r>
            <a:r>
              <a:rPr lang="vi-VN" dirty="0"/>
              <a:t> </a:t>
            </a:r>
            <a:r>
              <a:rPr lang="vi-VN" dirty="0">
                <a:hlinkClick r:id="rId5" tooltip="1970"/>
              </a:rPr>
              <a:t>1970</a:t>
            </a:r>
            <a:r>
              <a:rPr lang="vi-VN" dirty="0"/>
              <a:t>) — французький генерал, перший президент </a:t>
            </a:r>
            <a:r>
              <a:rPr lang="vi-VN" dirty="0">
                <a:hlinkClick r:id="rId6" tooltip="П'ята республіка"/>
              </a:rPr>
              <a:t>П'ятої республіки</a:t>
            </a:r>
            <a:r>
              <a:rPr lang="vi-VN" dirty="0"/>
              <a:t> в </a:t>
            </a:r>
            <a:r>
              <a:rPr lang="vi-VN" dirty="0">
                <a:hlinkClick r:id="rId7" tooltip="1958"/>
              </a:rPr>
              <a:t>1958</a:t>
            </a:r>
            <a:r>
              <a:rPr lang="vi-VN" dirty="0"/>
              <a:t>–</a:t>
            </a:r>
            <a:r>
              <a:rPr lang="vi-VN" dirty="0">
                <a:hlinkClick r:id="rId8" tooltip="1969"/>
              </a:rPr>
              <a:t>1969</a:t>
            </a:r>
            <a:r>
              <a:rPr lang="vi-VN" dirty="0"/>
              <a:t>.</a:t>
            </a:r>
          </a:p>
          <a:p>
            <a:pPr marL="0" indent="0">
              <a:buNone/>
            </a:pPr>
            <a:r>
              <a:rPr lang="vi-VN" dirty="0"/>
              <a:t>Він організував у </a:t>
            </a:r>
            <a:r>
              <a:rPr lang="vi-VN" dirty="0">
                <a:hlinkClick r:id="rId9" tooltip="Лондон"/>
              </a:rPr>
              <a:t>Лондоні</a:t>
            </a:r>
            <a:r>
              <a:rPr lang="vi-VN" dirty="0"/>
              <a:t> рух «Вільна Франція» (пізніше «Бойова Франція»), і воював проти </a:t>
            </a:r>
            <a:r>
              <a:rPr lang="vi-VN" dirty="0">
                <a:hlinkClick r:id="rId10" tooltip="Нацист"/>
              </a:rPr>
              <a:t>нацистів</a:t>
            </a:r>
            <a:r>
              <a:rPr lang="vi-VN" dirty="0"/>
              <a:t> у</a:t>
            </a:r>
            <a:r>
              <a:rPr lang="vi-VN" dirty="0">
                <a:hlinkClick r:id="rId11" tooltip="1940"/>
              </a:rPr>
              <a:t>1940</a:t>
            </a:r>
            <a:r>
              <a:rPr lang="vi-VN" dirty="0"/>
              <a:t>–</a:t>
            </a:r>
            <a:r>
              <a:rPr lang="vi-VN" dirty="0">
                <a:hlinkClick r:id="rId12" tooltip="1944"/>
              </a:rPr>
              <a:t>1944</a:t>
            </a:r>
            <a:r>
              <a:rPr lang="vi-VN" dirty="0"/>
              <a:t>, був главою тимчасового уряду Франції </a:t>
            </a:r>
            <a:r>
              <a:rPr lang="vi-VN" dirty="0">
                <a:hlinkClick r:id="rId12" tooltip="1944"/>
              </a:rPr>
              <a:t>1944</a:t>
            </a:r>
            <a:r>
              <a:rPr lang="vi-VN" dirty="0"/>
              <a:t>–</a:t>
            </a:r>
            <a:r>
              <a:rPr lang="vi-VN" dirty="0">
                <a:hlinkClick r:id="rId13" tooltip="1946"/>
              </a:rPr>
              <a:t>1946</a:t>
            </a:r>
            <a:r>
              <a:rPr lang="vi-VN" dirty="0"/>
              <a:t>, лідером власної партії. У 1958 національні збори доручили йому сформувати уряд на час економічної відбудови </a:t>
            </a:r>
            <a:r>
              <a:rPr lang="vi-VN" dirty="0">
                <a:hlinkClick r:id="rId14" tooltip="Франція"/>
              </a:rPr>
              <a:t>Франції</a:t>
            </a:r>
            <a:r>
              <a:rPr lang="vi-VN" dirty="0"/>
              <a:t> і вирішити проблему кризи </a:t>
            </a:r>
            <a:r>
              <a:rPr lang="vi-VN" dirty="0" smtClean="0"/>
              <a:t>в</a:t>
            </a:r>
            <a:r>
              <a:rPr lang="uk-UA" dirty="0" smtClean="0"/>
              <a:t> </a:t>
            </a:r>
            <a:r>
              <a:rPr lang="vi-VN" dirty="0" smtClean="0">
                <a:hlinkClick r:id="rId15" tooltip="Алжир"/>
              </a:rPr>
              <a:t>Алжирі</a:t>
            </a:r>
            <a:r>
              <a:rPr lang="vi-VN" dirty="0"/>
              <a:t>. Він став президентом наприкінці </a:t>
            </a:r>
            <a:r>
              <a:rPr lang="vi-VN" dirty="0">
                <a:hlinkClick r:id="rId7" tooltip="1958"/>
              </a:rPr>
              <a:t>1958</a:t>
            </a:r>
            <a:r>
              <a:rPr lang="vi-VN" dirty="0"/>
              <a:t>, змінив конституцію у бік зміцнення президентської влади і працював до </a:t>
            </a:r>
            <a:r>
              <a:rPr lang="vi-VN" dirty="0">
                <a:hlinkClick r:id="rId8" tooltip="1969"/>
              </a:rPr>
              <a:t>1969</a:t>
            </a:r>
            <a:r>
              <a:rPr lang="vi-VN" dirty="0"/>
              <a:t>.</a:t>
            </a:r>
          </a:p>
          <a:p>
            <a:endParaRPr lang="uk-UA" dirty="0"/>
          </a:p>
        </p:txBody>
      </p:sp>
      <p:pic>
        <p:nvPicPr>
          <p:cNvPr id="409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29660" y="620688"/>
            <a:ext cx="3712807" cy="556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34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332656"/>
            <a:ext cx="4320480" cy="6048672"/>
          </a:xfrm>
        </p:spPr>
        <p:txBody>
          <a:bodyPr>
            <a:normAutofit fontScale="92500"/>
          </a:bodyPr>
          <a:lstStyle/>
          <a:p>
            <a:pPr marL="0" indent="0">
              <a:buNone/>
            </a:pPr>
            <a:r>
              <a:rPr lang="ru-RU" dirty="0" smtClean="0"/>
              <a:t>«Я </a:t>
            </a:r>
            <a:r>
              <a:rPr lang="ru-RU" dirty="0" err="1"/>
              <a:t>вільний</a:t>
            </a:r>
            <a:r>
              <a:rPr lang="ru-RU" dirty="0"/>
              <a:t> француз.</a:t>
            </a:r>
            <a:r>
              <a:rPr lang="ru-RU" dirty="0"/>
              <a:t/>
            </a:r>
            <a:br>
              <a:rPr lang="ru-RU" dirty="0"/>
            </a:br>
            <a:r>
              <a:rPr lang="ru-RU" dirty="0"/>
              <a:t>Я </a:t>
            </a:r>
            <a:r>
              <a:rPr lang="ru-RU" dirty="0" err="1"/>
              <a:t>вірю</a:t>
            </a:r>
            <a:r>
              <a:rPr lang="ru-RU" dirty="0"/>
              <a:t> в Бога і в </a:t>
            </a:r>
            <a:r>
              <a:rPr lang="ru-RU" dirty="0" err="1"/>
              <a:t>майбутнє</a:t>
            </a:r>
            <a:r>
              <a:rPr lang="ru-RU" dirty="0"/>
              <a:t> </a:t>
            </a:r>
            <a:r>
              <a:rPr lang="ru-RU" dirty="0" err="1"/>
              <a:t>моєї</a:t>
            </a:r>
            <a:r>
              <a:rPr lang="ru-RU" dirty="0"/>
              <a:t> </a:t>
            </a:r>
            <a:r>
              <a:rPr lang="ru-RU" dirty="0" err="1"/>
              <a:t>батьківщини</a:t>
            </a:r>
            <a:r>
              <a:rPr lang="ru-RU" dirty="0"/>
              <a:t>.</a:t>
            </a:r>
            <a:br>
              <a:rPr lang="ru-RU" dirty="0"/>
            </a:br>
            <a:r>
              <a:rPr lang="ru-RU" dirty="0"/>
              <a:t>Я не належу </a:t>
            </a:r>
            <a:r>
              <a:rPr lang="ru-RU" dirty="0" err="1"/>
              <a:t>нікому</a:t>
            </a:r>
            <a:r>
              <a:rPr lang="ru-RU" dirty="0"/>
              <a:t>.</a:t>
            </a:r>
            <a:br>
              <a:rPr lang="ru-RU" dirty="0"/>
            </a:br>
            <a:r>
              <a:rPr lang="ru-RU" dirty="0"/>
              <a:t>Я маю </a:t>
            </a:r>
            <a:r>
              <a:rPr lang="ru-RU" dirty="0" err="1"/>
              <a:t>місію</a:t>
            </a:r>
            <a:r>
              <a:rPr lang="ru-RU" dirty="0"/>
              <a:t>, одну </a:t>
            </a:r>
            <a:r>
              <a:rPr lang="ru-RU" dirty="0" err="1"/>
              <a:t>тільки</a:t>
            </a:r>
            <a:r>
              <a:rPr lang="ru-RU" dirty="0"/>
              <a:t> </a:t>
            </a:r>
            <a:r>
              <a:rPr lang="ru-RU" dirty="0" err="1"/>
              <a:t>місію</a:t>
            </a:r>
            <a:r>
              <a:rPr lang="ru-RU" dirty="0"/>
              <a:t> — </a:t>
            </a:r>
            <a:r>
              <a:rPr lang="ru-RU" dirty="0" err="1"/>
              <a:t>боротися</a:t>
            </a:r>
            <a:r>
              <a:rPr lang="ru-RU" dirty="0"/>
              <a:t> </a:t>
            </a:r>
            <a:r>
              <a:rPr lang="ru-RU" dirty="0" err="1"/>
              <a:t>далі</a:t>
            </a:r>
            <a:r>
              <a:rPr lang="ru-RU" dirty="0"/>
              <a:t> за </a:t>
            </a:r>
            <a:r>
              <a:rPr lang="ru-RU" dirty="0" err="1"/>
              <a:t>звільнення</a:t>
            </a:r>
            <a:r>
              <a:rPr lang="ru-RU" dirty="0"/>
              <a:t> </a:t>
            </a:r>
            <a:r>
              <a:rPr lang="ru-RU" dirty="0" err="1"/>
              <a:t>моєї</a:t>
            </a:r>
            <a:r>
              <a:rPr lang="ru-RU" dirty="0"/>
              <a:t> </a:t>
            </a:r>
            <a:r>
              <a:rPr lang="ru-RU" dirty="0" err="1"/>
              <a:t>батьківщини</a:t>
            </a:r>
            <a:r>
              <a:rPr lang="ru-RU" dirty="0"/>
              <a:t>. </a:t>
            </a:r>
            <a:r>
              <a:rPr lang="ru-RU" dirty="0" err="1"/>
              <a:t>Урочисто</a:t>
            </a:r>
            <a:r>
              <a:rPr lang="ru-RU" dirty="0"/>
              <a:t> </a:t>
            </a:r>
            <a:r>
              <a:rPr lang="ru-RU" dirty="0" err="1"/>
              <a:t>присягаюся</a:t>
            </a:r>
            <a:r>
              <a:rPr lang="ru-RU" dirty="0"/>
              <a:t>, </a:t>
            </a:r>
            <a:r>
              <a:rPr lang="ru-RU" dirty="0" err="1"/>
              <a:t>що</a:t>
            </a:r>
            <a:r>
              <a:rPr lang="ru-RU" dirty="0"/>
              <a:t> не належу до </a:t>
            </a:r>
            <a:r>
              <a:rPr lang="ru-RU" dirty="0" err="1"/>
              <a:t>жодної</a:t>
            </a:r>
            <a:r>
              <a:rPr lang="ru-RU" dirty="0"/>
              <a:t> </a:t>
            </a:r>
            <a:r>
              <a:rPr lang="ru-RU" dirty="0" err="1"/>
              <a:t>політичної</a:t>
            </a:r>
            <a:r>
              <a:rPr lang="ru-RU" dirty="0"/>
              <a:t> </a:t>
            </a:r>
            <a:r>
              <a:rPr lang="ru-RU" dirty="0" err="1"/>
              <a:t>сили</a:t>
            </a:r>
            <a:r>
              <a:rPr lang="ru-RU" dirty="0"/>
              <a:t>, не </a:t>
            </a:r>
            <a:r>
              <a:rPr lang="ru-RU" dirty="0" err="1"/>
              <a:t>підтримую</a:t>
            </a:r>
            <a:r>
              <a:rPr lang="ru-RU" dirty="0"/>
              <a:t> </a:t>
            </a:r>
            <a:r>
              <a:rPr lang="ru-RU" dirty="0" err="1"/>
              <a:t>жодного</a:t>
            </a:r>
            <a:r>
              <a:rPr lang="ru-RU" dirty="0"/>
              <a:t> </a:t>
            </a:r>
            <a:r>
              <a:rPr lang="ru-RU" dirty="0" err="1"/>
              <a:t>політика</a:t>
            </a:r>
            <a:r>
              <a:rPr lang="ru-RU" dirty="0"/>
              <a:t>, ким </a:t>
            </a:r>
            <a:r>
              <a:rPr lang="ru-RU" dirty="0" err="1"/>
              <a:t>би</a:t>
            </a:r>
            <a:r>
              <a:rPr lang="ru-RU" dirty="0"/>
              <a:t> </a:t>
            </a:r>
            <a:r>
              <a:rPr lang="ru-RU" dirty="0" err="1"/>
              <a:t>він</a:t>
            </a:r>
            <a:r>
              <a:rPr lang="ru-RU" dirty="0"/>
              <a:t> не </a:t>
            </a:r>
            <a:r>
              <a:rPr lang="ru-RU" dirty="0" err="1"/>
              <a:t>був</a:t>
            </a:r>
            <a:r>
              <a:rPr lang="ru-RU" dirty="0"/>
              <a:t> — </a:t>
            </a:r>
            <a:r>
              <a:rPr lang="ru-RU" dirty="0" err="1"/>
              <a:t>чи</a:t>
            </a:r>
            <a:r>
              <a:rPr lang="ru-RU" dirty="0"/>
              <a:t> то центристом, </a:t>
            </a:r>
            <a:r>
              <a:rPr lang="ru-RU" dirty="0" err="1"/>
              <a:t>чи</a:t>
            </a:r>
            <a:r>
              <a:rPr lang="ru-RU" dirty="0"/>
              <a:t> то консерватором, </a:t>
            </a:r>
            <a:r>
              <a:rPr lang="ru-RU" dirty="0" err="1"/>
              <a:t>чи</a:t>
            </a:r>
            <a:r>
              <a:rPr lang="ru-RU" dirty="0"/>
              <a:t> то </a:t>
            </a:r>
            <a:r>
              <a:rPr lang="ru-RU" dirty="0" err="1"/>
              <a:t>лівим</a:t>
            </a:r>
            <a:r>
              <a:rPr lang="ru-RU" dirty="0"/>
              <a:t>.</a:t>
            </a:r>
            <a:br>
              <a:rPr lang="ru-RU" dirty="0"/>
            </a:br>
            <a:r>
              <a:rPr lang="ru-RU" dirty="0"/>
              <a:t>Я маю </a:t>
            </a:r>
            <a:r>
              <a:rPr lang="ru-RU" dirty="0" err="1"/>
              <a:t>лише</a:t>
            </a:r>
            <a:r>
              <a:rPr lang="ru-RU" dirty="0"/>
              <a:t> одну мету: </a:t>
            </a:r>
            <a:r>
              <a:rPr lang="ru-RU" dirty="0" err="1"/>
              <a:t>звільнити</a:t>
            </a:r>
            <a:r>
              <a:rPr lang="ru-RU" dirty="0"/>
              <a:t> </a:t>
            </a:r>
            <a:r>
              <a:rPr lang="ru-RU" dirty="0" err="1"/>
              <a:t>Францію</a:t>
            </a:r>
            <a:r>
              <a:rPr lang="ru-RU" dirty="0" smtClean="0"/>
              <a:t>.»</a:t>
            </a:r>
            <a:endParaRPr lang="ru-RU" dirty="0"/>
          </a:p>
          <a:p>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759" y="332656"/>
            <a:ext cx="4525094" cy="319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024782"/>
            <a:ext cx="2985120" cy="370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91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188640"/>
            <a:ext cx="4824536" cy="6480720"/>
          </a:xfrm>
        </p:spPr>
        <p:txBody>
          <a:bodyPr>
            <a:normAutofit lnSpcReduction="10000"/>
          </a:bodyPr>
          <a:lstStyle/>
          <a:p>
            <a:pPr marL="0" indent="0">
              <a:buNone/>
            </a:pPr>
            <a:r>
              <a:rPr lang="ru-RU" dirty="0" err="1"/>
              <a:t>Однією</a:t>
            </a:r>
            <a:r>
              <a:rPr lang="ru-RU" dirty="0"/>
              <a:t> з </a:t>
            </a:r>
            <a:r>
              <a:rPr lang="ru-RU" dirty="0" err="1"/>
              <a:t>першочергових</a:t>
            </a:r>
            <a:r>
              <a:rPr lang="ru-RU" dirty="0"/>
              <a:t> проблем </a:t>
            </a:r>
            <a:r>
              <a:rPr lang="ru-RU" dirty="0" err="1"/>
              <a:t>повоєнної</a:t>
            </a:r>
            <a:r>
              <a:rPr lang="ru-RU" dirty="0"/>
              <a:t> </a:t>
            </a:r>
            <a:r>
              <a:rPr lang="ru-RU" dirty="0" err="1"/>
              <a:t>Франції</a:t>
            </a:r>
            <a:r>
              <a:rPr lang="ru-RU" dirty="0"/>
              <a:t> </a:t>
            </a:r>
            <a:r>
              <a:rPr lang="ru-RU" dirty="0" err="1"/>
              <a:t>було</a:t>
            </a:r>
            <a:r>
              <a:rPr lang="ru-RU" dirty="0"/>
              <a:t> </a:t>
            </a:r>
            <a:r>
              <a:rPr lang="ru-RU" dirty="0" err="1"/>
              <a:t>питання</a:t>
            </a:r>
            <a:r>
              <a:rPr lang="ru-RU" dirty="0"/>
              <a:t> про </a:t>
            </a:r>
            <a:r>
              <a:rPr lang="ru-RU" dirty="0" err="1"/>
              <a:t>новий</a:t>
            </a:r>
            <a:r>
              <a:rPr lang="ru-RU" dirty="0"/>
              <a:t> </a:t>
            </a:r>
            <a:r>
              <a:rPr lang="ru-RU" dirty="0" err="1"/>
              <a:t>конституційний</a:t>
            </a:r>
            <a:r>
              <a:rPr lang="ru-RU" dirty="0"/>
              <a:t> </a:t>
            </a:r>
            <a:r>
              <a:rPr lang="ru-RU" dirty="0" err="1"/>
              <a:t>устрій</a:t>
            </a:r>
            <a:r>
              <a:rPr lang="ru-RU" dirty="0"/>
              <a:t> </a:t>
            </a:r>
            <a:r>
              <a:rPr lang="ru-RU" dirty="0" err="1"/>
              <a:t>Франції</a:t>
            </a:r>
            <a:r>
              <a:rPr lang="ru-RU" dirty="0"/>
              <a:t>. </a:t>
            </a:r>
            <a:r>
              <a:rPr lang="ru-RU" dirty="0" err="1"/>
              <a:t>Його</a:t>
            </a:r>
            <a:r>
              <a:rPr lang="ru-RU" dirty="0"/>
              <a:t> </a:t>
            </a:r>
            <a:r>
              <a:rPr lang="ru-RU" dirty="0" err="1"/>
              <a:t>мали</a:t>
            </a:r>
            <a:r>
              <a:rPr lang="ru-RU" dirty="0"/>
              <a:t> </a:t>
            </a:r>
            <a:r>
              <a:rPr lang="ru-RU" dirty="0" err="1"/>
              <a:t>вирішити</a:t>
            </a:r>
            <a:r>
              <a:rPr lang="ru-RU" dirty="0"/>
              <a:t> </a:t>
            </a:r>
            <a:r>
              <a:rPr lang="ru-RU" dirty="0" err="1"/>
              <a:t>Установчі</a:t>
            </a:r>
            <a:r>
              <a:rPr lang="ru-RU" dirty="0"/>
              <a:t> </a:t>
            </a:r>
            <a:r>
              <a:rPr lang="ru-RU" dirty="0" err="1"/>
              <a:t>збори</a:t>
            </a:r>
            <a:r>
              <a:rPr lang="ru-RU" dirty="0"/>
              <a:t>, </a:t>
            </a:r>
            <a:r>
              <a:rPr lang="ru-RU" dirty="0" err="1"/>
              <a:t>вибори</a:t>
            </a:r>
            <a:r>
              <a:rPr lang="ru-RU" dirty="0"/>
              <a:t> до </a:t>
            </a:r>
            <a:r>
              <a:rPr lang="ru-RU" dirty="0" err="1"/>
              <a:t>яких</a:t>
            </a:r>
            <a:r>
              <a:rPr lang="ru-RU" dirty="0"/>
              <a:t> </a:t>
            </a:r>
            <a:r>
              <a:rPr lang="ru-RU" dirty="0" err="1"/>
              <a:t>було</a:t>
            </a:r>
            <a:r>
              <a:rPr lang="ru-RU" dirty="0"/>
              <a:t> </a:t>
            </a:r>
            <a:r>
              <a:rPr lang="ru-RU" dirty="0" err="1"/>
              <a:t>призначено</a:t>
            </a:r>
            <a:r>
              <a:rPr lang="ru-RU" dirty="0"/>
              <a:t> на 21 </a:t>
            </a:r>
            <a:r>
              <a:rPr lang="ru-RU" dirty="0" err="1"/>
              <a:t>жовтня</a:t>
            </a:r>
            <a:r>
              <a:rPr lang="ru-RU" dirty="0"/>
              <a:t> 1945 р. </a:t>
            </a:r>
            <a:r>
              <a:rPr lang="ru-RU" dirty="0" err="1"/>
              <a:t>Одночасно</a:t>
            </a:r>
            <a:r>
              <a:rPr lang="ru-RU" dirty="0"/>
              <a:t> в </a:t>
            </a:r>
            <a:r>
              <a:rPr lang="ru-RU" dirty="0" err="1"/>
              <a:t>країні</a:t>
            </a:r>
            <a:r>
              <a:rPr lang="ru-RU" dirty="0"/>
              <a:t> проходив референдум, </a:t>
            </a:r>
            <a:r>
              <a:rPr lang="ru-RU" dirty="0" err="1"/>
              <a:t>який</a:t>
            </a:r>
            <a:r>
              <a:rPr lang="ru-RU" dirty="0"/>
              <a:t> </a:t>
            </a:r>
            <a:r>
              <a:rPr lang="ru-RU" dirty="0" err="1"/>
              <a:t>мав</a:t>
            </a:r>
            <a:r>
              <a:rPr lang="ru-RU" dirty="0"/>
              <a:t> на </a:t>
            </a:r>
            <a:r>
              <a:rPr lang="ru-RU" dirty="0" err="1"/>
              <a:t>меті</a:t>
            </a:r>
            <a:r>
              <a:rPr lang="ru-RU" dirty="0"/>
              <a:t> </a:t>
            </a:r>
            <a:r>
              <a:rPr lang="ru-RU" dirty="0" err="1"/>
              <a:t>визначити</a:t>
            </a:r>
            <a:r>
              <a:rPr lang="ru-RU" dirty="0"/>
              <a:t> статус і </a:t>
            </a:r>
            <a:r>
              <a:rPr lang="ru-RU" dirty="0" err="1"/>
              <a:t>повноваження</a:t>
            </a:r>
            <a:r>
              <a:rPr lang="ru-RU" dirty="0"/>
              <a:t> </a:t>
            </a:r>
            <a:r>
              <a:rPr lang="ru-RU" dirty="0" err="1"/>
              <a:t>майбутнього</a:t>
            </a:r>
            <a:r>
              <a:rPr lang="ru-RU" dirty="0"/>
              <a:t> парламенту, а </a:t>
            </a:r>
            <a:r>
              <a:rPr lang="ru-RU" dirty="0" err="1"/>
              <a:t>також</a:t>
            </a:r>
            <a:r>
              <a:rPr lang="ru-RU" dirty="0"/>
              <a:t> </a:t>
            </a:r>
            <a:r>
              <a:rPr lang="ru-RU" dirty="0" err="1"/>
              <a:t>виявити</a:t>
            </a:r>
            <a:r>
              <a:rPr lang="ru-RU" dirty="0"/>
              <a:t> </a:t>
            </a:r>
            <a:r>
              <a:rPr lang="ru-RU" dirty="0" err="1"/>
              <a:t>ставлення</a:t>
            </a:r>
            <a:r>
              <a:rPr lang="ru-RU" dirty="0"/>
              <a:t> до </a:t>
            </a:r>
            <a:r>
              <a:rPr lang="ru-RU" dirty="0" err="1"/>
              <a:t>політичної</a:t>
            </a:r>
            <a:r>
              <a:rPr lang="ru-RU" dirty="0"/>
              <a:t> </a:t>
            </a:r>
            <a:r>
              <a:rPr lang="ru-RU" dirty="0" err="1"/>
              <a:t>системи</a:t>
            </a:r>
            <a:r>
              <a:rPr lang="ru-RU" dirty="0"/>
              <a:t> </a:t>
            </a:r>
            <a:r>
              <a:rPr lang="ru-RU" dirty="0" err="1"/>
              <a:t>Третьої</a:t>
            </a:r>
            <a:r>
              <a:rPr lang="ru-RU" dirty="0"/>
              <a:t> </a:t>
            </a:r>
            <a:r>
              <a:rPr lang="ru-RU" dirty="0" err="1"/>
              <a:t>республіки</a:t>
            </a:r>
            <a:r>
              <a:rPr lang="ru-RU" dirty="0"/>
              <a:t>. Референдум </a:t>
            </a:r>
            <a:r>
              <a:rPr lang="ru-RU" dirty="0" err="1"/>
              <a:t>відкрив</a:t>
            </a:r>
            <a:r>
              <a:rPr lang="ru-RU" dirty="0"/>
              <a:t> </a:t>
            </a:r>
            <a:r>
              <a:rPr lang="ru-RU" dirty="0" err="1"/>
              <a:t>ідею</a:t>
            </a:r>
            <a:r>
              <a:rPr lang="ru-RU" dirty="0"/>
              <a:t> </a:t>
            </a:r>
            <a:r>
              <a:rPr lang="ru-RU" dirty="0" err="1"/>
              <a:t>повернення</a:t>
            </a:r>
            <a:r>
              <a:rPr lang="ru-RU" dirty="0"/>
              <a:t> до </a:t>
            </a:r>
            <a:r>
              <a:rPr lang="ru-RU" dirty="0" err="1"/>
              <a:t>Третьої</a:t>
            </a:r>
            <a:r>
              <a:rPr lang="ru-RU" dirty="0"/>
              <a:t> </a:t>
            </a:r>
            <a:r>
              <a:rPr lang="ru-RU" dirty="0" err="1"/>
              <a:t>республіки</a:t>
            </a:r>
            <a:r>
              <a:rPr lang="ru-RU" dirty="0"/>
              <a:t>.</a:t>
            </a:r>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052736"/>
            <a:ext cx="3895653" cy="492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0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188640"/>
            <a:ext cx="4968552" cy="6552728"/>
          </a:xfrm>
        </p:spPr>
        <p:txBody>
          <a:bodyPr>
            <a:normAutofit fontScale="92500" lnSpcReduction="20000"/>
          </a:bodyPr>
          <a:lstStyle/>
          <a:p>
            <a:pPr marL="0" indent="0">
              <a:buNone/>
            </a:pPr>
            <a:r>
              <a:rPr lang="uk-UA" dirty="0"/>
              <a:t>13 листопада 1945 р. Установчі збори знову обрали генерала де Голля главою Тимчасового уряду. У грудні уряд представив на обговорення бюджет на 1946 р. Депутати-соціалісти запропонували скоротити на 20 % військові витрати. Їх підтримали комуністи. Генерал рішуче протестував, він був переконаний у нездатності коаліційного уряду справитися з труднощами економічного й міжнародного порядку, які очікували країну. 20 січня 1946 р. він зробив заяву про відставку. Главою уряду було призначено соціаліста Ф. </a:t>
            </a:r>
            <a:r>
              <a:rPr lang="uk-UA" dirty="0" err="1"/>
              <a:t>Гуена</a:t>
            </a:r>
            <a:r>
              <a:rPr lang="uk-UA" dirty="0"/>
              <a:t>. До уряду увійшли сім соціалістів, шість комуністів, шість католиків. У Франції розпочався період правління трьох палатного блоку.</a:t>
            </a:r>
            <a:endParaRPr lang="uk-U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764704"/>
            <a:ext cx="3556569"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55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19" y="116632"/>
            <a:ext cx="4735375" cy="6480720"/>
          </a:xfrm>
        </p:spPr>
        <p:txBody>
          <a:bodyPr>
            <a:normAutofit fontScale="92500"/>
          </a:bodyPr>
          <a:lstStyle/>
          <a:p>
            <a:pPr marL="0" indent="0">
              <a:buNone/>
            </a:pPr>
            <a:r>
              <a:rPr lang="ru-RU" dirty="0"/>
              <a:t>«Народно-</a:t>
            </a:r>
            <a:r>
              <a:rPr lang="ru-RU" dirty="0" err="1"/>
              <a:t>Республіканський</a:t>
            </a:r>
            <a:r>
              <a:rPr lang="ru-RU" dirty="0"/>
              <a:t> </a:t>
            </a:r>
            <a:r>
              <a:rPr lang="ru-RU" dirty="0" err="1"/>
              <a:t>рух</a:t>
            </a:r>
            <a:r>
              <a:rPr lang="ru-RU" dirty="0"/>
              <a:t>» </a:t>
            </a:r>
            <a:r>
              <a:rPr lang="ru-RU" dirty="0" err="1"/>
              <a:t>спільно</a:t>
            </a:r>
            <a:r>
              <a:rPr lang="ru-RU" dirty="0"/>
              <a:t> з </a:t>
            </a:r>
            <a:r>
              <a:rPr lang="ru-RU" dirty="0" err="1"/>
              <a:t>іншими</a:t>
            </a:r>
            <a:r>
              <a:rPr lang="ru-RU" dirty="0"/>
              <a:t> </a:t>
            </a:r>
            <a:r>
              <a:rPr lang="ru-RU" dirty="0" err="1"/>
              <a:t>партіями</a:t>
            </a:r>
            <a:r>
              <a:rPr lang="ru-RU" dirty="0"/>
              <a:t> </a:t>
            </a:r>
            <a:r>
              <a:rPr lang="ru-RU" dirty="0" err="1"/>
              <a:t>Установчих</a:t>
            </a:r>
            <a:r>
              <a:rPr lang="ru-RU" dirty="0"/>
              <a:t> </a:t>
            </a:r>
            <a:r>
              <a:rPr lang="ru-RU" dirty="0" err="1"/>
              <a:t>зборів</a:t>
            </a:r>
            <a:r>
              <a:rPr lang="ru-RU" dirty="0"/>
              <a:t> </a:t>
            </a:r>
            <a:r>
              <a:rPr lang="ru-RU" dirty="0" err="1"/>
              <a:t>розробили</a:t>
            </a:r>
            <a:r>
              <a:rPr lang="ru-RU" dirty="0"/>
              <a:t> проект, </a:t>
            </a:r>
            <a:r>
              <a:rPr lang="ru-RU" dirty="0" err="1"/>
              <a:t>який</a:t>
            </a:r>
            <a:r>
              <a:rPr lang="ru-RU" dirty="0"/>
              <a:t> у </a:t>
            </a:r>
            <a:r>
              <a:rPr lang="ru-RU" dirty="0" err="1"/>
              <a:t>вересні</a:t>
            </a:r>
            <a:r>
              <a:rPr lang="ru-RU" dirty="0"/>
              <a:t> 1946 р. </a:t>
            </a:r>
            <a:r>
              <a:rPr lang="ru-RU" dirty="0" err="1"/>
              <a:t>Установчі</a:t>
            </a:r>
            <a:r>
              <a:rPr lang="ru-RU" dirty="0"/>
              <a:t> </a:t>
            </a:r>
            <a:r>
              <a:rPr lang="ru-RU" dirty="0" err="1"/>
              <a:t>збори</a:t>
            </a:r>
            <a:r>
              <a:rPr lang="ru-RU" dirty="0"/>
              <a:t> </a:t>
            </a:r>
            <a:r>
              <a:rPr lang="ru-RU" dirty="0" err="1"/>
              <a:t>прийняли</a:t>
            </a:r>
            <a:r>
              <a:rPr lang="ru-RU" dirty="0"/>
              <a:t> як </a:t>
            </a:r>
            <a:r>
              <a:rPr lang="ru-RU" dirty="0" err="1"/>
              <a:t>новий</a:t>
            </a:r>
            <a:r>
              <a:rPr lang="ru-RU" dirty="0"/>
              <a:t> проект </a:t>
            </a:r>
            <a:r>
              <a:rPr lang="ru-RU" dirty="0" err="1"/>
              <a:t>конституції</a:t>
            </a:r>
            <a:r>
              <a:rPr lang="ru-RU" dirty="0"/>
              <a:t>. </a:t>
            </a:r>
            <a:r>
              <a:rPr lang="ru-RU" dirty="0" err="1"/>
              <a:t>Його</a:t>
            </a:r>
            <a:r>
              <a:rPr lang="ru-RU" dirty="0"/>
              <a:t> </a:t>
            </a:r>
            <a:r>
              <a:rPr lang="ru-RU" dirty="0" err="1"/>
              <a:t>було</a:t>
            </a:r>
            <a:r>
              <a:rPr lang="ru-RU" dirty="0"/>
              <a:t> </a:t>
            </a:r>
            <a:r>
              <a:rPr lang="ru-RU" dirty="0" err="1"/>
              <a:t>схвалено</a:t>
            </a:r>
            <a:r>
              <a:rPr lang="ru-RU" dirty="0"/>
              <a:t> в </a:t>
            </a:r>
            <a:r>
              <a:rPr lang="ru-RU" dirty="0" err="1"/>
              <a:t>результаті</a:t>
            </a:r>
            <a:r>
              <a:rPr lang="ru-RU" dirty="0"/>
              <a:t> референдуму, </a:t>
            </a:r>
            <a:r>
              <a:rPr lang="ru-RU" dirty="0" err="1"/>
              <a:t>що</a:t>
            </a:r>
            <a:r>
              <a:rPr lang="ru-RU" dirty="0"/>
              <a:t> </a:t>
            </a:r>
            <a:r>
              <a:rPr lang="ru-RU" dirty="0" err="1"/>
              <a:t>відбувся</a:t>
            </a:r>
            <a:r>
              <a:rPr lang="ru-RU" dirty="0"/>
              <a:t> 13 </a:t>
            </a:r>
            <a:r>
              <a:rPr lang="ru-RU" dirty="0" err="1"/>
              <a:t>жовтня</a:t>
            </a:r>
            <a:r>
              <a:rPr lang="ru-RU" dirty="0"/>
              <a:t>.</a:t>
            </a:r>
          </a:p>
          <a:p>
            <a:pPr marL="0" indent="0">
              <a:buNone/>
            </a:pPr>
            <a:r>
              <a:rPr lang="ru-RU" dirty="0"/>
              <a:t>За новою </a:t>
            </a:r>
            <a:r>
              <a:rPr lang="ru-RU" dirty="0" err="1"/>
              <a:t>конституцією</a:t>
            </a:r>
            <a:r>
              <a:rPr lang="ru-RU" dirty="0"/>
              <a:t> парламент </a:t>
            </a:r>
            <a:r>
              <a:rPr lang="ru-RU" dirty="0" err="1"/>
              <a:t>поділявся</a:t>
            </a:r>
            <a:r>
              <a:rPr lang="ru-RU" dirty="0"/>
              <a:t> на </a:t>
            </a:r>
            <a:r>
              <a:rPr lang="ru-RU" dirty="0" err="1"/>
              <a:t>дві</a:t>
            </a:r>
            <a:r>
              <a:rPr lang="ru-RU" dirty="0"/>
              <a:t> </a:t>
            </a:r>
            <a:r>
              <a:rPr lang="ru-RU" dirty="0" err="1"/>
              <a:t>палати</a:t>
            </a:r>
            <a:r>
              <a:rPr lang="ru-RU" dirty="0"/>
              <a:t> – </a:t>
            </a:r>
            <a:r>
              <a:rPr lang="ru-RU" dirty="0" err="1"/>
              <a:t>Національні</a:t>
            </a:r>
            <a:r>
              <a:rPr lang="ru-RU" dirty="0"/>
              <a:t> </a:t>
            </a:r>
            <a:r>
              <a:rPr lang="ru-RU" dirty="0" err="1"/>
              <a:t>збори</a:t>
            </a:r>
            <a:r>
              <a:rPr lang="ru-RU" dirty="0"/>
              <a:t> і Раду </a:t>
            </a:r>
            <a:r>
              <a:rPr lang="ru-RU" dirty="0" err="1"/>
              <a:t>республіки</a:t>
            </a:r>
            <a:r>
              <a:rPr lang="ru-RU" dirty="0"/>
              <a:t>. В руках </a:t>
            </a:r>
            <a:r>
              <a:rPr lang="ru-RU" dirty="0" err="1"/>
              <a:t>першої</a:t>
            </a:r>
            <a:r>
              <a:rPr lang="ru-RU" dirty="0"/>
              <a:t> </a:t>
            </a:r>
            <a:r>
              <a:rPr lang="ru-RU" dirty="0" err="1"/>
              <a:t>палати</a:t>
            </a:r>
            <a:r>
              <a:rPr lang="ru-RU" dirty="0"/>
              <a:t> </a:t>
            </a:r>
            <a:r>
              <a:rPr lang="ru-RU" dirty="0" err="1"/>
              <a:t>була</a:t>
            </a:r>
            <a:r>
              <a:rPr lang="ru-RU" dirty="0"/>
              <a:t>, </a:t>
            </a:r>
            <a:r>
              <a:rPr lang="ru-RU" dirty="0" err="1"/>
              <a:t>власно</a:t>
            </a:r>
            <a:r>
              <a:rPr lang="ru-RU" dirty="0"/>
              <a:t> </a:t>
            </a:r>
            <a:r>
              <a:rPr lang="ru-RU" dirty="0" err="1"/>
              <a:t>кажучи</a:t>
            </a:r>
            <a:r>
              <a:rPr lang="ru-RU" dirty="0"/>
              <a:t>, </a:t>
            </a:r>
            <a:r>
              <a:rPr lang="ru-RU" dirty="0" err="1"/>
              <a:t>зосереджена</a:t>
            </a:r>
            <a:r>
              <a:rPr lang="ru-RU" dirty="0"/>
              <a:t> вся </a:t>
            </a:r>
            <a:r>
              <a:rPr lang="ru-RU" dirty="0" err="1"/>
              <a:t>влада</a:t>
            </a:r>
            <a:r>
              <a:rPr lang="ru-RU" dirty="0"/>
              <a:t>. Вона </a:t>
            </a:r>
            <a:r>
              <a:rPr lang="ru-RU" dirty="0" err="1"/>
              <a:t>приймала</a:t>
            </a:r>
            <a:r>
              <a:rPr lang="ru-RU" dirty="0"/>
              <a:t> </a:t>
            </a:r>
            <a:r>
              <a:rPr lang="ru-RU" dirty="0" err="1"/>
              <a:t>закони</a:t>
            </a:r>
            <a:r>
              <a:rPr lang="ru-RU" dirty="0"/>
              <a:t> і </a:t>
            </a:r>
            <a:r>
              <a:rPr lang="ru-RU" dirty="0" err="1"/>
              <a:t>контролювала</a:t>
            </a:r>
            <a:r>
              <a:rPr lang="ru-RU" dirty="0"/>
              <a:t> </a:t>
            </a:r>
            <a:r>
              <a:rPr lang="ru-RU" dirty="0" err="1"/>
              <a:t>діяльність</a:t>
            </a:r>
            <a:r>
              <a:rPr lang="ru-RU" dirty="0"/>
              <a:t> уряду. </a:t>
            </a:r>
          </a:p>
          <a:p>
            <a:pPr marL="0" indent="0">
              <a:buNone/>
            </a:pPr>
            <a:endParaRPr lang="uk-U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895" y="3490904"/>
            <a:ext cx="4081636" cy="325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28394"/>
            <a:ext cx="2599159" cy="333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90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116632"/>
            <a:ext cx="4752528" cy="6552728"/>
          </a:xfrm>
        </p:spPr>
        <p:txBody>
          <a:bodyPr>
            <a:normAutofit fontScale="85000" lnSpcReduction="20000"/>
          </a:bodyPr>
          <a:lstStyle/>
          <a:p>
            <a:pPr marL="0" indent="0">
              <a:buNone/>
            </a:pPr>
            <a:r>
              <a:rPr lang="ru-RU" dirty="0" err="1" smtClean="0"/>
              <a:t>Президентові</a:t>
            </a:r>
            <a:r>
              <a:rPr lang="ru-RU" dirty="0" smtClean="0"/>
              <a:t> </a:t>
            </a:r>
            <a:r>
              <a:rPr lang="ru-RU" dirty="0" err="1"/>
              <a:t>республіки</a:t>
            </a:r>
            <a:r>
              <a:rPr lang="ru-RU" dirty="0"/>
              <a:t>, </a:t>
            </a:r>
            <a:r>
              <a:rPr lang="ru-RU" dirty="0" err="1"/>
              <a:t>якого</a:t>
            </a:r>
            <a:r>
              <a:rPr lang="ru-RU" dirty="0"/>
              <a:t> </a:t>
            </a:r>
            <a:r>
              <a:rPr lang="ru-RU" dirty="0" err="1"/>
              <a:t>обрали</a:t>
            </a:r>
            <a:r>
              <a:rPr lang="ru-RU" dirty="0"/>
              <a:t> на </a:t>
            </a:r>
            <a:r>
              <a:rPr lang="ru-RU" dirty="0" err="1"/>
              <a:t>сім</a:t>
            </a:r>
            <a:r>
              <a:rPr lang="ru-RU" dirty="0"/>
              <a:t> </a:t>
            </a:r>
            <a:r>
              <a:rPr lang="ru-RU" dirty="0" err="1"/>
              <a:t>років</a:t>
            </a:r>
            <a:r>
              <a:rPr lang="ru-RU" dirty="0"/>
              <a:t>, </a:t>
            </a:r>
            <a:r>
              <a:rPr lang="ru-RU" dirty="0" err="1"/>
              <a:t>надавалися</a:t>
            </a:r>
            <a:r>
              <a:rPr lang="ru-RU" dirty="0"/>
              <a:t> </a:t>
            </a:r>
            <a:r>
              <a:rPr lang="ru-RU" dirty="0" err="1"/>
              <a:t>другорядні</a:t>
            </a:r>
            <a:r>
              <a:rPr lang="ru-RU" dirty="0"/>
              <a:t> </a:t>
            </a:r>
            <a:r>
              <a:rPr lang="ru-RU" dirty="0" err="1"/>
              <a:t>функції</a:t>
            </a:r>
            <a:r>
              <a:rPr lang="ru-RU" dirty="0"/>
              <a:t>. 24 </a:t>
            </a:r>
            <a:r>
              <a:rPr lang="ru-RU" dirty="0" err="1"/>
              <a:t>грудня</a:t>
            </a:r>
            <a:r>
              <a:rPr lang="ru-RU" dirty="0"/>
              <a:t> 1946 р. нова </a:t>
            </a:r>
            <a:r>
              <a:rPr lang="ru-RU" dirty="0" err="1"/>
              <a:t>конституція</a:t>
            </a:r>
            <a:r>
              <a:rPr lang="ru-RU" dirty="0"/>
              <a:t> набрала </a:t>
            </a:r>
            <a:r>
              <a:rPr lang="ru-RU" dirty="0" err="1"/>
              <a:t>сили</a:t>
            </a:r>
            <a:r>
              <a:rPr lang="ru-RU" dirty="0"/>
              <a:t>.</a:t>
            </a:r>
          </a:p>
          <a:p>
            <a:pPr marL="0" indent="0">
              <a:buNone/>
            </a:pPr>
            <a:r>
              <a:rPr lang="ru-RU" dirty="0"/>
              <a:t>16 </a:t>
            </a:r>
            <a:r>
              <a:rPr lang="ru-RU" dirty="0" err="1"/>
              <a:t>січня</a:t>
            </a:r>
            <a:r>
              <a:rPr lang="ru-RU" dirty="0"/>
              <a:t> 1947 р. </a:t>
            </a:r>
            <a:r>
              <a:rPr lang="ru-RU" dirty="0" err="1"/>
              <a:t>відбулися</a:t>
            </a:r>
            <a:r>
              <a:rPr lang="ru-RU" dirty="0"/>
              <a:t> </a:t>
            </a:r>
            <a:r>
              <a:rPr lang="ru-RU" dirty="0" err="1"/>
              <a:t>вибори</a:t>
            </a:r>
            <a:r>
              <a:rPr lang="ru-RU" dirty="0"/>
              <a:t> президента </a:t>
            </a:r>
            <a:r>
              <a:rPr lang="ru-RU" dirty="0" err="1"/>
              <a:t>Французької</a:t>
            </a:r>
            <a:r>
              <a:rPr lang="ru-RU" dirty="0"/>
              <a:t> </a:t>
            </a:r>
            <a:r>
              <a:rPr lang="ru-RU" dirty="0" err="1"/>
              <a:t>республіки</a:t>
            </a:r>
            <a:r>
              <a:rPr lang="ru-RU" dirty="0"/>
              <a:t>. Ним став </a:t>
            </a:r>
            <a:r>
              <a:rPr lang="ru-RU" dirty="0" err="1"/>
              <a:t>правий</a:t>
            </a:r>
            <a:r>
              <a:rPr lang="ru-RU" dirty="0"/>
              <a:t> </a:t>
            </a:r>
            <a:r>
              <a:rPr lang="ru-RU" dirty="0" err="1"/>
              <a:t>соціаліст</a:t>
            </a:r>
            <a:r>
              <a:rPr lang="ru-RU" dirty="0"/>
              <a:t> </a:t>
            </a:r>
            <a:r>
              <a:rPr lang="ru-RU" dirty="0" err="1"/>
              <a:t>Венсан</a:t>
            </a:r>
            <a:r>
              <a:rPr lang="ru-RU" dirty="0"/>
              <a:t> </a:t>
            </a:r>
            <a:r>
              <a:rPr lang="ru-RU" dirty="0" err="1"/>
              <a:t>Оріоль</a:t>
            </a:r>
            <a:r>
              <a:rPr lang="ru-RU" dirty="0"/>
              <a:t>. Так </a:t>
            </a:r>
            <a:r>
              <a:rPr lang="ru-RU" dirty="0" err="1"/>
              <a:t>розпочала</a:t>
            </a:r>
            <a:r>
              <a:rPr lang="ru-RU" dirty="0"/>
              <a:t> </a:t>
            </a:r>
            <a:r>
              <a:rPr lang="ru-RU" dirty="0" err="1"/>
              <a:t>своє</a:t>
            </a:r>
            <a:r>
              <a:rPr lang="ru-RU" dirty="0"/>
              <a:t> </a:t>
            </a:r>
            <a:r>
              <a:rPr lang="ru-RU" dirty="0" err="1"/>
              <a:t>існування</a:t>
            </a:r>
            <a:r>
              <a:rPr lang="ru-RU" dirty="0"/>
              <a:t> </a:t>
            </a:r>
            <a:r>
              <a:rPr lang="ru-RU" dirty="0" err="1"/>
              <a:t>Четверта</a:t>
            </a:r>
            <a:r>
              <a:rPr lang="ru-RU" dirty="0"/>
              <a:t> </a:t>
            </a:r>
            <a:r>
              <a:rPr lang="ru-RU" dirty="0" err="1"/>
              <a:t>республіка</a:t>
            </a:r>
            <a:r>
              <a:rPr lang="ru-RU" dirty="0" smtClean="0"/>
              <a:t>.</a:t>
            </a:r>
          </a:p>
          <a:p>
            <a:pPr marL="0" indent="0">
              <a:buNone/>
            </a:pPr>
            <a:r>
              <a:rPr lang="uk-UA" dirty="0"/>
              <a:t>Четвертій республіці дісталася дуже складна «економічна спадщина». Першому урядові на чолі з соціалістом Полем </a:t>
            </a:r>
            <a:r>
              <a:rPr lang="uk-UA" dirty="0" err="1"/>
              <a:t>Рамадьє</a:t>
            </a:r>
            <a:r>
              <a:rPr lang="uk-UA" dirty="0"/>
              <a:t> були потрібні великі капіталовкладення для пожвавлення економіки. За умов їхнього дефіциту уряд Четвертої республіки провадив політику «програмування економічного розвитку», що передбачало надання кредитів, податкових пільг, державних замовлень тощо. </a:t>
            </a:r>
            <a:endParaRPr lang="ru-RU" dirty="0"/>
          </a:p>
          <a:p>
            <a:pPr marL="0" indent="0">
              <a:buNone/>
            </a:pPr>
            <a:endParaRPr lang="uk-U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678824"/>
            <a:ext cx="3877816" cy="296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88640"/>
            <a:ext cx="28575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67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116632"/>
            <a:ext cx="4680520" cy="6408712"/>
          </a:xfrm>
        </p:spPr>
        <p:txBody>
          <a:bodyPr>
            <a:normAutofit fontScale="70000" lnSpcReduction="20000"/>
          </a:bodyPr>
          <a:lstStyle/>
          <a:p>
            <a:pPr marL="0" indent="0">
              <a:buNone/>
            </a:pPr>
            <a:r>
              <a:rPr lang="uk-UA" dirty="0"/>
              <a:t>Щодо приватного капіталу програмування мало рекомендуючий характер. Як наслідок прискорилися темпи економічного розвитку країни. 1948 р. промисловість перевершила довоєнний рівень, а в 1958 р. випуск промислової продукції зріс у 2,5 рази порівняно з довоєнним рівнем. У сільському господарстві цей рівень було досягнуто в 1950 р. Вже 1947 р. уряд схвалив перший план модернізації і реконструкції економіки, а з 1954 р. – другий. Виникли нові галузі промисловості – атомна, електронна, хімічна, нафтодобувна й нафтопереробна.</a:t>
            </a:r>
          </a:p>
          <a:p>
            <a:pPr marL="0" indent="0">
              <a:buNone/>
            </a:pPr>
            <a:r>
              <a:rPr lang="uk-UA" dirty="0"/>
              <a:t>У квітні 1947 р. з ініціативи де Голля виникла нова партія «Об’єднання французького народу» ( РПФ ). Генерал кинув виклик Четвертій республіці, вирішив стати на шлях відкритої боротьби за втілення в життя своїх ідей. РПФ не мало програми – її заміняли «ударні ідеї». Головна полягала у вимозі скасування конституції 1946 р. і встановленні сильної, незалежної від партій виконавчої влади країни.</a:t>
            </a:r>
          </a:p>
          <a:p>
            <a:endParaRPr lang="uk-U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04664"/>
            <a:ext cx="4004656" cy="260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31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188640"/>
            <a:ext cx="4104456" cy="6480720"/>
          </a:xfrm>
        </p:spPr>
        <p:txBody>
          <a:bodyPr>
            <a:normAutofit lnSpcReduction="10000"/>
          </a:bodyPr>
          <a:lstStyle/>
          <a:p>
            <a:pPr marL="0" indent="0">
              <a:buNone/>
            </a:pPr>
            <a:r>
              <a:rPr lang="ru-RU" dirty="0"/>
              <a:t>У 1951-1956 </a:t>
            </a:r>
            <a:r>
              <a:rPr lang="ru-RU" dirty="0" err="1"/>
              <a:t>рр</a:t>
            </a:r>
            <a:r>
              <a:rPr lang="ru-RU" dirty="0"/>
              <a:t>. у </a:t>
            </a:r>
            <a:r>
              <a:rPr lang="ru-RU" dirty="0" err="1"/>
              <a:t>Франції</a:t>
            </a:r>
            <a:r>
              <a:rPr lang="ru-RU" dirty="0"/>
              <a:t> при </a:t>
            </a:r>
            <a:r>
              <a:rPr lang="ru-RU" dirty="0" err="1"/>
              <a:t>владі</a:t>
            </a:r>
            <a:r>
              <a:rPr lang="ru-RU" dirty="0"/>
              <a:t> </a:t>
            </a:r>
            <a:r>
              <a:rPr lang="ru-RU" dirty="0" err="1"/>
              <a:t>були</a:t>
            </a:r>
            <a:r>
              <a:rPr lang="ru-RU" dirty="0"/>
              <a:t> </a:t>
            </a:r>
            <a:r>
              <a:rPr lang="ru-RU" dirty="0" err="1"/>
              <a:t>правоцентристські</a:t>
            </a:r>
            <a:r>
              <a:rPr lang="ru-RU" dirty="0"/>
              <a:t> уряди ( МРП, </a:t>
            </a:r>
            <a:r>
              <a:rPr lang="ru-RU" dirty="0" err="1"/>
              <a:t>радикали</a:t>
            </a:r>
            <a:r>
              <a:rPr lang="ru-RU" dirty="0"/>
              <a:t>, «</a:t>
            </a:r>
            <a:r>
              <a:rPr lang="ru-RU" dirty="0" err="1"/>
              <a:t>незалежні</a:t>
            </a:r>
            <a:r>
              <a:rPr lang="ru-RU" dirty="0"/>
              <a:t>»). </a:t>
            </a:r>
            <a:r>
              <a:rPr lang="ru-RU" dirty="0" err="1"/>
              <a:t>Всього</a:t>
            </a:r>
            <a:r>
              <a:rPr lang="ru-RU" dirty="0"/>
              <a:t> за час </a:t>
            </a:r>
            <a:r>
              <a:rPr lang="ru-RU" dirty="0" err="1"/>
              <a:t>існування</a:t>
            </a:r>
            <a:r>
              <a:rPr lang="ru-RU" dirty="0"/>
              <a:t> </a:t>
            </a:r>
            <a:r>
              <a:rPr lang="ru-RU" dirty="0" err="1"/>
              <a:t>Четвертої</a:t>
            </a:r>
            <a:r>
              <a:rPr lang="ru-RU" dirty="0"/>
              <a:t> </a:t>
            </a:r>
            <a:r>
              <a:rPr lang="ru-RU" dirty="0" err="1"/>
              <a:t>республіки</a:t>
            </a:r>
            <a:r>
              <a:rPr lang="ru-RU" dirty="0"/>
              <a:t> </a:t>
            </a:r>
            <a:r>
              <a:rPr lang="ru-RU" dirty="0" err="1"/>
              <a:t>змінилося</a:t>
            </a:r>
            <a:r>
              <a:rPr lang="ru-RU" dirty="0"/>
              <a:t> 25 </a:t>
            </a:r>
            <a:r>
              <a:rPr lang="ru-RU" dirty="0" err="1"/>
              <a:t>кабінетів</a:t>
            </a:r>
            <a:r>
              <a:rPr lang="ru-RU" dirty="0"/>
              <a:t> </a:t>
            </a:r>
            <a:r>
              <a:rPr lang="ru-RU" dirty="0" err="1"/>
              <a:t>міністрів</a:t>
            </a:r>
            <a:r>
              <a:rPr lang="ru-RU" dirty="0"/>
              <a:t>.</a:t>
            </a:r>
          </a:p>
          <a:p>
            <a:pPr marL="0" indent="0">
              <a:buNone/>
            </a:pPr>
            <a:r>
              <a:rPr lang="ru-RU" dirty="0"/>
              <a:t>У </a:t>
            </a:r>
            <a:r>
              <a:rPr lang="ru-RU" dirty="0" err="1"/>
              <a:t>травні</a:t>
            </a:r>
            <a:r>
              <a:rPr lang="ru-RU" dirty="0"/>
              <a:t> 1958 р., коли криза в </a:t>
            </a:r>
            <a:r>
              <a:rPr lang="ru-RU" dirty="0" err="1"/>
              <a:t>Алжирі</a:t>
            </a:r>
            <a:r>
              <a:rPr lang="ru-RU" dirty="0"/>
              <a:t> </a:t>
            </a:r>
            <a:r>
              <a:rPr lang="ru-RU" dirty="0" err="1"/>
              <a:t>досягла</a:t>
            </a:r>
            <a:r>
              <a:rPr lang="ru-RU" dirty="0"/>
              <a:t> апогею, генерал передав до </a:t>
            </a:r>
            <a:r>
              <a:rPr lang="ru-RU" dirty="0" err="1"/>
              <a:t>друку</a:t>
            </a:r>
            <a:r>
              <a:rPr lang="ru-RU" dirty="0"/>
              <a:t> </a:t>
            </a:r>
            <a:r>
              <a:rPr lang="ru-RU" dirty="0" err="1"/>
              <a:t>декларацію</a:t>
            </a:r>
            <a:r>
              <a:rPr lang="ru-RU" dirty="0"/>
              <a:t>, в </a:t>
            </a:r>
            <a:r>
              <a:rPr lang="ru-RU" dirty="0" err="1"/>
              <a:t>якій</a:t>
            </a:r>
            <a:r>
              <a:rPr lang="ru-RU" dirty="0"/>
              <a:t> </a:t>
            </a:r>
            <a:r>
              <a:rPr lang="ru-RU" dirty="0" err="1"/>
              <a:t>говорилося</a:t>
            </a:r>
            <a:r>
              <a:rPr lang="ru-RU" dirty="0"/>
              <a:t>, </a:t>
            </a:r>
            <a:r>
              <a:rPr lang="ru-RU" dirty="0" err="1"/>
              <a:t>що</a:t>
            </a:r>
            <a:r>
              <a:rPr lang="ru-RU" dirty="0"/>
              <a:t> </a:t>
            </a:r>
            <a:r>
              <a:rPr lang="ru-RU" dirty="0" err="1"/>
              <a:t>він</a:t>
            </a:r>
            <a:r>
              <a:rPr lang="ru-RU" dirty="0"/>
              <a:t> </a:t>
            </a:r>
            <a:r>
              <a:rPr lang="ru-RU" dirty="0" err="1"/>
              <a:t>готовий</a:t>
            </a:r>
            <a:r>
              <a:rPr lang="ru-RU" dirty="0"/>
              <a:t> </a:t>
            </a:r>
            <a:r>
              <a:rPr lang="ru-RU" dirty="0" err="1"/>
              <a:t>взяти</a:t>
            </a:r>
            <a:r>
              <a:rPr lang="ru-RU" dirty="0"/>
              <a:t> на себе </a:t>
            </a:r>
            <a:r>
              <a:rPr lang="ru-RU" dirty="0" err="1"/>
              <a:t>владу</a:t>
            </a:r>
            <a:r>
              <a:rPr lang="ru-RU" dirty="0"/>
              <a:t> в </a:t>
            </a:r>
            <a:r>
              <a:rPr lang="ru-RU" dirty="0" err="1"/>
              <a:t>разі</a:t>
            </a:r>
            <a:r>
              <a:rPr lang="ru-RU" dirty="0"/>
              <a:t> </a:t>
            </a:r>
            <a:r>
              <a:rPr lang="ru-RU" dirty="0" err="1"/>
              <a:t>надання</a:t>
            </a:r>
            <a:r>
              <a:rPr lang="ru-RU" dirty="0"/>
              <a:t> </a:t>
            </a:r>
            <a:r>
              <a:rPr lang="ru-RU" dirty="0" err="1"/>
              <a:t>йому</a:t>
            </a:r>
            <a:r>
              <a:rPr lang="ru-RU" dirty="0"/>
              <a:t> </a:t>
            </a:r>
            <a:r>
              <a:rPr lang="ru-RU" dirty="0" err="1"/>
              <a:t>особливих</a:t>
            </a:r>
            <a:r>
              <a:rPr lang="ru-RU" dirty="0"/>
              <a:t> </a:t>
            </a:r>
            <a:r>
              <a:rPr lang="ru-RU" dirty="0" err="1"/>
              <a:t>повноважень</a:t>
            </a:r>
            <a:r>
              <a:rPr lang="ru-RU" dirty="0"/>
              <a:t>.</a:t>
            </a:r>
          </a:p>
          <a:p>
            <a:endParaRPr lang="uk-U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522" y="4005064"/>
            <a:ext cx="4810844" cy="271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756" y="188640"/>
            <a:ext cx="3384376" cy="359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841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61</TotalTime>
  <Words>1151</Words>
  <Application>Microsoft Office PowerPoint</Application>
  <PresentationFormat>Экран (4:3)</PresentationFormat>
  <Paragraphs>29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Справедливость</vt:lpstr>
      <vt:lpstr>Шарль де Голль</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Шарль де Голль</dc:title>
  <dc:creator>Пользователь</dc:creator>
  <cp:lastModifiedBy>Пользователь</cp:lastModifiedBy>
  <cp:revision>7</cp:revision>
  <dcterms:created xsi:type="dcterms:W3CDTF">2014-10-29T18:43:13Z</dcterms:created>
  <dcterms:modified xsi:type="dcterms:W3CDTF">2014-10-29T19:54:43Z</dcterms:modified>
</cp:coreProperties>
</file>