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8" r:id="rId8"/>
    <p:sldId id="269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6E443A-C5A4-4D1E-A0F3-897A46603ED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56AD16-B2CE-455F-9F0D-670CDD72B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486270_cheh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81724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7864" y="0"/>
            <a:ext cx="3712456" cy="1143000"/>
          </a:xfrm>
        </p:spPr>
        <p:txBody>
          <a:bodyPr/>
          <a:lstStyle/>
          <a:p>
            <a:r>
              <a:rPr lang="uk-UA" dirty="0" smtClean="0"/>
              <a:t>Артюр Рембо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i="1" dirty="0" smtClean="0">
                <a:latin typeface="Arno Pro Caption" pitchFamily="18" charset="0"/>
              </a:rPr>
              <a:t>Початок історії шаленств</a:t>
            </a:r>
            <a:endParaRPr lang="ru-RU" i="1" dirty="0">
              <a:latin typeface="Arno Pro Captio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12456" cy="5073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	</a:t>
            </a:r>
            <a:r>
              <a:rPr lang="uk-UA" sz="5600" b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Артюр Рембо народився у 1854 році на півночі Франції у провінційному містечку </a:t>
            </a:r>
            <a:r>
              <a:rPr lang="uk-UA" sz="5600" b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Шарлевілі</a:t>
            </a:r>
            <a:r>
              <a:rPr lang="uk-UA" sz="5600" b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. Дитинство й отроцтво пройшли в будинку діда по матері. Гіркота життєвої і творчої долі Рембо була визначена ще у дитинстві. Хлопець з відразою ставився до всього навколо: традицій буржуазного суспільства, сімейного укладу. Система обману і закостенілості назавжди відштовхнула його і від сім'ї, і від рідного міста. Роки, проведені в колежі, були для нього часом духовного і фізичного росту. Рембо з ранку до ночі просиджував у публічній міській бібліотеці </a:t>
            </a:r>
            <a:r>
              <a:rPr lang="uk-UA" sz="5600" b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Шарлевіля</a:t>
            </a:r>
            <a:r>
              <a:rPr lang="uk-UA" sz="5600" b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, читаючи французьких соціалістів, пригодницькі романи, окультні книги. Він навчався з легкістю, отримував почесні премії і грамоти, писав вірші латиною. Це був найяскравіший і найщасливіший час у житті Рембо.</a:t>
            </a:r>
            <a:endParaRPr lang="uk-UA" sz="5600" dirty="0">
              <a:solidFill>
                <a:schemeClr val="bg2">
                  <a:lumMod val="25000"/>
                </a:schemeClr>
              </a:solidFill>
              <a:latin typeface="Arno Pro Caption" pitchFamily="18" charset="0"/>
            </a:endParaRPr>
          </a:p>
        </p:txBody>
      </p:sp>
      <p:pic>
        <p:nvPicPr>
          <p:cNvPr id="8" name="Содержимое 7" descr="arthur_rimbaud_18541891__m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571612"/>
            <a:ext cx="3657600" cy="502574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778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uk-UA" i="1" dirty="0" smtClean="0">
                <a:latin typeface="Arno Pro Caption" pitchFamily="18" charset="0"/>
              </a:rPr>
              <a:t>Дружба  з П. Верленом</a:t>
            </a:r>
            <a:endParaRPr lang="ru-RU" i="1" dirty="0">
              <a:latin typeface="Arno Pro Captio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571612"/>
            <a:ext cx="3651900" cy="43776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В кінці вересня 1871 року Артюр Рембо вирушив до Парижу на запрошення видатного французького поета-символіста Поля Верлена. Верлен і Рембо наскільки здружилися, що невдовзі покинули Париж і вирушили до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Лондона.Сміливий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і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безвідповідалбний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Arno Pro Caption" pitchFamily="18" charset="0"/>
              </a:rPr>
              <a:t> геній – юнак з дірками в кишенях, який мав в голові «лиш рими», мандрував без мети.</a:t>
            </a:r>
            <a:endParaRPr lang="uk-UA" i="1" dirty="0">
              <a:solidFill>
                <a:schemeClr val="bg2">
                  <a:lumMod val="25000"/>
                </a:schemeClr>
              </a:solidFill>
              <a:latin typeface="Arno Pro Captio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4738" y="1571612"/>
            <a:ext cx="3927962" cy="444967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i="1" dirty="0" smtClean="0">
                <a:latin typeface="Arno Pro Caption" pitchFamily="18" charset="0"/>
              </a:rPr>
              <a:t>       Поет </a:t>
            </a:r>
            <a:r>
              <a:rPr lang="uk-UA" i="1" dirty="0" smtClean="0">
                <a:latin typeface="Arno Pro Caption" pitchFamily="18" charset="0"/>
              </a:rPr>
              <a:t>- бунтівник</a:t>
            </a:r>
            <a:endParaRPr lang="ru-RU" i="1" dirty="0"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i="1" dirty="0" smtClean="0"/>
              <a:t>	</a:t>
            </a:r>
            <a:r>
              <a:rPr lang="uk-UA" i="1" dirty="0" smtClean="0">
                <a:latin typeface="Arno Pro Caption" pitchFamily="18" charset="0"/>
              </a:rPr>
              <a:t>А. Рембо був послідовним бунтівником, рішуче відмовлявся від усіх форм цивілізації. Із захватом юнак зустрів звістку про Паризьку комуну, він співчував усім, хто страждає.</a:t>
            </a:r>
            <a:endParaRPr lang="ru-RU" i="1" dirty="0">
              <a:latin typeface="Arno Pro Caption" pitchFamily="18" charset="0"/>
            </a:endParaRPr>
          </a:p>
        </p:txBody>
      </p:sp>
      <p:pic>
        <p:nvPicPr>
          <p:cNvPr id="6" name="Содержимое 5" descr="Being-Norma-Jeane-A-thousand-Dreams-within-me-softly-burn--Arthur-Rimbaud-norma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i="1" dirty="0" smtClean="0">
                <a:latin typeface="Arno Pro Caption" pitchFamily="18" charset="0"/>
              </a:rPr>
              <a:t>Прагнення осягнути універсальність буття</a:t>
            </a:r>
            <a:endParaRPr lang="ru-RU" sz="2800" i="1" dirty="0">
              <a:latin typeface="Arno Pro Caption" pitchFamily="18" charset="0"/>
            </a:endParaRPr>
          </a:p>
        </p:txBody>
      </p:sp>
      <p:pic>
        <p:nvPicPr>
          <p:cNvPr id="5" name="Содержимое 4" descr="103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71612"/>
            <a:ext cx="3657600" cy="46434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i="1" dirty="0" smtClean="0">
                <a:latin typeface="Arno Pro Caption" pitchFamily="18" charset="0"/>
              </a:rPr>
              <a:t>	</a:t>
            </a:r>
            <a:r>
              <a:rPr lang="ru-RU" sz="3300" dirty="0" smtClean="0">
                <a:latin typeface="Arno Pro Caption" pitchFamily="18" charset="0"/>
              </a:rPr>
              <a:t> </a:t>
            </a:r>
            <a:r>
              <a:rPr lang="uk-UA" sz="3300" dirty="0" smtClean="0">
                <a:latin typeface="Arno Pro Caption" pitchFamily="18" charset="0"/>
              </a:rPr>
              <a:t>Образ суспільства майже зовсім зникає з його творів. Може здатися, що останні поезії Рембо — це ніби мандрівні замальовки, зроблені дуже спостережливим поетом підчас його </a:t>
            </a:r>
            <a:r>
              <a:rPr lang="uk-UA" sz="3300" dirty="0" err="1" smtClean="0">
                <a:latin typeface="Arno Pro Caption" pitchFamily="18" charset="0"/>
              </a:rPr>
              <a:t>поневірянь.Ось</a:t>
            </a:r>
            <a:r>
              <a:rPr lang="uk-UA" sz="3300" dirty="0" smtClean="0">
                <a:latin typeface="Arno Pro Caption" pitchFamily="18" charset="0"/>
              </a:rPr>
              <a:t> Брюссель, у якому так часто бував Рембо; ось мандрівник, утомившись, п'є («Сльоза» ось він розповідає про свої думки , про «юне подружжя», можливо, зустрінуте по дорозі («Мішель і </a:t>
            </a:r>
            <a:r>
              <a:rPr lang="uk-UA" sz="3300" dirty="0" err="1" smtClean="0">
                <a:latin typeface="Arno Pro Caption" pitchFamily="18" charset="0"/>
              </a:rPr>
              <a:t>Крістіна</a:t>
            </a:r>
            <a:r>
              <a:rPr lang="uk-UA" sz="3300" dirty="0" smtClean="0">
                <a:latin typeface="Arno Pro Caption" pitchFamily="18" charset="0"/>
              </a:rPr>
              <a:t>» Утім, в «Останніх віршах») Рембо зовсім реальні, конкретні враження абстрагуються до рівня символу, який означає чи то «пейзаж душі», чи то пейзаж Всесвіту. </a:t>
            </a:r>
            <a:endParaRPr lang="uk-UA" sz="3300" dirty="0">
              <a:latin typeface="Arno Pro Captio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Arno Pro Caption" pitchFamily="18" charset="0"/>
              </a:rPr>
              <a:t>“Я потонув тоді в поемі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b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Arno Pro Caption" pitchFamily="18" charset="0"/>
              </a:rPr>
            </a:b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  <a:latin typeface="Arno Pro Caption" pitchFamily="18" charset="0"/>
              </a:rPr>
              <a:t>моря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  <a:latin typeface="Arno Pro Caption" pitchFamily="18" charset="0"/>
              </a:rPr>
              <a:t>”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no Pro Caption" pitchFamily="18" charset="0"/>
            </a:endParaRPr>
          </a:p>
        </p:txBody>
      </p:sp>
      <p:pic>
        <p:nvPicPr>
          <p:cNvPr id="8" name="Содержимое 7" descr="5314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3714776" cy="47149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91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i="1" dirty="0" smtClean="0">
                <a:latin typeface="Arno Pro Caption" pitchFamily="18" charset="0"/>
              </a:rPr>
              <a:t>Найповніше новизну поетичної свідомості А. Рембо виражає вірш </a:t>
            </a:r>
            <a:r>
              <a:rPr lang="uk-UA" i="1" dirty="0" err="1" smtClean="0">
                <a:latin typeface="Arno Pro Caption" pitchFamily="18" charset="0"/>
              </a:rPr>
              <a:t>“П’яний</a:t>
            </a:r>
            <a:r>
              <a:rPr lang="uk-UA" i="1" dirty="0" smtClean="0">
                <a:latin typeface="Arno Pro Caption" pitchFamily="18" charset="0"/>
              </a:rPr>
              <a:t> </a:t>
            </a:r>
            <a:r>
              <a:rPr lang="uk-UA" i="1" dirty="0" err="1" smtClean="0">
                <a:latin typeface="Arno Pro Caption" pitchFamily="18" charset="0"/>
              </a:rPr>
              <a:t>корабель”</a:t>
            </a:r>
            <a:r>
              <a:rPr lang="uk-UA" i="1" dirty="0" smtClean="0">
                <a:latin typeface="Arno Pro Caption" pitchFamily="18" charset="0"/>
              </a:rPr>
              <a:t>. В його основі – внутрішній монолог корабля, це один із способів виказати свої враження . Небезпечні пригоди можуть його знищити, але дають найпотаємніше.</a:t>
            </a:r>
            <a:endParaRPr lang="ru-RU" i="1" dirty="0">
              <a:latin typeface="Arno Pro Captio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uk-UA" sz="3600" i="1" dirty="0" err="1" smtClean="0">
                <a:latin typeface="Arno Pro Caption" pitchFamily="18" charset="0"/>
              </a:rPr>
              <a:t>“Голосівки”-</a:t>
            </a:r>
            <a:r>
              <a:rPr lang="uk-UA" sz="3600" i="1" dirty="0" smtClean="0">
                <a:latin typeface="Arno Pro Caption" pitchFamily="18" charset="0"/>
              </a:rPr>
              <a:t> маніфест символізму</a:t>
            </a:r>
            <a:endParaRPr lang="ru-RU" sz="3600" i="1" dirty="0">
              <a:latin typeface="Arno Pro Captio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03648" y="1524000"/>
            <a:ext cx="7530040" cy="46634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i="1" dirty="0" smtClean="0">
                <a:latin typeface="Arno Pro Caption" pitchFamily="18" charset="0"/>
              </a:rPr>
              <a:t>В поезії </a:t>
            </a:r>
            <a:r>
              <a:rPr lang="uk-UA" i="1" dirty="0" err="1" smtClean="0">
                <a:latin typeface="Arno Pro Caption" pitchFamily="18" charset="0"/>
              </a:rPr>
              <a:t>“Голосівки”</a:t>
            </a:r>
            <a:r>
              <a:rPr lang="uk-UA" i="1" dirty="0" smtClean="0">
                <a:latin typeface="Arno Pro Caption" pitchFamily="18" charset="0"/>
              </a:rPr>
              <a:t> поєднались кольори, запахи і звуки.</a:t>
            </a:r>
          </a:p>
          <a:p>
            <a:pPr>
              <a:buNone/>
            </a:pPr>
            <a:r>
              <a:rPr lang="uk-UA" i="1" dirty="0" smtClean="0">
                <a:latin typeface="Arno Pro Caption" pitchFamily="18" charset="0"/>
              </a:rPr>
              <a:t>	Рембо розхитував уявлення про формальну досконалість поезії, знищив межу між поезією і прозою як основними типами організації художнього мовлення. Він був одним із перших французьких поетів, який почав писати верлібром.</a:t>
            </a:r>
            <a:endParaRPr lang="ru-RU" i="1" dirty="0">
              <a:latin typeface="Arno Pro Captio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Caption" pitchFamily="18" charset="0"/>
              </a:rPr>
              <a:t>Художня форма творів</a:t>
            </a:r>
            <a:endParaRPr lang="ru-RU" sz="4400" i="1" dirty="0">
              <a:solidFill>
                <a:schemeClr val="tx1">
                  <a:lumMod val="95000"/>
                  <a:lumOff val="5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86380" y="1571612"/>
            <a:ext cx="3657600" cy="466344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latin typeface="Arno Pro Caption" pitchFamily="18" charset="0"/>
              </a:rPr>
              <a:t>	</a:t>
            </a:r>
            <a:r>
              <a:rPr lang="uk-UA" sz="1600" dirty="0" smtClean="0">
                <a:latin typeface="Arno Pro Caption" pitchFamily="18" charset="0"/>
              </a:rPr>
              <a:t>«Ясновидіння» призвело поета до розхитування основ традиційної системи віршування . Зберігаючи часом риму, Рембо впроваджує асонанси, дванадцятискладовий рядок замінює </a:t>
            </a:r>
            <a:r>
              <a:rPr lang="uk-UA" sz="1600" dirty="0" err="1" smtClean="0">
                <a:latin typeface="Arno Pro Caption" pitchFamily="18" charset="0"/>
              </a:rPr>
              <a:t>одинадцяти-</a:t>
            </a:r>
            <a:r>
              <a:rPr lang="uk-UA" sz="1600" dirty="0" smtClean="0">
                <a:latin typeface="Arno Pro Caption" pitchFamily="18" charset="0"/>
              </a:rPr>
              <a:t>, </a:t>
            </a:r>
            <a:r>
              <a:rPr lang="uk-UA" sz="1600" dirty="0" err="1" smtClean="0">
                <a:latin typeface="Arno Pro Caption" pitchFamily="18" charset="0"/>
              </a:rPr>
              <a:t>десяти-</a:t>
            </a:r>
            <a:r>
              <a:rPr lang="uk-UA" sz="1600" dirty="0" smtClean="0">
                <a:latin typeface="Arno Pro Caption" pitchFamily="18" charset="0"/>
              </a:rPr>
              <a:t>, восьмискладовим, застосовує скорочений рядок, який підпорядковує пісенним, розмовним ритмам, інколи не дотримується пунктуації і взагалі демонструє незалежність від «правил».</a:t>
            </a:r>
            <a:endParaRPr lang="uk-UA" sz="1600" dirty="0">
              <a:latin typeface="Arno Pro Caption" pitchFamily="18" charset="0"/>
            </a:endParaRPr>
          </a:p>
        </p:txBody>
      </p:sp>
      <p:pic>
        <p:nvPicPr>
          <p:cNvPr id="5" name="Содержимое 4" descr="pics-centerblog-n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3657600" cy="4572032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uk-UA" i="1" dirty="0" smtClean="0">
                <a:latin typeface="Arno Pro Caption" pitchFamily="18" charset="0"/>
              </a:rPr>
              <a:t>Поетична </a:t>
            </a:r>
            <a:r>
              <a:rPr lang="uk-UA" i="1" dirty="0" smtClean="0">
                <a:latin typeface="Arno Pro Caption" pitchFamily="18" charset="0"/>
              </a:rPr>
              <a:t>революція</a:t>
            </a:r>
            <a:endParaRPr lang="ru-RU" i="1" dirty="0"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i="1" dirty="0" smtClean="0">
                <a:latin typeface="Arno Pro Caption" pitchFamily="18" charset="0"/>
              </a:rPr>
              <a:t>Сутність політичної революції А. Рембо полягає у свіжості почуттів, переживань. Поета приголомшує розмаїття барв, запахів, звуків – то огидних, то прекрасних</a:t>
            </a:r>
            <a:endParaRPr lang="ru-RU" i="1" dirty="0">
              <a:latin typeface="Arno Pro Caption" pitchFamily="18" charset="0"/>
            </a:endParaRPr>
          </a:p>
        </p:txBody>
      </p:sp>
      <p:pic>
        <p:nvPicPr>
          <p:cNvPr id="6" name="Содержимое 5" descr="rimbaud-dessin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38787" y="1555750"/>
            <a:ext cx="3133725" cy="460057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34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Артюр Рембо</vt:lpstr>
      <vt:lpstr>Початок історії шаленств</vt:lpstr>
      <vt:lpstr>Дружба  з П. Верленом</vt:lpstr>
      <vt:lpstr>       Поет - бунтівник</vt:lpstr>
      <vt:lpstr>Прагнення осягнути універсальність буття</vt:lpstr>
      <vt:lpstr>“Я потонув тоді в поемі                        моря”</vt:lpstr>
      <vt:lpstr>“Голосівки”- маніфест символізму</vt:lpstr>
      <vt:lpstr>Художня форма творів</vt:lpstr>
      <vt:lpstr>Поетична революція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Артюр Рембо</dc:title>
  <dc:creator>Admin</dc:creator>
  <cp:lastModifiedBy>Admin</cp:lastModifiedBy>
  <cp:revision>11</cp:revision>
  <dcterms:created xsi:type="dcterms:W3CDTF">2011-04-06T18:18:10Z</dcterms:created>
  <dcterms:modified xsi:type="dcterms:W3CDTF">2014-03-13T18:10:31Z</dcterms:modified>
</cp:coreProperties>
</file>