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6" r:id="rId3"/>
    <p:sldId id="257" r:id="rId4"/>
    <p:sldId id="259" r:id="rId5"/>
    <p:sldId id="260" r:id="rId6"/>
    <p:sldId id="261" r:id="rId7"/>
    <p:sldId id="262" r:id="rId8"/>
    <p:sldId id="267" r:id="rId9"/>
    <p:sldId id="258" r:id="rId10"/>
    <p:sldId id="263" r:id="rId11"/>
    <p:sldId id="264" r:id="rId12"/>
    <p:sldId id="265" r:id="rId13"/>
    <p:sldId id="268" r:id="rId14"/>
    <p:sldId id="269" r:id="rId15"/>
    <p:sldId id="270" r:id="rId16"/>
    <p:sldId id="271" r:id="rId17"/>
    <p:sldId id="272" r:id="rId18"/>
    <p:sldId id="273" r:id="rId1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Галя" initials="Г"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0" autoAdjust="0"/>
    <p:restoredTop sz="94660"/>
  </p:normalViewPr>
  <p:slideViewPr>
    <p:cSldViewPr>
      <p:cViewPr varScale="1">
        <p:scale>
          <a:sx n="69" d="100"/>
          <a:sy n="69" d="100"/>
        </p:scale>
        <p:origin x="-8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A4D196-979C-4AC6-96C9-1F87C23F1562}" type="datetimeFigureOut">
              <a:rPr lang="uk-UA" smtClean="0"/>
              <a:pPr/>
              <a:t>15.02.2012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16DDE-44F2-4E8E-8EAC-B25CDFD334B3}"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DE716DDE-44F2-4E8E-8EAC-B25CDFD334B3}" type="slidenum">
              <a:rPr lang="uk-UA" smtClean="0"/>
              <a:pPr/>
              <a:t>5</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DE716DDE-44F2-4E8E-8EAC-B25CDFD334B3}" type="slidenum">
              <a:rPr lang="uk-UA" smtClean="0"/>
              <a:pPr/>
              <a:t>15</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3A650EA9-0D25-4F6D-AFD7-23EB2C694798}" type="datetimeFigureOut">
              <a:rPr lang="uk-UA" smtClean="0"/>
              <a:pPr/>
              <a:t>15.02.2012</a:t>
            </a:fld>
            <a:endParaRPr lang="uk-UA"/>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uk-UA"/>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D738547-7C1A-4660-9BF1-F4F9D983514D}"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A650EA9-0D25-4F6D-AFD7-23EB2C694798}" type="datetimeFigureOut">
              <a:rPr lang="uk-UA" smtClean="0"/>
              <a:pPr/>
              <a:t>15.02.2012</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7D738547-7C1A-4660-9BF1-F4F9D983514D}"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A650EA9-0D25-4F6D-AFD7-23EB2C694798}" type="datetimeFigureOut">
              <a:rPr lang="uk-UA" smtClean="0"/>
              <a:pPr/>
              <a:t>15.02.2012</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7D738547-7C1A-4660-9BF1-F4F9D983514D}"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A650EA9-0D25-4F6D-AFD7-23EB2C694798}" type="datetimeFigureOut">
              <a:rPr lang="uk-UA" smtClean="0"/>
              <a:pPr/>
              <a:t>15.02.2012</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7D738547-7C1A-4660-9BF1-F4F9D983514D}" type="slidenum">
              <a:rPr lang="uk-UA" smtClean="0"/>
              <a:pPr/>
              <a:t>‹#›</a:t>
            </a:fld>
            <a:endParaRPr lang="uk-UA"/>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A650EA9-0D25-4F6D-AFD7-23EB2C694798}" type="datetimeFigureOut">
              <a:rPr lang="uk-UA" smtClean="0"/>
              <a:pPr/>
              <a:t>15.02.2012</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7D738547-7C1A-4660-9BF1-F4F9D983514D}" type="slidenum">
              <a:rPr lang="uk-UA" smtClean="0"/>
              <a:pPr/>
              <a:t>‹#›</a:t>
            </a:fld>
            <a:endParaRPr lang="uk-UA"/>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A650EA9-0D25-4F6D-AFD7-23EB2C694798}" type="datetimeFigureOut">
              <a:rPr lang="uk-UA" smtClean="0"/>
              <a:pPr/>
              <a:t>15.02.2012</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7D738547-7C1A-4660-9BF1-F4F9D983514D}" type="slidenum">
              <a:rPr lang="uk-UA" smtClean="0"/>
              <a:pPr/>
              <a:t>‹#›</a:t>
            </a:fld>
            <a:endParaRPr lang="uk-UA"/>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A650EA9-0D25-4F6D-AFD7-23EB2C694798}" type="datetimeFigureOut">
              <a:rPr lang="uk-UA" smtClean="0"/>
              <a:pPr/>
              <a:t>15.02.2012</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7D738547-7C1A-4660-9BF1-F4F9D983514D}"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3A650EA9-0D25-4F6D-AFD7-23EB2C694798}" type="datetimeFigureOut">
              <a:rPr lang="uk-UA" smtClean="0"/>
              <a:pPr/>
              <a:t>15.02.2012</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7D738547-7C1A-4660-9BF1-F4F9D983514D}" type="slidenum">
              <a:rPr lang="uk-UA" smtClean="0"/>
              <a:pPr/>
              <a:t>‹#›</a:t>
            </a:fld>
            <a:endParaRPr lang="uk-UA"/>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3A650EA9-0D25-4F6D-AFD7-23EB2C694798}" type="datetimeFigureOut">
              <a:rPr lang="uk-UA" smtClean="0"/>
              <a:pPr/>
              <a:t>15.02.2012</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7D738547-7C1A-4660-9BF1-F4F9D983514D}"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3A650EA9-0D25-4F6D-AFD7-23EB2C694798}" type="datetimeFigureOut">
              <a:rPr lang="uk-UA" smtClean="0"/>
              <a:pPr/>
              <a:t>15.02.2012</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7D738547-7C1A-4660-9BF1-F4F9D983514D}"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3A650EA9-0D25-4F6D-AFD7-23EB2C694798}" type="datetimeFigureOut">
              <a:rPr lang="uk-UA" smtClean="0"/>
              <a:pPr/>
              <a:t>15.02.2012</a:t>
            </a:fld>
            <a:endParaRPr lang="uk-UA"/>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uk-UA"/>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D738547-7C1A-4660-9BF1-F4F9D983514D}" type="slidenum">
              <a:rPr lang="uk-UA" smtClean="0"/>
              <a:pPr/>
              <a:t>‹#›</a:t>
            </a:fld>
            <a:endParaRPr lang="uk-UA"/>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A650EA9-0D25-4F6D-AFD7-23EB2C694798}" type="datetimeFigureOut">
              <a:rPr lang="uk-UA" smtClean="0"/>
              <a:pPr/>
              <a:t>15.02.2012</a:t>
            </a:fld>
            <a:endParaRPr lang="uk-UA"/>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uk-UA"/>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D738547-7C1A-4660-9BF1-F4F9D983514D}"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flipH="1">
            <a:off x="6143636" y="5715016"/>
            <a:ext cx="2857520" cy="857256"/>
          </a:xfrm>
        </p:spPr>
        <p:txBody>
          <a:bodyPr>
            <a:normAutofit/>
          </a:bodyPr>
          <a:lstStyle/>
          <a:p>
            <a:r>
              <a:rPr lang="en-US" sz="2000" dirty="0" err="1" smtClean="0"/>
              <a:t>Kuzmenko</a:t>
            </a:r>
            <a:r>
              <a:rPr lang="en-US" sz="2000" dirty="0" smtClean="0"/>
              <a:t> </a:t>
            </a:r>
            <a:r>
              <a:rPr lang="en-US" sz="2000" dirty="0" err="1" smtClean="0"/>
              <a:t>Halyna</a:t>
            </a:r>
            <a:r>
              <a:rPr lang="en-US" sz="2000" dirty="0" smtClean="0"/>
              <a:t>  Form 11</a:t>
            </a:r>
            <a:endParaRPr lang="uk-UA" sz="2000" dirty="0"/>
          </a:p>
        </p:txBody>
      </p:sp>
      <p:sp>
        <p:nvSpPr>
          <p:cNvPr id="6" name="Содержимое 5"/>
          <p:cNvSpPr>
            <a:spLocks noGrp="1"/>
          </p:cNvSpPr>
          <p:nvPr>
            <p:ph sz="half" idx="2"/>
          </p:nvPr>
        </p:nvSpPr>
        <p:spPr>
          <a:xfrm>
            <a:off x="142845" y="0"/>
            <a:ext cx="8001056" cy="571481"/>
          </a:xfrm>
        </p:spPr>
        <p:txBody>
          <a:bodyPr>
            <a:noAutofit/>
          </a:bodyPr>
          <a:lstStyle/>
          <a:p>
            <a:pPr>
              <a:buNone/>
            </a:pPr>
            <a:r>
              <a:rPr lang="en-US" sz="4000" smtClean="0"/>
              <a:t>Presentation</a:t>
            </a:r>
            <a:r>
              <a:rPr lang="en-US" sz="4000" smtClean="0">
                <a:latin typeface="Georgia"/>
              </a:rPr>
              <a:t>:</a:t>
            </a:r>
            <a:endParaRPr lang="uk-UA" sz="4000" dirty="0"/>
          </a:p>
        </p:txBody>
      </p:sp>
      <p:sp>
        <p:nvSpPr>
          <p:cNvPr id="4" name="Заголовок 3"/>
          <p:cNvSpPr>
            <a:spLocks noGrp="1"/>
          </p:cNvSpPr>
          <p:nvPr>
            <p:ph type="title"/>
          </p:nvPr>
        </p:nvSpPr>
        <p:spPr>
          <a:xfrm>
            <a:off x="357158" y="642918"/>
            <a:ext cx="8229600" cy="5143536"/>
          </a:xfrm>
        </p:spPr>
        <p:txBody>
          <a:bodyPr>
            <a:normAutofit fontScale="90000"/>
          </a:bodyPr>
          <a:lstStyle/>
          <a:p>
            <a:r>
              <a:rPr lang="en-US" sz="9600" i="1" u="sng" dirty="0" smtClean="0">
                <a:solidFill>
                  <a:schemeClr val="accent4">
                    <a:lumMod val="75000"/>
                  </a:schemeClr>
                </a:solidFill>
              </a:rPr>
              <a:t>Famous Scientists And Inventors</a:t>
            </a:r>
            <a:endParaRPr lang="uk-UA" sz="9600" i="1" u="sng" dirty="0">
              <a:solidFill>
                <a:schemeClr val="accent4">
                  <a:lumMod val="75000"/>
                </a:schemeClr>
              </a:solidFill>
            </a:endParaRP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a:off x="-1214477" y="1481328"/>
            <a:ext cx="357190" cy="4525963"/>
          </a:xfrm>
        </p:spPr>
        <p:txBody>
          <a:bodyPr/>
          <a:lstStyle/>
          <a:p>
            <a:endParaRPr lang="uk-UA" dirty="0"/>
          </a:p>
        </p:txBody>
      </p:sp>
      <p:sp>
        <p:nvSpPr>
          <p:cNvPr id="3" name="Содержимое 2"/>
          <p:cNvSpPr>
            <a:spLocks noGrp="1"/>
          </p:cNvSpPr>
          <p:nvPr>
            <p:ph sz="half" idx="2"/>
          </p:nvPr>
        </p:nvSpPr>
        <p:spPr>
          <a:xfrm>
            <a:off x="4648200" y="214290"/>
            <a:ext cx="4038600" cy="6215106"/>
          </a:xfrm>
        </p:spPr>
        <p:txBody>
          <a:bodyPr>
            <a:normAutofit/>
          </a:bodyPr>
          <a:lstStyle/>
          <a:p>
            <a:r>
              <a:rPr lang="en-US" sz="2000" dirty="0" smtClean="0"/>
              <a:t>In 1925 </a:t>
            </a:r>
            <a:r>
              <a:rPr lang="en-US" sz="2000" dirty="0" err="1" smtClean="0"/>
              <a:t>Korol’ov</a:t>
            </a:r>
            <a:r>
              <a:rPr lang="en-US" sz="2000" dirty="0" smtClean="0"/>
              <a:t> entered the Kyiv </a:t>
            </a:r>
            <a:r>
              <a:rPr lang="en-US" sz="2000" dirty="0" err="1" smtClean="0"/>
              <a:t>Politechnical</a:t>
            </a:r>
            <a:r>
              <a:rPr lang="en-US" sz="2000" dirty="0" smtClean="0"/>
              <a:t> Institute where he studied aviation and mathematics, but in the evening he had to work at the post-office and he played very small roles in films . After two years in Kyiv </a:t>
            </a:r>
            <a:r>
              <a:rPr lang="en-US" sz="2000" dirty="0" err="1" smtClean="0"/>
              <a:t>Korol’ov</a:t>
            </a:r>
            <a:r>
              <a:rPr lang="en-US" sz="2000" dirty="0" smtClean="0"/>
              <a:t> come to Moscow. At the Moscow Higher Technical School he learned about </a:t>
            </a:r>
            <a:r>
              <a:rPr lang="en-US" sz="2000" dirty="0" err="1" smtClean="0"/>
              <a:t>Tsiolkovskyi’s</a:t>
            </a:r>
            <a:r>
              <a:rPr lang="en-US" sz="2000" dirty="0" smtClean="0"/>
              <a:t> ideas on space travel and about his </a:t>
            </a:r>
            <a:r>
              <a:rPr lang="en-US" sz="2000" dirty="0" err="1" smtClean="0"/>
              <a:t>rocket.In</a:t>
            </a:r>
            <a:r>
              <a:rPr lang="en-US" sz="2000" dirty="0" smtClean="0"/>
              <a:t> 1930 </a:t>
            </a:r>
            <a:r>
              <a:rPr lang="en-US" sz="2000" dirty="0" err="1" smtClean="0"/>
              <a:t>Serhii</a:t>
            </a:r>
            <a:r>
              <a:rPr lang="en-US" sz="2000" dirty="0" smtClean="0"/>
              <a:t> </a:t>
            </a:r>
            <a:r>
              <a:rPr lang="en-US" sz="2000" dirty="0" err="1" smtClean="0"/>
              <a:t>Pavlovych</a:t>
            </a:r>
            <a:r>
              <a:rPr lang="en-US" sz="2000" dirty="0" smtClean="0"/>
              <a:t> graduated from the Moscow Higher </a:t>
            </a:r>
            <a:r>
              <a:rPr lang="en-US" sz="2000" dirty="0" err="1" smtClean="0"/>
              <a:t>Techical</a:t>
            </a:r>
            <a:r>
              <a:rPr lang="en-US" sz="2000" dirty="0" smtClean="0"/>
              <a:t> School and become an aviation engineer.</a:t>
            </a:r>
            <a:endParaRPr lang="uk-UA" sz="2000" dirty="0"/>
          </a:p>
        </p:txBody>
      </p:sp>
      <p:sp>
        <p:nvSpPr>
          <p:cNvPr id="4" name="Заголовок 3"/>
          <p:cNvSpPr>
            <a:spLocks noGrp="1"/>
          </p:cNvSpPr>
          <p:nvPr>
            <p:ph type="title"/>
          </p:nvPr>
        </p:nvSpPr>
        <p:spPr>
          <a:xfrm>
            <a:off x="11572924" y="274638"/>
            <a:ext cx="71438" cy="1143000"/>
          </a:xfrm>
        </p:spPr>
        <p:txBody>
          <a:bodyPr/>
          <a:lstStyle/>
          <a:p>
            <a:endParaRPr lang="uk-UA" dirty="0"/>
          </a:p>
        </p:txBody>
      </p:sp>
      <p:pic>
        <p:nvPicPr>
          <p:cNvPr id="5122" name="Picture 2" descr="C:\Users\Галя\Desktop\Винахидники\30sm.jpg"/>
          <p:cNvPicPr>
            <a:picLocks noChangeAspect="1" noChangeArrowheads="1"/>
          </p:cNvPicPr>
          <p:nvPr/>
        </p:nvPicPr>
        <p:blipFill>
          <a:blip r:embed="rId2" cstate="print"/>
          <a:srcRect/>
          <a:stretch>
            <a:fillRect/>
          </a:stretch>
        </p:blipFill>
        <p:spPr bwMode="auto">
          <a:xfrm>
            <a:off x="285720" y="214290"/>
            <a:ext cx="2428892" cy="3214710"/>
          </a:xfrm>
          <a:prstGeom prst="rect">
            <a:avLst/>
          </a:prstGeom>
          <a:noFill/>
        </p:spPr>
      </p:pic>
      <p:pic>
        <p:nvPicPr>
          <p:cNvPr id="5123" name="Picture 3" descr="C:\Users\Галя\Desktop\Винахидники\image015.jpg"/>
          <p:cNvPicPr>
            <a:picLocks noChangeAspect="1" noChangeArrowheads="1"/>
          </p:cNvPicPr>
          <p:nvPr/>
        </p:nvPicPr>
        <p:blipFill>
          <a:blip r:embed="rId3" cstate="print"/>
          <a:srcRect/>
          <a:stretch>
            <a:fillRect/>
          </a:stretch>
        </p:blipFill>
        <p:spPr bwMode="auto">
          <a:xfrm>
            <a:off x="1500166" y="2714620"/>
            <a:ext cx="2714643" cy="3714752"/>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a:off x="214282" y="214290"/>
            <a:ext cx="3714776" cy="6357982"/>
          </a:xfrm>
        </p:spPr>
        <p:txBody>
          <a:bodyPr>
            <a:normAutofit/>
          </a:bodyPr>
          <a:lstStyle/>
          <a:p>
            <a:r>
              <a:rPr lang="en-US" sz="2400" dirty="0" smtClean="0"/>
              <a:t>On October 4, 1957 the first man-made sputnik of the Earth was launched into space. It was the result of thirty years hard work and Chief Constructor was </a:t>
            </a:r>
            <a:r>
              <a:rPr lang="en-US" sz="2400" dirty="0" err="1" smtClean="0"/>
              <a:t>Korol’ov</a:t>
            </a:r>
            <a:r>
              <a:rPr lang="en-US" sz="2400" dirty="0" smtClean="0"/>
              <a:t>. For </a:t>
            </a:r>
            <a:r>
              <a:rPr lang="en-US" sz="2400" dirty="0" err="1" smtClean="0"/>
              <a:t>hes</a:t>
            </a:r>
            <a:r>
              <a:rPr lang="en-US" sz="2400" dirty="0" smtClean="0"/>
              <a:t> brilliant work in the name of science and progress he was awarded two Gold Stars of the Hero of Socialist </a:t>
            </a:r>
            <a:r>
              <a:rPr lang="en-US" sz="2400" dirty="0" err="1" smtClean="0"/>
              <a:t>labour</a:t>
            </a:r>
            <a:r>
              <a:rPr lang="en-US" sz="2400" dirty="0" smtClean="0"/>
              <a:t>.                 S.P. </a:t>
            </a:r>
            <a:r>
              <a:rPr lang="en-US" sz="2400" dirty="0" err="1" smtClean="0"/>
              <a:t>Korol’ov</a:t>
            </a:r>
            <a:r>
              <a:rPr lang="en-US" sz="2400" dirty="0" smtClean="0"/>
              <a:t> died in 1966.</a:t>
            </a:r>
            <a:endParaRPr lang="uk-UA" sz="2400" dirty="0"/>
          </a:p>
        </p:txBody>
      </p:sp>
      <p:sp>
        <p:nvSpPr>
          <p:cNvPr id="3" name="Содержимое 2"/>
          <p:cNvSpPr>
            <a:spLocks noGrp="1"/>
          </p:cNvSpPr>
          <p:nvPr>
            <p:ph sz="half" idx="2"/>
          </p:nvPr>
        </p:nvSpPr>
        <p:spPr>
          <a:xfrm flipH="1">
            <a:off x="10572791" y="1481328"/>
            <a:ext cx="71438" cy="4525963"/>
          </a:xfrm>
        </p:spPr>
        <p:txBody>
          <a:bodyPr/>
          <a:lstStyle/>
          <a:p>
            <a:endParaRPr lang="uk-UA" dirty="0"/>
          </a:p>
        </p:txBody>
      </p:sp>
      <p:sp>
        <p:nvSpPr>
          <p:cNvPr id="4" name="Заголовок 3"/>
          <p:cNvSpPr>
            <a:spLocks noGrp="1"/>
          </p:cNvSpPr>
          <p:nvPr>
            <p:ph type="title"/>
          </p:nvPr>
        </p:nvSpPr>
        <p:spPr>
          <a:xfrm flipH="1">
            <a:off x="10287039" y="274638"/>
            <a:ext cx="71438" cy="1143000"/>
          </a:xfrm>
        </p:spPr>
        <p:txBody>
          <a:bodyPr/>
          <a:lstStyle/>
          <a:p>
            <a:endParaRPr lang="uk-UA" dirty="0"/>
          </a:p>
        </p:txBody>
      </p:sp>
      <p:pic>
        <p:nvPicPr>
          <p:cNvPr id="6146" name="Picture 2" descr="C:\Users\Галя\Desktop\Винахидники\image002.jpg"/>
          <p:cNvPicPr>
            <a:picLocks noChangeAspect="1" noChangeArrowheads="1"/>
          </p:cNvPicPr>
          <p:nvPr/>
        </p:nvPicPr>
        <p:blipFill>
          <a:blip r:embed="rId2" cstate="print"/>
          <a:srcRect/>
          <a:stretch>
            <a:fillRect/>
          </a:stretch>
        </p:blipFill>
        <p:spPr bwMode="auto">
          <a:xfrm>
            <a:off x="6353175" y="0"/>
            <a:ext cx="2790825" cy="3810000"/>
          </a:xfrm>
          <a:prstGeom prst="rect">
            <a:avLst/>
          </a:prstGeom>
          <a:noFill/>
        </p:spPr>
      </p:pic>
      <p:pic>
        <p:nvPicPr>
          <p:cNvPr id="6147" name="Picture 3" descr="C:\Users\Галя\Desktop\Винахидники\9763.jpg"/>
          <p:cNvPicPr>
            <a:picLocks noChangeAspect="1" noChangeArrowheads="1"/>
          </p:cNvPicPr>
          <p:nvPr/>
        </p:nvPicPr>
        <p:blipFill>
          <a:blip r:embed="rId3" cstate="print"/>
          <a:srcRect/>
          <a:stretch>
            <a:fillRect/>
          </a:stretch>
        </p:blipFill>
        <p:spPr bwMode="auto">
          <a:xfrm>
            <a:off x="4214810" y="2857496"/>
            <a:ext cx="3724275" cy="3810000"/>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flipH="1">
            <a:off x="-642973" y="1481328"/>
            <a:ext cx="214313" cy="4525963"/>
          </a:xfrm>
        </p:spPr>
        <p:txBody>
          <a:bodyPr/>
          <a:lstStyle/>
          <a:p>
            <a:endParaRPr lang="uk-UA" dirty="0"/>
          </a:p>
        </p:txBody>
      </p:sp>
      <p:sp>
        <p:nvSpPr>
          <p:cNvPr id="3" name="Содержимое 2"/>
          <p:cNvSpPr>
            <a:spLocks noGrp="1"/>
          </p:cNvSpPr>
          <p:nvPr>
            <p:ph sz="half" idx="2"/>
          </p:nvPr>
        </p:nvSpPr>
        <p:spPr>
          <a:xfrm flipH="1">
            <a:off x="10215602" y="1481328"/>
            <a:ext cx="500066" cy="4525963"/>
          </a:xfrm>
        </p:spPr>
        <p:txBody>
          <a:bodyPr/>
          <a:lstStyle/>
          <a:p>
            <a:endParaRPr lang="uk-UA" dirty="0"/>
          </a:p>
        </p:txBody>
      </p:sp>
      <p:sp>
        <p:nvSpPr>
          <p:cNvPr id="4" name="Заголовок 3"/>
          <p:cNvSpPr>
            <a:spLocks noGrp="1"/>
          </p:cNvSpPr>
          <p:nvPr>
            <p:ph type="title"/>
          </p:nvPr>
        </p:nvSpPr>
        <p:spPr>
          <a:xfrm>
            <a:off x="10072726" y="274638"/>
            <a:ext cx="71438" cy="1143000"/>
          </a:xfrm>
        </p:spPr>
        <p:txBody>
          <a:bodyPr/>
          <a:lstStyle/>
          <a:p>
            <a:endParaRPr lang="uk-UA" dirty="0"/>
          </a:p>
        </p:txBody>
      </p:sp>
      <p:pic>
        <p:nvPicPr>
          <p:cNvPr id="7170" name="Picture 2" descr="C:\Users\Галя\Desktop\Винахидники\1258918613_korolyov.jpg"/>
          <p:cNvPicPr>
            <a:picLocks noChangeAspect="1" noChangeArrowheads="1"/>
          </p:cNvPicPr>
          <p:nvPr/>
        </p:nvPicPr>
        <p:blipFill>
          <a:blip r:embed="rId2" cstate="print"/>
          <a:srcRect/>
          <a:stretch>
            <a:fillRect/>
          </a:stretch>
        </p:blipFill>
        <p:spPr bwMode="auto">
          <a:xfrm>
            <a:off x="6072166" y="0"/>
            <a:ext cx="3071834" cy="3643314"/>
          </a:xfrm>
          <a:prstGeom prst="rect">
            <a:avLst/>
          </a:prstGeom>
          <a:noFill/>
        </p:spPr>
      </p:pic>
      <p:pic>
        <p:nvPicPr>
          <p:cNvPr id="7171" name="Picture 3" descr="C:\Users\Галя\Desktop\Винахидники\21558170.jpg"/>
          <p:cNvPicPr>
            <a:picLocks noChangeAspect="1" noChangeArrowheads="1"/>
          </p:cNvPicPr>
          <p:nvPr/>
        </p:nvPicPr>
        <p:blipFill>
          <a:blip r:embed="rId3" cstate="print"/>
          <a:srcRect/>
          <a:stretch>
            <a:fillRect/>
          </a:stretch>
        </p:blipFill>
        <p:spPr bwMode="auto">
          <a:xfrm>
            <a:off x="3143240" y="2214554"/>
            <a:ext cx="3643338" cy="4643446"/>
          </a:xfrm>
          <a:prstGeom prst="rect">
            <a:avLst/>
          </a:prstGeom>
          <a:noFill/>
        </p:spPr>
      </p:pic>
      <p:pic>
        <p:nvPicPr>
          <p:cNvPr id="7172" name="Picture 4" descr="C:\Users\Галя\Desktop\Винахидники\2-руб-100th-Anniversary-of-SPKorolyov.jpg"/>
          <p:cNvPicPr>
            <a:picLocks noChangeAspect="1" noChangeArrowheads="1"/>
          </p:cNvPicPr>
          <p:nvPr/>
        </p:nvPicPr>
        <p:blipFill>
          <a:blip r:embed="rId4" cstate="print"/>
          <a:srcRect/>
          <a:stretch>
            <a:fillRect/>
          </a:stretch>
        </p:blipFill>
        <p:spPr bwMode="auto">
          <a:xfrm>
            <a:off x="0" y="0"/>
            <a:ext cx="3810000" cy="3810000"/>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a:off x="4929190" y="1928802"/>
            <a:ext cx="4071966" cy="1571636"/>
          </a:xfrm>
        </p:spPr>
        <p:txBody>
          <a:bodyPr>
            <a:noAutofit/>
          </a:bodyPr>
          <a:lstStyle/>
          <a:p>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amous scientist of physics                      (1879-1955)</a:t>
            </a:r>
            <a:endParaRPr lang="uk-UA"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sz="half" idx="2"/>
          </p:nvPr>
        </p:nvSpPr>
        <p:spPr>
          <a:xfrm flipH="1">
            <a:off x="9786974" y="1481328"/>
            <a:ext cx="71438" cy="4525963"/>
          </a:xfrm>
        </p:spPr>
        <p:txBody>
          <a:bodyPr>
            <a:normAutofit/>
          </a:bodyPr>
          <a:lstStyle/>
          <a:p>
            <a:endParaRPr lang="uk-UA" dirty="0"/>
          </a:p>
        </p:txBody>
      </p:sp>
      <p:sp>
        <p:nvSpPr>
          <p:cNvPr id="4" name="Заголовок 3"/>
          <p:cNvSpPr>
            <a:spLocks noGrp="1"/>
          </p:cNvSpPr>
          <p:nvPr>
            <p:ph type="title"/>
          </p:nvPr>
        </p:nvSpPr>
        <p:spPr>
          <a:xfrm>
            <a:off x="9572659" y="274638"/>
            <a:ext cx="71437" cy="1143000"/>
          </a:xfrm>
        </p:spPr>
        <p:txBody>
          <a:bodyPr/>
          <a:lstStyle/>
          <a:p>
            <a:endParaRPr lang="uk-UA" dirty="0"/>
          </a:p>
        </p:txBody>
      </p:sp>
      <p:pic>
        <p:nvPicPr>
          <p:cNvPr id="3074" name="Picture 2" descr="C:\Users\Галя\Desktop\Винахидники\Scientist\921b2c52.jpg"/>
          <p:cNvPicPr>
            <a:picLocks noChangeAspect="1" noChangeArrowheads="1"/>
          </p:cNvPicPr>
          <p:nvPr/>
        </p:nvPicPr>
        <p:blipFill>
          <a:blip r:embed="rId2" cstate="print"/>
          <a:srcRect/>
          <a:stretch>
            <a:fillRect/>
          </a:stretch>
        </p:blipFill>
        <p:spPr bwMode="auto">
          <a:xfrm>
            <a:off x="357158" y="1428736"/>
            <a:ext cx="4071966" cy="5214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Двойная волна 5"/>
          <p:cNvSpPr/>
          <p:nvPr/>
        </p:nvSpPr>
        <p:spPr>
          <a:xfrm>
            <a:off x="285720" y="214290"/>
            <a:ext cx="8429684" cy="928670"/>
          </a:xfrm>
          <a:prstGeom prst="doubleWave">
            <a:avLst>
              <a:gd name="adj1" fmla="val 6250"/>
              <a:gd name="adj2" fmla="val 5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Albert Einstein</a:t>
            </a:r>
            <a:endParaRPr lang="uk-UA" sz="5400"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a:off x="-1188759" y="5857892"/>
            <a:ext cx="45719" cy="785818"/>
          </a:xfrm>
        </p:spPr>
        <p:txBody>
          <a:bodyPr>
            <a:normAutofit lnSpcReduction="10000"/>
          </a:bodyPr>
          <a:lstStyle/>
          <a:p>
            <a:endParaRPr lang="uk-UA" dirty="0"/>
          </a:p>
        </p:txBody>
      </p:sp>
      <p:sp>
        <p:nvSpPr>
          <p:cNvPr id="3" name="Содержимое 2"/>
          <p:cNvSpPr>
            <a:spLocks noGrp="1"/>
          </p:cNvSpPr>
          <p:nvPr>
            <p:ph sz="half" idx="2"/>
          </p:nvPr>
        </p:nvSpPr>
        <p:spPr>
          <a:xfrm>
            <a:off x="4572000" y="285728"/>
            <a:ext cx="4429156" cy="6429420"/>
          </a:xfrm>
        </p:spPr>
        <p:txBody>
          <a:bodyPr>
            <a:normAutofit lnSpcReduction="10000"/>
          </a:bodyPr>
          <a:lstStyle/>
          <a:p>
            <a:r>
              <a:rPr lang="en-US" sz="1800" dirty="0" smtClean="0"/>
              <a:t>Albert Einstein was born in Ulm , Germany. He was an unusual child. He seemed to be very slow and dreamy and his parents were worried about him. He started to talk later then most children did. As a schoolboy , he thought a long time before answering questions. But he was far from being stupid. He learned mathematics and loved to use it in thinking about science. He studied physics in Switzerland where he got his first job. In his spare time, he wrote out some of his original ideas on physics. In 1905 he  published an article on his special theory of relativity.         In 1914 Einstein moved to Germany. He got a teaching job at the Royal Prussian Academy of Sciences.                                         In 1921 he got the Nobel Prize in physics.                                          In 1955, he died.</a:t>
            </a:r>
            <a:endParaRPr lang="uk-UA" sz="1800" dirty="0"/>
          </a:p>
        </p:txBody>
      </p:sp>
      <p:sp>
        <p:nvSpPr>
          <p:cNvPr id="4" name="Заголовок 3"/>
          <p:cNvSpPr>
            <a:spLocks noGrp="1"/>
          </p:cNvSpPr>
          <p:nvPr>
            <p:ph type="title"/>
          </p:nvPr>
        </p:nvSpPr>
        <p:spPr>
          <a:xfrm flipH="1">
            <a:off x="9644098" y="274638"/>
            <a:ext cx="142876" cy="1143000"/>
          </a:xfrm>
        </p:spPr>
        <p:txBody>
          <a:bodyPr>
            <a:normAutofit fontScale="90000"/>
          </a:bodyPr>
          <a:lstStyle/>
          <a:p>
            <a:r>
              <a:rPr lang="en-US" dirty="0" err="1" smtClean="0"/>
              <a:t>hildren</a:t>
            </a:r>
            <a:endParaRPr lang="uk-UA" dirty="0"/>
          </a:p>
        </p:txBody>
      </p:sp>
      <p:pic>
        <p:nvPicPr>
          <p:cNvPr id="1026" name="Picture 2" descr="C:\Users\Галя\Desktop\Винахидники\Scientist\einstein_64890647.jpg"/>
          <p:cNvPicPr>
            <a:picLocks noChangeAspect="1" noChangeArrowheads="1"/>
          </p:cNvPicPr>
          <p:nvPr/>
        </p:nvPicPr>
        <p:blipFill>
          <a:blip r:embed="rId2" cstate="print"/>
          <a:srcRect/>
          <a:stretch>
            <a:fillRect/>
          </a:stretch>
        </p:blipFill>
        <p:spPr bwMode="auto">
          <a:xfrm>
            <a:off x="214282" y="142852"/>
            <a:ext cx="4538655" cy="3786214"/>
          </a:xfrm>
          <a:prstGeom prst="rect">
            <a:avLst/>
          </a:prstGeom>
          <a:noFill/>
        </p:spPr>
      </p:pic>
      <p:pic>
        <p:nvPicPr>
          <p:cNvPr id="1027" name="Picture 3" descr="C:\Users\Галя\Desktop\Винахидники\Scientist\enshtein2.jpg"/>
          <p:cNvPicPr>
            <a:picLocks noChangeAspect="1" noChangeArrowheads="1"/>
          </p:cNvPicPr>
          <p:nvPr/>
        </p:nvPicPr>
        <p:blipFill>
          <a:blip r:embed="rId3" cstate="print"/>
          <a:srcRect/>
          <a:stretch>
            <a:fillRect/>
          </a:stretch>
        </p:blipFill>
        <p:spPr bwMode="auto">
          <a:xfrm>
            <a:off x="1071538" y="3571876"/>
            <a:ext cx="3843338" cy="3060697"/>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a:off x="4357686" y="2214554"/>
            <a:ext cx="3786214" cy="2286016"/>
          </a:xfrm>
        </p:spPr>
        <p:style>
          <a:lnRef idx="2">
            <a:schemeClr val="dk1"/>
          </a:lnRef>
          <a:fillRef idx="1">
            <a:schemeClr val="lt1"/>
          </a:fillRef>
          <a:effectRef idx="0">
            <a:schemeClr val="dk1"/>
          </a:effectRef>
          <a:fontRef idx="minor">
            <a:schemeClr val="dk1"/>
          </a:fontRef>
        </p:style>
        <p:txBody>
          <a:bodyPr>
            <a:noAutofit/>
          </a:bodyPr>
          <a:lstStyle/>
          <a:p>
            <a:r>
              <a:rPr lang="en-US" sz="3200" dirty="0" smtClean="0"/>
              <a:t>Famous scientist of biology    (1802-1882)</a:t>
            </a:r>
            <a:endParaRPr lang="uk-UA" sz="3200" dirty="0"/>
          </a:p>
        </p:txBody>
      </p:sp>
      <p:sp>
        <p:nvSpPr>
          <p:cNvPr id="3" name="Содержимое 2"/>
          <p:cNvSpPr>
            <a:spLocks noGrp="1"/>
          </p:cNvSpPr>
          <p:nvPr>
            <p:ph sz="half" idx="2"/>
          </p:nvPr>
        </p:nvSpPr>
        <p:spPr>
          <a:xfrm>
            <a:off x="9929850" y="1481328"/>
            <a:ext cx="500066" cy="4525963"/>
          </a:xfrm>
        </p:spPr>
        <p:txBody>
          <a:bodyPr/>
          <a:lstStyle/>
          <a:p>
            <a:endParaRPr lang="uk-UA"/>
          </a:p>
        </p:txBody>
      </p:sp>
      <p:sp>
        <p:nvSpPr>
          <p:cNvPr id="4" name="Заголовок 3"/>
          <p:cNvSpPr>
            <a:spLocks noGrp="1"/>
          </p:cNvSpPr>
          <p:nvPr>
            <p:ph type="title"/>
          </p:nvPr>
        </p:nvSpPr>
        <p:spPr>
          <a:xfrm>
            <a:off x="10358477" y="274638"/>
            <a:ext cx="357190" cy="1143000"/>
          </a:xfrm>
        </p:spPr>
        <p:txBody>
          <a:bodyPr/>
          <a:lstStyle/>
          <a:p>
            <a:endParaRPr lang="uk-UA" dirty="0"/>
          </a:p>
        </p:txBody>
      </p:sp>
      <p:sp>
        <p:nvSpPr>
          <p:cNvPr id="6" name="Волна 5"/>
          <p:cNvSpPr/>
          <p:nvPr/>
        </p:nvSpPr>
        <p:spPr>
          <a:xfrm>
            <a:off x="249908" y="0"/>
            <a:ext cx="8715436" cy="1057252"/>
          </a:xfrm>
          <a:prstGeom prst="wave">
            <a:avLst>
              <a:gd name="adj1" fmla="val 125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Charles Darwin</a:t>
            </a:r>
            <a:endParaRPr lang="uk-UA" sz="4400" dirty="0"/>
          </a:p>
        </p:txBody>
      </p:sp>
      <p:pic>
        <p:nvPicPr>
          <p:cNvPr id="1026" name="Picture 2" descr="C:\Users\Галя\Desktop\Винахидники\Scientist\charles_darwin.jpg"/>
          <p:cNvPicPr>
            <a:picLocks noChangeAspect="1" noChangeArrowheads="1"/>
          </p:cNvPicPr>
          <p:nvPr/>
        </p:nvPicPr>
        <p:blipFill>
          <a:blip r:embed="rId3" cstate="print"/>
          <a:srcRect/>
          <a:stretch>
            <a:fillRect/>
          </a:stretch>
        </p:blipFill>
        <p:spPr bwMode="auto">
          <a:xfrm>
            <a:off x="500034" y="1000108"/>
            <a:ext cx="3500462" cy="4929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a:off x="142844" y="214290"/>
            <a:ext cx="8786874" cy="6286544"/>
          </a:xfrm>
        </p:spPr>
        <p:style>
          <a:lnRef idx="2">
            <a:schemeClr val="accent1"/>
          </a:lnRef>
          <a:fillRef idx="1">
            <a:schemeClr val="lt1"/>
          </a:fillRef>
          <a:effectRef idx="0">
            <a:schemeClr val="accent1"/>
          </a:effectRef>
          <a:fontRef idx="minor">
            <a:schemeClr val="dk1"/>
          </a:fontRef>
        </p:style>
        <p:txBody>
          <a:bodyPr>
            <a:normAutofit/>
          </a:bodyPr>
          <a:lstStyle/>
          <a:p>
            <a:r>
              <a:rPr lang="en-US" sz="3200" dirty="0" smtClean="0"/>
              <a:t>About 120 years ago Charles Darwin published his famous book </a:t>
            </a:r>
            <a:r>
              <a:rPr lang="uk-UA" sz="3200" dirty="0" smtClean="0"/>
              <a:t>“</a:t>
            </a:r>
            <a:r>
              <a:rPr lang="en-US" sz="3200" dirty="0" smtClean="0"/>
              <a:t>On the Origin of Species</a:t>
            </a:r>
            <a:r>
              <a:rPr lang="uk-UA" sz="3200" dirty="0" smtClean="0"/>
              <a:t>”</a:t>
            </a:r>
            <a:r>
              <a:rPr lang="en-US" sz="3200" dirty="0" smtClean="0"/>
              <a:t>. In this book Darwin put forward his idea that  species of animals and plants develop under the influence of the environment. At that time this idea met with strong opposition. Even today some people do not accept evolution as the major factor of formation of plants, animals- and even mankind.</a:t>
            </a:r>
            <a:endParaRPr lang="uk-UA" sz="3200" dirty="0"/>
          </a:p>
        </p:txBody>
      </p:sp>
      <p:sp>
        <p:nvSpPr>
          <p:cNvPr id="3" name="Содержимое 2"/>
          <p:cNvSpPr>
            <a:spLocks noGrp="1"/>
          </p:cNvSpPr>
          <p:nvPr>
            <p:ph sz="half" idx="2"/>
          </p:nvPr>
        </p:nvSpPr>
        <p:spPr>
          <a:xfrm>
            <a:off x="10144164" y="1357298"/>
            <a:ext cx="357190" cy="4649993"/>
          </a:xfrm>
        </p:spPr>
        <p:txBody>
          <a:bodyPr/>
          <a:lstStyle/>
          <a:p>
            <a:endParaRPr lang="uk-UA" dirty="0"/>
          </a:p>
        </p:txBody>
      </p:sp>
      <p:sp>
        <p:nvSpPr>
          <p:cNvPr id="4" name="Заголовок 3"/>
          <p:cNvSpPr>
            <a:spLocks noGrp="1"/>
          </p:cNvSpPr>
          <p:nvPr>
            <p:ph type="title"/>
          </p:nvPr>
        </p:nvSpPr>
        <p:spPr>
          <a:xfrm flipH="1">
            <a:off x="10001288" y="274638"/>
            <a:ext cx="285752" cy="1143000"/>
          </a:xfrm>
        </p:spPr>
        <p:txBody>
          <a:bodyPr/>
          <a:lstStyle/>
          <a:p>
            <a:endParaRPr lang="uk-UA"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flipH="1">
            <a:off x="11287172" y="1481328"/>
            <a:ext cx="785818" cy="4525963"/>
          </a:xfrm>
        </p:spPr>
        <p:txBody>
          <a:bodyPr>
            <a:normAutofit/>
          </a:bodyPr>
          <a:lstStyle/>
          <a:p>
            <a:endParaRPr lang="uk-UA" dirty="0"/>
          </a:p>
        </p:txBody>
      </p:sp>
      <p:sp>
        <p:nvSpPr>
          <p:cNvPr id="3" name="Содержимое 2"/>
          <p:cNvSpPr>
            <a:spLocks noGrp="1"/>
          </p:cNvSpPr>
          <p:nvPr>
            <p:ph sz="half" idx="2"/>
          </p:nvPr>
        </p:nvSpPr>
        <p:spPr>
          <a:xfrm>
            <a:off x="4500562" y="2214554"/>
            <a:ext cx="4643438" cy="1799306"/>
          </a:xfrm>
        </p:spPr>
        <p:txBody>
          <a:bodyPr>
            <a:normAutofit/>
          </a:bodyPr>
          <a:lstStyle/>
          <a:p>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aMOUS</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INVENTOR OF THE ELECTRIC WELDING(1870-1953)</a:t>
            </a:r>
            <a:endParaRPr lang="uk-UA" dirty="0"/>
          </a:p>
        </p:txBody>
      </p:sp>
      <p:sp>
        <p:nvSpPr>
          <p:cNvPr id="4" name="Заголовок 3"/>
          <p:cNvSpPr>
            <a:spLocks noGrp="1"/>
          </p:cNvSpPr>
          <p:nvPr>
            <p:ph type="title"/>
          </p:nvPr>
        </p:nvSpPr>
        <p:spPr>
          <a:xfrm flipH="1">
            <a:off x="10144164" y="274638"/>
            <a:ext cx="142876" cy="1143000"/>
          </a:xfrm>
        </p:spPr>
        <p:txBody>
          <a:bodyPr/>
          <a:lstStyle/>
          <a:p>
            <a:endParaRPr lang="uk-UA" dirty="0"/>
          </a:p>
        </p:txBody>
      </p:sp>
      <p:sp>
        <p:nvSpPr>
          <p:cNvPr id="5" name="Круглая лента лицом вниз 4"/>
          <p:cNvSpPr/>
          <p:nvPr/>
        </p:nvSpPr>
        <p:spPr>
          <a:xfrm>
            <a:off x="214282" y="0"/>
            <a:ext cx="8643998" cy="1071546"/>
          </a:xfrm>
          <a:prstGeom prst="ellipseRibbon">
            <a:avLst>
              <a:gd name="adj1" fmla="val 25000"/>
              <a:gd name="adj2" fmla="val 71432"/>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Eugene Paton</a:t>
            </a:r>
            <a:endParaRPr lang="uk-UA" sz="4400" dirty="0"/>
          </a:p>
        </p:txBody>
      </p:sp>
      <p:pic>
        <p:nvPicPr>
          <p:cNvPr id="1026" name="Picture 2" descr="C:\Users\Галя\Desktop\Epaton.png"/>
          <p:cNvPicPr>
            <a:picLocks noChangeAspect="1" noChangeArrowheads="1"/>
          </p:cNvPicPr>
          <p:nvPr/>
        </p:nvPicPr>
        <p:blipFill>
          <a:blip r:embed="rId2" cstate="print"/>
          <a:srcRect/>
          <a:stretch>
            <a:fillRect/>
          </a:stretch>
        </p:blipFill>
        <p:spPr bwMode="auto">
          <a:xfrm>
            <a:off x="500034" y="1142984"/>
            <a:ext cx="3857652" cy="52149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a:off x="457200" y="214290"/>
            <a:ext cx="8472518" cy="6357982"/>
          </a:xfrm>
        </p:spPr>
        <p:txBody>
          <a:bodyPr>
            <a:normAutofit lnSpcReduction="10000"/>
          </a:bodyPr>
          <a:lstStyle/>
          <a:p>
            <a:r>
              <a:rPr lang="en-US" sz="2400" dirty="0" smtClean="0"/>
              <a:t>Eugene Paton was born in the family of Russian Consul in Nice, France in 1870. He was a graduate of Dresden Polytechnic Institute, Germany. But when he came back to Petersburg as a famous engineer, he suddenly changed his mind as to his occupation. He became a student of Petersburg University being a famous engineer and having the project of the Dresden railway station to his credit.                           In a year , he passed all the exams and got a degree of a railway engineer. Paton was the first to found the Soviet school of bridge-building. He was awarded the title of the </a:t>
            </a:r>
            <a:r>
              <a:rPr lang="en-US" sz="2400" dirty="0" err="1" smtClean="0"/>
              <a:t>Honourable</a:t>
            </a:r>
            <a:r>
              <a:rPr lang="en-US" sz="2400" dirty="0" smtClean="0"/>
              <a:t> member of the Ukrainian Academy of Sciences. He decided to change his profession when he was 60. He became the founder of the first institute of the electric welding in the world. When he was 80, he headed the design and construction of the first boltless bridge in Kyiv. The bridge is 1150 </a:t>
            </a:r>
            <a:r>
              <a:rPr lang="en-US" sz="2400" dirty="0" err="1" smtClean="0"/>
              <a:t>metres</a:t>
            </a:r>
            <a:r>
              <a:rPr lang="en-US" sz="2400" dirty="0" smtClean="0"/>
              <a:t> long and is called after Paton.</a:t>
            </a:r>
            <a:endParaRPr lang="uk-UA" sz="2400" dirty="0"/>
          </a:p>
        </p:txBody>
      </p:sp>
      <p:sp>
        <p:nvSpPr>
          <p:cNvPr id="3" name="Содержимое 2"/>
          <p:cNvSpPr>
            <a:spLocks noGrp="1"/>
          </p:cNvSpPr>
          <p:nvPr>
            <p:ph sz="half" idx="2"/>
          </p:nvPr>
        </p:nvSpPr>
        <p:spPr>
          <a:xfrm flipH="1">
            <a:off x="9858410" y="1481328"/>
            <a:ext cx="285753" cy="4525963"/>
          </a:xfrm>
        </p:spPr>
        <p:txBody>
          <a:bodyPr>
            <a:normAutofit lnSpcReduction="10000"/>
          </a:bodyPr>
          <a:lstStyle/>
          <a:p>
            <a:endParaRPr lang="uk-UA"/>
          </a:p>
        </p:txBody>
      </p:sp>
      <p:sp>
        <p:nvSpPr>
          <p:cNvPr id="4" name="Заголовок 3"/>
          <p:cNvSpPr>
            <a:spLocks noGrp="1"/>
          </p:cNvSpPr>
          <p:nvPr>
            <p:ph type="title"/>
          </p:nvPr>
        </p:nvSpPr>
        <p:spPr>
          <a:xfrm>
            <a:off x="9929850" y="274638"/>
            <a:ext cx="285752" cy="1143000"/>
          </a:xfrm>
        </p:spPr>
        <p:txBody>
          <a:bodyPr/>
          <a:lstStyle/>
          <a:p>
            <a:endParaRPr lang="uk-UA"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a:off x="2500298" y="6072206"/>
            <a:ext cx="4357718" cy="785794"/>
          </a:xfrm>
        </p:spPr>
        <p:txBody>
          <a:bodyPr>
            <a:normAutofit/>
          </a:bodyPr>
          <a:lstStyle/>
          <a:p>
            <a:r>
              <a:rPr lang="en-US" sz="2000" dirty="0" smtClean="0"/>
              <a:t>Famous scientist of physics and chemistry (1867-1934)</a:t>
            </a:r>
            <a:endParaRPr lang="uk-UA" sz="2000" dirty="0"/>
          </a:p>
        </p:txBody>
      </p:sp>
      <p:sp>
        <p:nvSpPr>
          <p:cNvPr id="3" name="Содержимое 2"/>
          <p:cNvSpPr>
            <a:spLocks noGrp="1"/>
          </p:cNvSpPr>
          <p:nvPr>
            <p:ph sz="half" idx="2"/>
          </p:nvPr>
        </p:nvSpPr>
        <p:spPr>
          <a:xfrm flipH="1">
            <a:off x="9644097" y="1481328"/>
            <a:ext cx="285752" cy="4525963"/>
          </a:xfrm>
        </p:spPr>
        <p:txBody>
          <a:bodyPr/>
          <a:lstStyle/>
          <a:p>
            <a:endParaRPr lang="uk-UA" dirty="0"/>
          </a:p>
        </p:txBody>
      </p:sp>
      <p:sp>
        <p:nvSpPr>
          <p:cNvPr id="4" name="Заголовок 3"/>
          <p:cNvSpPr>
            <a:spLocks noGrp="1"/>
          </p:cNvSpPr>
          <p:nvPr>
            <p:ph type="title"/>
          </p:nvPr>
        </p:nvSpPr>
        <p:spPr>
          <a:xfrm flipH="1" flipV="1">
            <a:off x="9572660" y="1071546"/>
            <a:ext cx="214314" cy="1143008"/>
          </a:xfrm>
        </p:spPr>
        <p:txBody>
          <a:bodyPr>
            <a:normAutofit/>
          </a:bodyPr>
          <a:lstStyle/>
          <a:p>
            <a:endParaRPr lang="uk-UA" sz="6000" i="1" dirty="0">
              <a:solidFill>
                <a:schemeClr val="accent2">
                  <a:lumMod val="75000"/>
                </a:schemeClr>
              </a:solidFill>
              <a:effectLst/>
            </a:endParaRPr>
          </a:p>
        </p:txBody>
      </p:sp>
      <p:pic>
        <p:nvPicPr>
          <p:cNvPr id="1026" name="Picture 2" descr="C:\Users\Галя\Desktop\Винахидники\Marie_Sklodowska_16_years_old.jpg"/>
          <p:cNvPicPr>
            <a:picLocks noChangeAspect="1" noChangeArrowheads="1"/>
          </p:cNvPicPr>
          <p:nvPr/>
        </p:nvPicPr>
        <p:blipFill>
          <a:blip r:embed="rId2" cstate="print"/>
          <a:srcRect/>
          <a:stretch>
            <a:fillRect/>
          </a:stretch>
        </p:blipFill>
        <p:spPr bwMode="auto">
          <a:xfrm>
            <a:off x="2571736" y="1000108"/>
            <a:ext cx="4071966" cy="507209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Круглая лента лицом вверх 5"/>
          <p:cNvSpPr/>
          <p:nvPr/>
        </p:nvSpPr>
        <p:spPr>
          <a:xfrm>
            <a:off x="0" y="0"/>
            <a:ext cx="9144000" cy="1071546"/>
          </a:xfrm>
          <a:prstGeom prst="ellipseRibbon2">
            <a:avLst>
              <a:gd name="adj1" fmla="val 25000"/>
              <a:gd name="adj2" fmla="val 71706"/>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Maria </a:t>
            </a:r>
            <a:r>
              <a:rPr lang="en-US" sz="3600" b="1" dirty="0" err="1" smtClean="0">
                <a:solidFill>
                  <a:schemeClr val="tx1"/>
                </a:solidFill>
              </a:rPr>
              <a:t>Sklodowska</a:t>
            </a:r>
            <a:endParaRPr lang="uk-UA" sz="3600" b="1" dirty="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a:off x="457200" y="214290"/>
            <a:ext cx="7615262" cy="6357982"/>
          </a:xfrm>
        </p:spPr>
        <p:txBody>
          <a:bodyPr>
            <a:noAutofit/>
          </a:bodyPr>
          <a:lstStyle/>
          <a:p>
            <a:r>
              <a:rPr lang="en-US" sz="3200" dirty="0" smtClean="0"/>
              <a:t>Maria </a:t>
            </a:r>
            <a:r>
              <a:rPr lang="en-US" sz="3200" dirty="0" err="1" smtClean="0"/>
              <a:t>Sklodowska</a:t>
            </a:r>
            <a:r>
              <a:rPr lang="en-US" sz="3200" dirty="0" smtClean="0"/>
              <a:t> was born in Warsaw</a:t>
            </a:r>
            <a:r>
              <a:rPr lang="uk-UA" sz="3200" dirty="0" smtClean="0"/>
              <a:t>,</a:t>
            </a:r>
            <a:r>
              <a:rPr lang="en-US" sz="3200" dirty="0" smtClean="0"/>
              <a:t>of Poland</a:t>
            </a:r>
            <a:r>
              <a:rPr lang="uk-UA" sz="3200" dirty="0" smtClean="0"/>
              <a:t>,</a:t>
            </a:r>
            <a:r>
              <a:rPr lang="en-US" sz="3200" dirty="0" smtClean="0"/>
              <a:t>on 7 November 1867</a:t>
            </a:r>
            <a:r>
              <a:rPr lang="uk-UA" sz="3200" dirty="0" smtClean="0">
                <a:latin typeface="Georgia"/>
              </a:rPr>
              <a:t>,</a:t>
            </a:r>
            <a:r>
              <a:rPr lang="en-US" sz="3200" dirty="0" smtClean="0">
                <a:latin typeface="Georgia"/>
              </a:rPr>
              <a:t>the fifth and youngest child of well-known teachers </a:t>
            </a:r>
            <a:r>
              <a:rPr lang="en-US" sz="3200" dirty="0" err="1" smtClean="0">
                <a:latin typeface="Georgia"/>
              </a:rPr>
              <a:t>Bronislawa</a:t>
            </a:r>
            <a:r>
              <a:rPr lang="en-US" sz="3200" dirty="0" smtClean="0">
                <a:latin typeface="Georgia"/>
              </a:rPr>
              <a:t> and </a:t>
            </a:r>
            <a:r>
              <a:rPr lang="en-US" sz="3200" dirty="0" err="1" smtClean="0">
                <a:latin typeface="Georgia"/>
              </a:rPr>
              <a:t>Wladyslaw</a:t>
            </a:r>
            <a:r>
              <a:rPr lang="en-US" sz="3200" dirty="0" smtClean="0">
                <a:latin typeface="Georgia"/>
              </a:rPr>
              <a:t>  </a:t>
            </a:r>
            <a:r>
              <a:rPr lang="en-US" sz="3200" dirty="0" err="1" smtClean="0">
                <a:latin typeface="Georgia"/>
              </a:rPr>
              <a:t>Sklodowski</a:t>
            </a:r>
            <a:r>
              <a:rPr lang="en-US" sz="3200" dirty="0" smtClean="0">
                <a:latin typeface="Georgia"/>
              </a:rPr>
              <a:t> . Maria´s older siblings were  </a:t>
            </a:r>
            <a:r>
              <a:rPr lang="en-US" sz="3200" dirty="0" err="1" smtClean="0">
                <a:latin typeface="Georgia"/>
              </a:rPr>
              <a:t>Zofia</a:t>
            </a:r>
            <a:r>
              <a:rPr lang="en-US" sz="3200" dirty="0" smtClean="0">
                <a:latin typeface="Georgia"/>
              </a:rPr>
              <a:t> (born 1862), </a:t>
            </a:r>
            <a:r>
              <a:rPr lang="en-US" sz="3200" dirty="0" err="1" smtClean="0">
                <a:latin typeface="Georgia"/>
              </a:rPr>
              <a:t>Jozef</a:t>
            </a:r>
            <a:r>
              <a:rPr lang="en-US" sz="3200" dirty="0" smtClean="0">
                <a:latin typeface="Georgia"/>
              </a:rPr>
              <a:t> (1863) , </a:t>
            </a:r>
            <a:r>
              <a:rPr lang="en-US" sz="3200" dirty="0" err="1" smtClean="0">
                <a:latin typeface="Georgia"/>
              </a:rPr>
              <a:t>Bronislawa</a:t>
            </a:r>
            <a:r>
              <a:rPr lang="en-US" sz="3200" dirty="0" smtClean="0">
                <a:latin typeface="Georgia"/>
              </a:rPr>
              <a:t> (1865) and Helena(1866).  She was  one of the first woman scientist to win worldwide fame , and indeed , one of the great scientist . She had  degrees  in mathematics and physics .</a:t>
            </a:r>
            <a:endParaRPr lang="uk-UA" sz="3200" dirty="0"/>
          </a:p>
        </p:txBody>
      </p:sp>
      <p:sp>
        <p:nvSpPr>
          <p:cNvPr id="6" name="Содержимое 5"/>
          <p:cNvSpPr>
            <a:spLocks noGrp="1"/>
          </p:cNvSpPr>
          <p:nvPr>
            <p:ph sz="half" idx="2"/>
          </p:nvPr>
        </p:nvSpPr>
        <p:spPr>
          <a:xfrm flipV="1">
            <a:off x="4929190" y="7072336"/>
            <a:ext cx="3857652" cy="45719"/>
          </a:xfrm>
        </p:spPr>
        <p:txBody>
          <a:bodyPr>
            <a:normAutofit fontScale="25000" lnSpcReduction="20000"/>
          </a:bodyPr>
          <a:lstStyle/>
          <a:p>
            <a:pPr>
              <a:buNone/>
            </a:pPr>
            <a:endParaRPr lang="uk-UA" sz="1800" dirty="0"/>
          </a:p>
        </p:txBody>
      </p:sp>
      <p:sp>
        <p:nvSpPr>
          <p:cNvPr id="4" name="Заголовок 3"/>
          <p:cNvSpPr>
            <a:spLocks noGrp="1"/>
          </p:cNvSpPr>
          <p:nvPr>
            <p:ph type="title"/>
          </p:nvPr>
        </p:nvSpPr>
        <p:spPr>
          <a:xfrm flipH="1" flipV="1">
            <a:off x="9644096" y="525759"/>
            <a:ext cx="500067" cy="45720"/>
          </a:xfrm>
        </p:spPr>
        <p:txBody>
          <a:bodyPr>
            <a:normAutofit fontScale="90000"/>
          </a:bodyPr>
          <a:lstStyle/>
          <a:p>
            <a:endParaRPr lang="uk-UA" sz="6600" dirty="0">
              <a:solidFill>
                <a:schemeClr val="accent4"/>
              </a:solidFill>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a:off x="457200" y="500042"/>
            <a:ext cx="4038600" cy="6143668"/>
          </a:xfrm>
        </p:spPr>
        <p:txBody>
          <a:bodyPr>
            <a:normAutofit/>
          </a:bodyPr>
          <a:lstStyle/>
          <a:p>
            <a:r>
              <a:rPr lang="en-US" sz="2000" dirty="0" smtClean="0"/>
              <a:t>She studied at Warsaw’s clandestine Floating University and began her practical scientific training in Warsaw. In 1891 she studied in Paris, where she earned her higher degrees  and conducted her subsequent scientific work.     Her achievements included a theory of radioactivity, techniques for isolating radioactive isotopes , and the discovery of two elements , polonium and radium. She founded the Cure Institutes in Paris and Warsaw. </a:t>
            </a:r>
            <a:endParaRPr lang="uk-UA" sz="2000" dirty="0"/>
          </a:p>
        </p:txBody>
      </p:sp>
      <p:sp>
        <p:nvSpPr>
          <p:cNvPr id="3" name="Содержимое 2"/>
          <p:cNvSpPr>
            <a:spLocks noGrp="1"/>
          </p:cNvSpPr>
          <p:nvPr>
            <p:ph sz="half" idx="2"/>
          </p:nvPr>
        </p:nvSpPr>
        <p:spPr>
          <a:xfrm flipH="1">
            <a:off x="4714876" y="5643577"/>
            <a:ext cx="4143404" cy="1000133"/>
          </a:xfrm>
        </p:spPr>
        <p:txBody>
          <a:bodyPr>
            <a:normAutofit/>
          </a:bodyPr>
          <a:lstStyle/>
          <a:p>
            <a:r>
              <a:rPr lang="en-US" sz="1600" dirty="0" err="1" smtClean="0"/>
              <a:t>Wladyslaw</a:t>
            </a:r>
            <a:r>
              <a:rPr lang="en-US" sz="1600" dirty="0" smtClean="0"/>
              <a:t> </a:t>
            </a:r>
            <a:r>
              <a:rPr lang="en-US" sz="1600" dirty="0" err="1" smtClean="0"/>
              <a:t>Skladowski</a:t>
            </a:r>
            <a:r>
              <a:rPr lang="en-US" sz="1600" dirty="0" smtClean="0"/>
              <a:t> with daughters (from left)Maria,Bronislawa,Helena,1890</a:t>
            </a:r>
            <a:endParaRPr lang="uk-UA" sz="1600" dirty="0"/>
          </a:p>
        </p:txBody>
      </p:sp>
      <p:sp>
        <p:nvSpPr>
          <p:cNvPr id="4" name="Заголовок 3"/>
          <p:cNvSpPr>
            <a:spLocks noGrp="1"/>
          </p:cNvSpPr>
          <p:nvPr>
            <p:ph type="title"/>
          </p:nvPr>
        </p:nvSpPr>
        <p:spPr>
          <a:xfrm flipH="1">
            <a:off x="9715535" y="274638"/>
            <a:ext cx="71437" cy="1143000"/>
          </a:xfrm>
        </p:spPr>
        <p:txBody>
          <a:bodyPr/>
          <a:lstStyle/>
          <a:p>
            <a:endParaRPr lang="uk-UA" dirty="0"/>
          </a:p>
        </p:txBody>
      </p:sp>
      <p:pic>
        <p:nvPicPr>
          <p:cNvPr id="1026" name="Picture 2" descr="C:\Users\Галя\Desktop\Винахидники\192px-Sklodowski_Family_Wladyslaw_and_his_daughters_Maria_Br.jpg"/>
          <p:cNvPicPr>
            <a:picLocks noChangeAspect="1" noChangeArrowheads="1"/>
          </p:cNvPicPr>
          <p:nvPr/>
        </p:nvPicPr>
        <p:blipFill>
          <a:blip r:embed="rId2" cstate="print"/>
          <a:srcRect/>
          <a:stretch>
            <a:fillRect/>
          </a:stretch>
        </p:blipFill>
        <p:spPr bwMode="auto">
          <a:xfrm>
            <a:off x="4714876" y="142853"/>
            <a:ext cx="4143404" cy="5500726"/>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flipH="1">
            <a:off x="9858411" y="1481328"/>
            <a:ext cx="71437" cy="4525963"/>
          </a:xfrm>
        </p:spPr>
        <p:txBody>
          <a:bodyPr/>
          <a:lstStyle/>
          <a:p>
            <a:endParaRPr lang="uk-UA" dirty="0"/>
          </a:p>
        </p:txBody>
      </p:sp>
      <p:sp>
        <p:nvSpPr>
          <p:cNvPr id="3" name="Содержимое 2"/>
          <p:cNvSpPr>
            <a:spLocks noGrp="1"/>
          </p:cNvSpPr>
          <p:nvPr>
            <p:ph sz="half" idx="2"/>
          </p:nvPr>
        </p:nvSpPr>
        <p:spPr>
          <a:xfrm>
            <a:off x="5786446" y="0"/>
            <a:ext cx="3071834" cy="6858000"/>
          </a:xfrm>
        </p:spPr>
        <p:txBody>
          <a:bodyPr>
            <a:normAutofit/>
          </a:bodyPr>
          <a:lstStyle/>
          <a:p>
            <a:r>
              <a:rPr lang="en-US" sz="2400" dirty="0" smtClean="0"/>
              <a:t>She won of two Nobel Prizes, for Physics in 1903 and for Chemistry in 1911,she performed </a:t>
            </a:r>
            <a:r>
              <a:rPr lang="en-US" sz="2400" dirty="0" err="1" smtClean="0"/>
              <a:t>ploneering</a:t>
            </a:r>
            <a:r>
              <a:rPr lang="en-US" sz="2400" dirty="0" smtClean="0"/>
              <a:t> studies with radium and polonium and contributed </a:t>
            </a:r>
            <a:r>
              <a:rPr lang="en-US" sz="2400" dirty="0" err="1" smtClean="0"/>
              <a:t>profondly</a:t>
            </a:r>
            <a:r>
              <a:rPr lang="en-US" sz="2400" dirty="0" smtClean="0"/>
              <a:t> to the </a:t>
            </a:r>
            <a:r>
              <a:rPr lang="en-US" sz="2400" dirty="0" err="1" smtClean="0"/>
              <a:t>understending</a:t>
            </a:r>
            <a:r>
              <a:rPr lang="en-US" sz="2400" dirty="0" smtClean="0"/>
              <a:t> of radioactivity.</a:t>
            </a:r>
            <a:endParaRPr lang="uk-UA" sz="2400" dirty="0"/>
          </a:p>
        </p:txBody>
      </p:sp>
      <p:sp>
        <p:nvSpPr>
          <p:cNvPr id="4" name="Заголовок 3"/>
          <p:cNvSpPr>
            <a:spLocks noGrp="1"/>
          </p:cNvSpPr>
          <p:nvPr>
            <p:ph type="title"/>
          </p:nvPr>
        </p:nvSpPr>
        <p:spPr>
          <a:xfrm>
            <a:off x="10215600" y="274638"/>
            <a:ext cx="357191" cy="1143000"/>
          </a:xfrm>
        </p:spPr>
        <p:txBody>
          <a:bodyPr/>
          <a:lstStyle/>
          <a:p>
            <a:endParaRPr lang="uk-UA" dirty="0"/>
          </a:p>
        </p:txBody>
      </p:sp>
      <p:pic>
        <p:nvPicPr>
          <p:cNvPr id="2050" name="Picture 2" descr="C:\Users\Галя\Desktop\Винахидники\320px-Dyplom_Sklodowska-Curie.jpg"/>
          <p:cNvPicPr>
            <a:picLocks noChangeAspect="1" noChangeArrowheads="1"/>
          </p:cNvPicPr>
          <p:nvPr/>
        </p:nvPicPr>
        <p:blipFill>
          <a:blip r:embed="rId3" cstate="print"/>
          <a:srcRect/>
          <a:stretch>
            <a:fillRect/>
          </a:stretch>
        </p:blipFill>
        <p:spPr bwMode="auto">
          <a:xfrm>
            <a:off x="785786" y="3929066"/>
            <a:ext cx="4706942" cy="2928934"/>
          </a:xfrm>
          <a:prstGeom prst="rect">
            <a:avLst/>
          </a:prstGeom>
          <a:noFill/>
        </p:spPr>
      </p:pic>
      <p:pic>
        <p:nvPicPr>
          <p:cNvPr id="2051" name="Picture 3" descr="C:\Users\Галя\Desktop\Винахидники\Marie_Curie_1903.jpg"/>
          <p:cNvPicPr>
            <a:picLocks noChangeAspect="1" noChangeArrowheads="1"/>
          </p:cNvPicPr>
          <p:nvPr/>
        </p:nvPicPr>
        <p:blipFill>
          <a:blip r:embed="rId4" cstate="print"/>
          <a:srcRect/>
          <a:stretch>
            <a:fillRect/>
          </a:stretch>
        </p:blipFill>
        <p:spPr bwMode="auto">
          <a:xfrm>
            <a:off x="285720" y="0"/>
            <a:ext cx="2667000" cy="3771900"/>
          </a:xfrm>
          <a:prstGeom prst="rect">
            <a:avLst/>
          </a:prstGeom>
          <a:noFill/>
        </p:spPr>
      </p:pic>
      <p:pic>
        <p:nvPicPr>
          <p:cNvPr id="2052" name="Picture 4" descr="C:\Users\Галя\Desktop\Винахидники\Marie_Curie_(Nobel-Chem).png"/>
          <p:cNvPicPr>
            <a:picLocks noChangeAspect="1" noChangeArrowheads="1"/>
          </p:cNvPicPr>
          <p:nvPr/>
        </p:nvPicPr>
        <p:blipFill>
          <a:blip r:embed="rId5" cstate="print"/>
          <a:srcRect/>
          <a:stretch>
            <a:fillRect/>
          </a:stretch>
        </p:blipFill>
        <p:spPr bwMode="auto">
          <a:xfrm>
            <a:off x="3143240" y="0"/>
            <a:ext cx="2643206" cy="3786190"/>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a:off x="0" y="1000108"/>
            <a:ext cx="3286116" cy="5286412"/>
          </a:xfrm>
        </p:spPr>
        <p:txBody>
          <a:bodyPr>
            <a:normAutofit lnSpcReduction="10000"/>
          </a:bodyPr>
          <a:lstStyle/>
          <a:p>
            <a:r>
              <a:rPr lang="en-US" sz="2400" dirty="0" smtClean="0"/>
              <a:t>Pierre Curie was her husband. He was a instructor at the School of Physics and Chemistry. On 19 April 1906 Pierre was killed in a street accident.                      Maria Curie visited Poland for the last time on the spring of 1934, Curie died. </a:t>
            </a:r>
            <a:endParaRPr lang="uk-UA" sz="2400" dirty="0"/>
          </a:p>
        </p:txBody>
      </p:sp>
      <p:sp>
        <p:nvSpPr>
          <p:cNvPr id="3" name="Содержимое 2"/>
          <p:cNvSpPr>
            <a:spLocks noGrp="1"/>
          </p:cNvSpPr>
          <p:nvPr>
            <p:ph sz="half" idx="2"/>
          </p:nvPr>
        </p:nvSpPr>
        <p:spPr>
          <a:xfrm>
            <a:off x="10072726" y="3286124"/>
            <a:ext cx="214314" cy="500066"/>
          </a:xfrm>
        </p:spPr>
        <p:txBody>
          <a:bodyPr>
            <a:normAutofit lnSpcReduction="10000"/>
          </a:bodyPr>
          <a:lstStyle/>
          <a:p>
            <a:endParaRPr lang="uk-UA" dirty="0"/>
          </a:p>
        </p:txBody>
      </p:sp>
      <p:sp>
        <p:nvSpPr>
          <p:cNvPr id="4" name="Заголовок 3"/>
          <p:cNvSpPr>
            <a:spLocks noGrp="1"/>
          </p:cNvSpPr>
          <p:nvPr>
            <p:ph type="title"/>
          </p:nvPr>
        </p:nvSpPr>
        <p:spPr>
          <a:xfrm>
            <a:off x="10144164" y="274638"/>
            <a:ext cx="1071570" cy="1143000"/>
          </a:xfrm>
        </p:spPr>
        <p:txBody>
          <a:bodyPr/>
          <a:lstStyle/>
          <a:p>
            <a:endParaRPr lang="uk-UA" dirty="0"/>
          </a:p>
        </p:txBody>
      </p:sp>
      <p:pic>
        <p:nvPicPr>
          <p:cNvPr id="3074" name="Picture 2" descr="C:\Users\Галя\Desktop\Винахидники\Pierrecurie.jpg"/>
          <p:cNvPicPr>
            <a:picLocks noChangeAspect="1" noChangeArrowheads="1"/>
          </p:cNvPicPr>
          <p:nvPr/>
        </p:nvPicPr>
        <p:blipFill>
          <a:blip r:embed="rId2" cstate="print"/>
          <a:srcRect/>
          <a:stretch>
            <a:fillRect/>
          </a:stretch>
        </p:blipFill>
        <p:spPr bwMode="auto">
          <a:xfrm>
            <a:off x="6429388" y="214290"/>
            <a:ext cx="2419352" cy="3286148"/>
          </a:xfrm>
          <a:prstGeom prst="rect">
            <a:avLst/>
          </a:prstGeom>
          <a:noFill/>
        </p:spPr>
      </p:pic>
      <p:pic>
        <p:nvPicPr>
          <p:cNvPr id="3075" name="Picture 3" descr="C:\Users\Галя\Desktop\Винахидники\Marie_Pierre_Irene_Curie.jpg"/>
          <p:cNvPicPr>
            <a:picLocks noChangeAspect="1" noChangeArrowheads="1"/>
          </p:cNvPicPr>
          <p:nvPr/>
        </p:nvPicPr>
        <p:blipFill>
          <a:blip r:embed="rId3" cstate="print"/>
          <a:srcRect/>
          <a:stretch>
            <a:fillRect/>
          </a:stretch>
        </p:blipFill>
        <p:spPr bwMode="auto">
          <a:xfrm>
            <a:off x="4357686" y="3786190"/>
            <a:ext cx="3643338" cy="2643206"/>
          </a:xfrm>
          <a:prstGeom prst="rect">
            <a:avLst/>
          </a:prstGeom>
          <a:noFill/>
        </p:spPr>
      </p:pic>
      <p:pic>
        <p:nvPicPr>
          <p:cNvPr id="3076" name="Picture 4" descr="C:\Users\Галя\Desktop\Винахидники\Scientist\800px-Pierre_and_Marie_Curie.jpg"/>
          <p:cNvPicPr>
            <a:picLocks noChangeAspect="1" noChangeArrowheads="1"/>
          </p:cNvPicPr>
          <p:nvPr/>
        </p:nvPicPr>
        <p:blipFill>
          <a:blip r:embed="rId4" cstate="print"/>
          <a:srcRect/>
          <a:stretch>
            <a:fillRect/>
          </a:stretch>
        </p:blipFill>
        <p:spPr bwMode="auto">
          <a:xfrm>
            <a:off x="3357554" y="714356"/>
            <a:ext cx="2928958" cy="2500330"/>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flipV="1">
            <a:off x="357158" y="6858000"/>
            <a:ext cx="4138642" cy="714404"/>
          </a:xfrm>
        </p:spPr>
        <p:txBody>
          <a:bodyPr>
            <a:normAutofit/>
          </a:bodyPr>
          <a:lstStyle/>
          <a:p>
            <a:pPr>
              <a:buNone/>
            </a:pPr>
            <a:endParaRPr lang="uk-UA" sz="2000" dirty="0"/>
          </a:p>
        </p:txBody>
      </p:sp>
      <p:sp>
        <p:nvSpPr>
          <p:cNvPr id="3" name="Содержимое 2"/>
          <p:cNvSpPr>
            <a:spLocks noGrp="1"/>
          </p:cNvSpPr>
          <p:nvPr>
            <p:ph sz="half" idx="2"/>
          </p:nvPr>
        </p:nvSpPr>
        <p:spPr>
          <a:xfrm flipH="1">
            <a:off x="9858412" y="1481328"/>
            <a:ext cx="357190" cy="4525963"/>
          </a:xfrm>
        </p:spPr>
        <p:txBody>
          <a:bodyPr/>
          <a:lstStyle/>
          <a:p>
            <a:endParaRPr lang="uk-UA" dirty="0"/>
          </a:p>
        </p:txBody>
      </p:sp>
      <p:sp>
        <p:nvSpPr>
          <p:cNvPr id="4" name="Заголовок 3"/>
          <p:cNvSpPr>
            <a:spLocks noGrp="1"/>
          </p:cNvSpPr>
          <p:nvPr>
            <p:ph type="title"/>
          </p:nvPr>
        </p:nvSpPr>
        <p:spPr>
          <a:xfrm>
            <a:off x="9644098" y="274638"/>
            <a:ext cx="214314" cy="1143000"/>
          </a:xfrm>
        </p:spPr>
        <p:txBody>
          <a:bodyPr/>
          <a:lstStyle/>
          <a:p>
            <a:endParaRPr lang="uk-UA" dirty="0"/>
          </a:p>
        </p:txBody>
      </p:sp>
      <p:pic>
        <p:nvPicPr>
          <p:cNvPr id="4098" name="Picture 2" descr="C:\Users\Галя\Desktop\Винахидники\173px-Marie_Curie_birthplace.jpg"/>
          <p:cNvPicPr>
            <a:picLocks noChangeAspect="1" noChangeArrowheads="1"/>
          </p:cNvPicPr>
          <p:nvPr/>
        </p:nvPicPr>
        <p:blipFill>
          <a:blip r:embed="rId2" cstate="print"/>
          <a:srcRect/>
          <a:stretch>
            <a:fillRect/>
          </a:stretch>
        </p:blipFill>
        <p:spPr bwMode="auto">
          <a:xfrm>
            <a:off x="357158" y="357166"/>
            <a:ext cx="4429156" cy="6215106"/>
          </a:xfrm>
          <a:prstGeom prst="rect">
            <a:avLst/>
          </a:prstGeom>
          <a:noFill/>
        </p:spPr>
      </p:pic>
      <p:pic>
        <p:nvPicPr>
          <p:cNvPr id="4099" name="Picture 3" descr="C:\Users\Галя\Desktop\Винахидники\180px-Lublin_UMCS_Pomnik_Marii_Curie-Skłodowskiej.jpg"/>
          <p:cNvPicPr>
            <a:picLocks noChangeAspect="1" noChangeArrowheads="1"/>
          </p:cNvPicPr>
          <p:nvPr/>
        </p:nvPicPr>
        <p:blipFill>
          <a:blip r:embed="rId3" cstate="print"/>
          <a:srcRect/>
          <a:stretch>
            <a:fillRect/>
          </a:stretch>
        </p:blipFill>
        <p:spPr bwMode="auto">
          <a:xfrm>
            <a:off x="5000628" y="428604"/>
            <a:ext cx="3714776" cy="6000792"/>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a:off x="3143240" y="6072206"/>
            <a:ext cx="3571900" cy="785794"/>
          </a:xfrm>
        </p:spPr>
        <p:txBody>
          <a:bodyPr>
            <a:noAutofit/>
          </a:bodyPr>
          <a:lstStyle/>
          <a:p>
            <a:r>
              <a:rPr lang="en-US" sz="1600" dirty="0" smtClean="0"/>
              <a:t>Famous scientist and founder of practical cosmonautics                                                                                 (1906-1966)</a:t>
            </a:r>
            <a:endParaRPr lang="uk-UA" sz="1600" dirty="0"/>
          </a:p>
        </p:txBody>
      </p:sp>
      <p:sp>
        <p:nvSpPr>
          <p:cNvPr id="3" name="Содержимое 2"/>
          <p:cNvSpPr>
            <a:spLocks noGrp="1"/>
          </p:cNvSpPr>
          <p:nvPr>
            <p:ph sz="half" idx="2"/>
          </p:nvPr>
        </p:nvSpPr>
        <p:spPr>
          <a:xfrm>
            <a:off x="9551210" y="1500174"/>
            <a:ext cx="450077" cy="4525963"/>
          </a:xfrm>
        </p:spPr>
        <p:txBody>
          <a:bodyPr>
            <a:normAutofit/>
          </a:bodyPr>
          <a:lstStyle/>
          <a:p>
            <a:endParaRPr lang="uk-UA" dirty="0"/>
          </a:p>
        </p:txBody>
      </p:sp>
      <p:sp>
        <p:nvSpPr>
          <p:cNvPr id="4" name="Заголовок 3"/>
          <p:cNvSpPr>
            <a:spLocks noGrp="1"/>
          </p:cNvSpPr>
          <p:nvPr>
            <p:ph type="title"/>
          </p:nvPr>
        </p:nvSpPr>
        <p:spPr>
          <a:xfrm flipH="1">
            <a:off x="9929850" y="0"/>
            <a:ext cx="142876" cy="1071546"/>
          </a:xfrm>
        </p:spPr>
        <p:txBody>
          <a:bodyPr/>
          <a:lstStyle/>
          <a:p>
            <a:endParaRPr lang="uk-UA" dirty="0"/>
          </a:p>
        </p:txBody>
      </p:sp>
      <p:pic>
        <p:nvPicPr>
          <p:cNvPr id="2050" name="Picture 2" descr="C:\Users\Галя\Desktop\Винахидники\Sergey_Korolyov.jpg"/>
          <p:cNvPicPr>
            <a:picLocks noChangeAspect="1" noChangeArrowheads="1"/>
          </p:cNvPicPr>
          <p:nvPr/>
        </p:nvPicPr>
        <p:blipFill>
          <a:blip r:embed="rId2" cstate="print"/>
          <a:srcRect/>
          <a:stretch>
            <a:fillRect/>
          </a:stretch>
        </p:blipFill>
        <p:spPr bwMode="auto">
          <a:xfrm>
            <a:off x="2857488" y="1142984"/>
            <a:ext cx="3571900" cy="48577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Горизонтальный свиток 5"/>
          <p:cNvSpPr/>
          <p:nvPr/>
        </p:nvSpPr>
        <p:spPr>
          <a:xfrm>
            <a:off x="571472" y="0"/>
            <a:ext cx="8072494" cy="121442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smtClean="0">
                <a:solidFill>
                  <a:srgbClr val="002060"/>
                </a:solidFill>
              </a:rPr>
              <a:t>S. P. </a:t>
            </a:r>
            <a:r>
              <a:rPr lang="en-US" sz="6600" i="1" dirty="0" err="1" smtClean="0">
                <a:solidFill>
                  <a:srgbClr val="002060"/>
                </a:solidFill>
              </a:rPr>
              <a:t>Korol’ov</a:t>
            </a:r>
            <a:endParaRPr lang="uk-UA" sz="6600" i="1" dirty="0">
              <a:solidFill>
                <a:srgbClr val="002060"/>
              </a:solidFill>
            </a:endParaRPr>
          </a:p>
        </p:txBody>
      </p:sp>
      <p:sp>
        <p:nvSpPr>
          <p:cNvPr id="7" name="5-конечная звезда 6"/>
          <p:cNvSpPr/>
          <p:nvPr/>
        </p:nvSpPr>
        <p:spPr>
          <a:xfrm>
            <a:off x="7215206" y="1500174"/>
            <a:ext cx="1414466" cy="12858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5-конечная звезда 7"/>
          <p:cNvSpPr/>
          <p:nvPr/>
        </p:nvSpPr>
        <p:spPr>
          <a:xfrm>
            <a:off x="6715140" y="3643314"/>
            <a:ext cx="571504" cy="6286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5-конечная звезда 8"/>
          <p:cNvSpPr/>
          <p:nvPr/>
        </p:nvSpPr>
        <p:spPr>
          <a:xfrm>
            <a:off x="7929586" y="407194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5-конечная звезда 9"/>
          <p:cNvSpPr/>
          <p:nvPr/>
        </p:nvSpPr>
        <p:spPr>
          <a:xfrm>
            <a:off x="7000892" y="5500702"/>
            <a:ext cx="500066" cy="55721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5-конечная звезда 10"/>
          <p:cNvSpPr/>
          <p:nvPr/>
        </p:nvSpPr>
        <p:spPr>
          <a:xfrm>
            <a:off x="1285852" y="157161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5-конечная звезда 11"/>
          <p:cNvSpPr/>
          <p:nvPr/>
        </p:nvSpPr>
        <p:spPr>
          <a:xfrm>
            <a:off x="214282" y="314324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5-конечная звезда 12"/>
          <p:cNvSpPr/>
          <p:nvPr/>
        </p:nvSpPr>
        <p:spPr>
          <a:xfrm>
            <a:off x="1428728" y="471488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a:off x="457200" y="214290"/>
            <a:ext cx="8329642" cy="5857916"/>
          </a:xfrm>
        </p:spPr>
        <p:txBody>
          <a:bodyPr>
            <a:noAutofit/>
          </a:bodyPr>
          <a:lstStyle/>
          <a:p>
            <a:r>
              <a:rPr lang="en-US" sz="3600" dirty="0" smtClean="0"/>
              <a:t>Academician S.P. </a:t>
            </a:r>
            <a:r>
              <a:rPr lang="en-US" sz="3600" dirty="0" err="1" smtClean="0"/>
              <a:t>Korol</a:t>
            </a:r>
            <a:r>
              <a:rPr lang="en-US" sz="3600" dirty="0" err="1" smtClean="0">
                <a:latin typeface="Georgia"/>
              </a:rPr>
              <a:t>’</a:t>
            </a:r>
            <a:r>
              <a:rPr lang="en-US" sz="3600" dirty="0" err="1" smtClean="0"/>
              <a:t>ov</a:t>
            </a:r>
            <a:r>
              <a:rPr lang="en-US" sz="3600" dirty="0" smtClean="0"/>
              <a:t> is a famous scientist and founder of practical cosmonautics. He was the chief constructor of the first Earth sputniks and space-ships.                                    </a:t>
            </a:r>
            <a:r>
              <a:rPr lang="en-US" sz="3600" dirty="0" err="1" smtClean="0"/>
              <a:t>Korol’ov</a:t>
            </a:r>
            <a:r>
              <a:rPr lang="en-US" sz="3600" dirty="0" smtClean="0"/>
              <a:t>  was born in 1906 in the small Ukrainian town of </a:t>
            </a:r>
            <a:r>
              <a:rPr lang="en-US" sz="3600" dirty="0" err="1" smtClean="0"/>
              <a:t>Zhitomyr</a:t>
            </a:r>
            <a:r>
              <a:rPr lang="en-US" sz="3600" dirty="0" smtClean="0"/>
              <a:t> into a family of teachers. He spend his childhood with his </a:t>
            </a:r>
            <a:r>
              <a:rPr lang="en-US" sz="3600" dirty="0" err="1" smtClean="0"/>
              <a:t>grendparents</a:t>
            </a:r>
            <a:r>
              <a:rPr lang="en-US" sz="3600" dirty="0" smtClean="0"/>
              <a:t>  in the town of </a:t>
            </a:r>
            <a:r>
              <a:rPr lang="en-US" sz="3600" dirty="0" err="1" smtClean="0"/>
              <a:t>Nezhyn</a:t>
            </a:r>
            <a:r>
              <a:rPr lang="en-US" sz="3600" dirty="0" smtClean="0"/>
              <a:t> where he studied at home with a teacher.</a:t>
            </a:r>
            <a:endParaRPr lang="uk-UA" sz="3600" dirty="0"/>
          </a:p>
        </p:txBody>
      </p:sp>
      <p:sp>
        <p:nvSpPr>
          <p:cNvPr id="3" name="Содержимое 2"/>
          <p:cNvSpPr>
            <a:spLocks noGrp="1"/>
          </p:cNvSpPr>
          <p:nvPr>
            <p:ph sz="half" idx="2"/>
          </p:nvPr>
        </p:nvSpPr>
        <p:spPr>
          <a:xfrm>
            <a:off x="10072726" y="1481328"/>
            <a:ext cx="285752" cy="4525963"/>
          </a:xfrm>
        </p:spPr>
        <p:txBody>
          <a:bodyPr>
            <a:normAutofit/>
          </a:bodyPr>
          <a:lstStyle/>
          <a:p>
            <a:endParaRPr lang="uk-UA"/>
          </a:p>
        </p:txBody>
      </p:sp>
      <p:sp>
        <p:nvSpPr>
          <p:cNvPr id="4" name="Заголовок 3"/>
          <p:cNvSpPr>
            <a:spLocks noGrp="1"/>
          </p:cNvSpPr>
          <p:nvPr>
            <p:ph type="title"/>
          </p:nvPr>
        </p:nvSpPr>
        <p:spPr>
          <a:xfrm flipH="1">
            <a:off x="9786973" y="274638"/>
            <a:ext cx="642941" cy="1143000"/>
          </a:xfrm>
        </p:spPr>
        <p:txBody>
          <a:bodyPr>
            <a:noAutofit/>
          </a:bodyPr>
          <a:lstStyle/>
          <a:p>
            <a:endParaRPr lang="uk-UA" sz="7200" dirty="0">
              <a:solidFill>
                <a:schemeClr val="accent2">
                  <a:lumMod val="75000"/>
                </a:schemeClr>
              </a:solidFill>
            </a:endParaRPr>
          </a:p>
        </p:txBody>
      </p:sp>
      <p:sp>
        <p:nvSpPr>
          <p:cNvPr id="6" name="5-конечная звезда 5"/>
          <p:cNvSpPr/>
          <p:nvPr/>
        </p:nvSpPr>
        <p:spPr>
          <a:xfrm>
            <a:off x="8072462" y="14285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2">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561</TotalTime>
  <Words>913</Words>
  <Application>Microsoft Office PowerPoint</Application>
  <PresentationFormat>Экран (4:3)</PresentationFormat>
  <Paragraphs>27</Paragraphs>
  <Slides>18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Открытая</vt:lpstr>
      <vt:lpstr>Famous Scientists And Inventors</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hildren</vt:lpstr>
      <vt:lpstr>Слайд 15</vt:lpstr>
      <vt:lpstr>Слайд 16</vt:lpstr>
      <vt:lpstr>Слайд 17</vt:lpstr>
      <vt:lpstr>Слайд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Галя</dc:creator>
  <cp:lastModifiedBy>Галя</cp:lastModifiedBy>
  <cp:revision>63</cp:revision>
  <dcterms:created xsi:type="dcterms:W3CDTF">2011-11-20T17:24:19Z</dcterms:created>
  <dcterms:modified xsi:type="dcterms:W3CDTF">2012-02-14T22:10:09Z</dcterms:modified>
</cp:coreProperties>
</file>