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uk-UA" smtClean="0"/>
              <a:t>Зразок заголовка</a:t>
            </a:r>
            <a:endParaRPr lang="uk-UA"/>
          </a:p>
        </p:txBody>
      </p:sp>
      <p:sp>
        <p:nvSpPr>
          <p:cNvPr id="3" name="Пі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14455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2118370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29400" y="274638"/>
            <a:ext cx="2057400" cy="5851525"/>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790467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422980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uk-UA" smtClean="0"/>
              <a:t>Зразок заголовка</a:t>
            </a:r>
            <a:endParaRPr lang="uk-UA"/>
          </a:p>
        </p:txBody>
      </p:sp>
      <p:sp>
        <p:nvSpPr>
          <p:cNvPr id="3" name="Місце для тексту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374808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2D56418E-4907-41D0-8361-25099D655E0C}" type="datetimeFigureOut">
              <a:rPr lang="uk-UA" smtClean="0"/>
              <a:t>01.04.2013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4012975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uk-UA" smtClean="0"/>
              <a:t>Зразок заголовка</a:t>
            </a:r>
            <a:endParaRPr lang="uk-UA"/>
          </a:p>
        </p:txBody>
      </p:sp>
      <p:sp>
        <p:nvSpPr>
          <p:cNvPr id="3" name="Місце для тексту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Місце для вмісту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Місце для вмісту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2D56418E-4907-41D0-8361-25099D655E0C}" type="datetimeFigureOut">
              <a:rPr lang="uk-UA" smtClean="0"/>
              <a:t>01.04.2013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349211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2D56418E-4907-41D0-8361-25099D655E0C}" type="datetimeFigureOut">
              <a:rPr lang="uk-UA" smtClean="0"/>
              <a:t>01.04.2013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124404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2D56418E-4907-41D0-8361-25099D655E0C}" type="datetimeFigureOut">
              <a:rPr lang="uk-UA" smtClean="0"/>
              <a:t>01.04.2013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2116338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uk-UA" smtClean="0"/>
              <a:t>Зразок заголовка</a:t>
            </a:r>
            <a:endParaRPr lang="uk-UA"/>
          </a:p>
        </p:txBody>
      </p:sp>
      <p:sp>
        <p:nvSpPr>
          <p:cNvPr id="3" name="Місце для вмісту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2D56418E-4907-41D0-8361-25099D655E0C}" type="datetimeFigureOut">
              <a:rPr lang="uk-UA" smtClean="0"/>
              <a:t>01.04.2013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3077082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2D56418E-4907-41D0-8361-25099D655E0C}" type="datetimeFigureOut">
              <a:rPr lang="uk-UA" smtClean="0"/>
              <a:t>01.04.2013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F380929-DC5B-428E-8ADF-050227AF9FE3}" type="slidenum">
              <a:rPr lang="uk-UA" smtClean="0"/>
              <a:t>‹№›</a:t>
            </a:fld>
            <a:endParaRPr lang="uk-UA"/>
          </a:p>
        </p:txBody>
      </p:sp>
    </p:spTree>
    <p:extLst>
      <p:ext uri="{BB962C8B-B14F-4D97-AF65-F5344CB8AC3E}">
        <p14:creationId xmlns:p14="http://schemas.microsoft.com/office/powerpoint/2010/main" val="65389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6418E-4907-41D0-8361-25099D655E0C}" type="datetimeFigureOut">
              <a:rPr lang="uk-UA" smtClean="0"/>
              <a:t>01.04.2013</a:t>
            </a:fld>
            <a:endParaRPr lang="uk-UA"/>
          </a:p>
        </p:txBody>
      </p:sp>
      <p:sp>
        <p:nvSpPr>
          <p:cNvPr id="5" name="Місце для нижнього колонтитула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380929-DC5B-428E-8ADF-050227AF9FE3}" type="slidenum">
              <a:rPr lang="uk-UA" smtClean="0"/>
              <a:t>‹№›</a:t>
            </a:fld>
            <a:endParaRPr lang="uk-UA"/>
          </a:p>
        </p:txBody>
      </p:sp>
    </p:spTree>
    <p:extLst>
      <p:ext uri="{BB962C8B-B14F-4D97-AF65-F5344CB8AC3E}">
        <p14:creationId xmlns:p14="http://schemas.microsoft.com/office/powerpoint/2010/main" val="3413127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 Target="slide4.xml"/><Relationship Id="rId7" Type="http://schemas.openxmlformats.org/officeDocument/2006/relationships/image" Target="../media/image7.jpeg"/><Relationship Id="rId12"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2616" y="1052736"/>
            <a:ext cx="7772400" cy="1470025"/>
          </a:xfrm>
        </p:spPr>
        <p:txBody>
          <a:bodyPr>
            <a:normAutofit/>
          </a:bodyPr>
          <a:lstStyle/>
          <a:p>
            <a:r>
              <a:rPr lang="en-US" sz="8000" dirty="0" smtClean="0">
                <a:solidFill>
                  <a:schemeClr val="bg1"/>
                </a:solidFill>
                <a:latin typeface="Forte" pitchFamily="66" charset="0"/>
              </a:rPr>
              <a:t>Köln</a:t>
            </a:r>
            <a:endParaRPr lang="uk-UA" sz="8000" dirty="0">
              <a:solidFill>
                <a:schemeClr val="bg1"/>
              </a:solidFill>
            </a:endParaRPr>
          </a:p>
        </p:txBody>
      </p:sp>
    </p:spTree>
    <p:extLst>
      <p:ext uri="{BB962C8B-B14F-4D97-AF65-F5344CB8AC3E}">
        <p14:creationId xmlns:p14="http://schemas.microsoft.com/office/powerpoint/2010/main" val="2274322258"/>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0" y="-22626"/>
            <a:ext cx="9144000" cy="1795442"/>
          </a:xfrm>
          <a:scene3d>
            <a:camera prst="orthographicFront">
              <a:rot lat="0" lon="0" rev="0"/>
            </a:camera>
            <a:lightRig rig="threePt" dir="t"/>
          </a:scene3d>
        </p:spPr>
        <p:txBody>
          <a:bodyPr>
            <a:normAutofit fontScale="92500" lnSpcReduction="10000"/>
          </a:bodyPr>
          <a:lstStyle/>
          <a:p>
            <a:pPr marL="0" indent="0">
              <a:buNone/>
            </a:pPr>
            <a:r>
              <a:rPr lang="de-DE" dirty="0" smtClean="0">
                <a:latin typeface="Forte" pitchFamily="66" charset="0"/>
              </a:rPr>
              <a:t>Der Kölner Hauptbahnhof, das „Verkehrskreuz des Westens“, wird täglich von vielen Tausenden Reisenden, aber auch von „ganz normalen“ Besuchern als Shopping- und Gastronomie-Center aufgesucht. </a:t>
            </a:r>
            <a:endParaRPr lang="uk-UA" dirty="0">
              <a:latin typeface="Haettenschweiler" pitchFamily="34" charset="0"/>
            </a:endParaRPr>
          </a:p>
        </p:txBody>
      </p:sp>
    </p:spTree>
    <p:extLst>
      <p:ext uri="{BB962C8B-B14F-4D97-AF65-F5344CB8AC3E}">
        <p14:creationId xmlns:p14="http://schemas.microsoft.com/office/powerpoint/2010/main" val="88013535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normAutofit fontScale="90000"/>
          </a:bodyPr>
          <a:lstStyle/>
          <a:p>
            <a:r>
              <a:rPr lang="en-US" sz="7300" dirty="0" smtClean="0">
                <a:solidFill>
                  <a:schemeClr val="bg1"/>
                </a:solidFill>
                <a:latin typeface="Forte" pitchFamily="66" charset="0"/>
              </a:rPr>
              <a:t>Musical</a:t>
            </a:r>
            <a:r>
              <a:rPr lang="en-US" sz="7300" dirty="0" smtClean="0">
                <a:latin typeface="Forte" pitchFamily="66" charset="0"/>
              </a:rPr>
              <a:t> </a:t>
            </a:r>
            <a:r>
              <a:rPr lang="en-US" sz="7300" dirty="0" smtClean="0">
                <a:solidFill>
                  <a:schemeClr val="bg1"/>
                </a:solidFill>
                <a:latin typeface="Forte" pitchFamily="66" charset="0"/>
              </a:rPr>
              <a:t>Dome</a:t>
            </a:r>
            <a:endParaRPr lang="uk-UA" dirty="0"/>
          </a:p>
        </p:txBody>
      </p:sp>
      <p:sp>
        <p:nvSpPr>
          <p:cNvPr id="3" name="Місце для вмісту 2"/>
          <p:cNvSpPr>
            <a:spLocks noGrp="1"/>
          </p:cNvSpPr>
          <p:nvPr>
            <p:ph idx="1"/>
          </p:nvPr>
        </p:nvSpPr>
        <p:spPr>
          <a:xfrm>
            <a:off x="0" y="4509119"/>
            <a:ext cx="9144000" cy="2348881"/>
          </a:xfrm>
          <a:solidFill>
            <a:schemeClr val="bg1">
              <a:alpha val="46000"/>
            </a:schemeClr>
          </a:solidFill>
        </p:spPr>
        <p:txBody>
          <a:bodyPr>
            <a:normAutofit lnSpcReduction="10000"/>
          </a:bodyPr>
          <a:lstStyle/>
          <a:p>
            <a:pPr marL="0" indent="0">
              <a:buNone/>
            </a:pPr>
            <a:r>
              <a:rPr lang="de-DE" dirty="0" smtClean="0">
                <a:latin typeface="Forte" pitchFamily="66" charset="0"/>
              </a:rPr>
              <a:t>Der Musical Dome befindet sich in unmittelbarer Nähe des Kölner Hauptbahnhofs direkt am Rhein. Charakteristisch für den Musical Dome ist das blaue kuppelförmige Dach, das in der Nacht erleuchtet wird.</a:t>
            </a:r>
            <a:endParaRPr lang="uk-UA" dirty="0"/>
          </a:p>
        </p:txBody>
      </p:sp>
    </p:spTree>
    <p:extLst>
      <p:ext uri="{BB962C8B-B14F-4D97-AF65-F5344CB8AC3E}">
        <p14:creationId xmlns:p14="http://schemas.microsoft.com/office/powerpoint/2010/main" val="1294417342"/>
      </p:ext>
    </p:extLst>
  </p:cSld>
  <p:clrMapOvr>
    <a:masterClrMapping/>
  </p:clrMapOvr>
  <p:transition spd="slow">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0940" y="0"/>
            <a:ext cx="9133059" cy="4525963"/>
          </a:xfrm>
        </p:spPr>
        <p:txBody>
          <a:bodyPr/>
          <a:lstStyle/>
          <a:p>
            <a:pPr marL="0" indent="0">
              <a:buNone/>
            </a:pPr>
            <a:r>
              <a:rPr lang="de-DE" dirty="0" smtClean="0">
                <a:latin typeface="Forte" pitchFamily="66" charset="0"/>
              </a:rPr>
              <a:t>Seit März 2012 wird der Musical Dome für 40 Monate durch die Oper Köln unter dem Namen „Oper am Dom“ als Ersatzspielstätte für das zu renovierende Opernhaus am Offenbachplatz genutzt.</a:t>
            </a:r>
            <a:endParaRPr lang="uk-UA" dirty="0"/>
          </a:p>
        </p:txBody>
      </p:sp>
    </p:spTree>
    <p:extLst>
      <p:ext uri="{BB962C8B-B14F-4D97-AF65-F5344CB8AC3E}">
        <p14:creationId xmlns:p14="http://schemas.microsoft.com/office/powerpoint/2010/main" val="985377935"/>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92280" y="-243408"/>
            <a:ext cx="1810544" cy="4725144"/>
          </a:xfrm>
        </p:spPr>
        <p:txBody>
          <a:bodyPr vert="wordArtVert">
            <a:normAutofit/>
          </a:bodyPr>
          <a:lstStyle/>
          <a:p>
            <a:r>
              <a:rPr lang="en-US" sz="2800" dirty="0" err="1" smtClean="0">
                <a:latin typeface="Forte" pitchFamily="66" charset="0"/>
              </a:rPr>
              <a:t>KölnTurm</a:t>
            </a:r>
            <a:r>
              <a:rPr lang="en-US" sz="2800" dirty="0" smtClean="0"/>
              <a:t/>
            </a:r>
            <a:br>
              <a:rPr lang="en-US" sz="2800" dirty="0" smtClean="0"/>
            </a:br>
            <a:endParaRPr lang="uk-UA" sz="2800" dirty="0"/>
          </a:p>
        </p:txBody>
      </p:sp>
      <p:sp>
        <p:nvSpPr>
          <p:cNvPr id="3" name="Місце для вмісту 2"/>
          <p:cNvSpPr>
            <a:spLocks noGrp="1"/>
          </p:cNvSpPr>
          <p:nvPr>
            <p:ph idx="1"/>
          </p:nvPr>
        </p:nvSpPr>
        <p:spPr>
          <a:xfrm>
            <a:off x="107504" y="404664"/>
            <a:ext cx="6264696" cy="3672408"/>
          </a:xfrm>
        </p:spPr>
        <p:txBody>
          <a:bodyPr>
            <a:normAutofit fontScale="92500" lnSpcReduction="10000"/>
          </a:bodyPr>
          <a:lstStyle/>
          <a:p>
            <a:pPr marL="0" indent="0">
              <a:buNone/>
            </a:pPr>
            <a:r>
              <a:rPr lang="de-DE" dirty="0" smtClean="0">
                <a:latin typeface="Forte" pitchFamily="66" charset="0"/>
                <a:ea typeface="Batang" pitchFamily="18" charset="-127"/>
              </a:rPr>
              <a:t>Der </a:t>
            </a:r>
            <a:r>
              <a:rPr lang="de-DE" dirty="0" err="1" smtClean="0">
                <a:latin typeface="Forte" pitchFamily="66" charset="0"/>
                <a:ea typeface="Batang" pitchFamily="18" charset="-127"/>
              </a:rPr>
              <a:t>Kölnturm</a:t>
            </a:r>
            <a:r>
              <a:rPr lang="de-DE" dirty="0" smtClean="0">
                <a:latin typeface="Forte" pitchFamily="66" charset="0"/>
                <a:ea typeface="Batang" pitchFamily="18" charset="-127"/>
              </a:rPr>
              <a:t> ist nach dem Post Tower in Bonn das zweithöchste Hochhaus in Nordrhein-Westfalen und belegt in der Liste der höchsten Gebäude in Deutschland Platz vierzehn.</a:t>
            </a:r>
          </a:p>
          <a:p>
            <a:pPr marL="0" indent="0">
              <a:buNone/>
            </a:pPr>
            <a:r>
              <a:rPr lang="de-DE" dirty="0" smtClean="0">
                <a:latin typeface="Forte" pitchFamily="66" charset="0"/>
                <a:ea typeface="Batang" pitchFamily="18" charset="-127"/>
              </a:rPr>
              <a:t>Im </a:t>
            </a:r>
            <a:r>
              <a:rPr lang="de-DE" dirty="0" err="1" smtClean="0">
                <a:latin typeface="Forte" pitchFamily="66" charset="0"/>
                <a:ea typeface="Batang" pitchFamily="18" charset="-127"/>
              </a:rPr>
              <a:t>KölnTurm</a:t>
            </a:r>
            <a:r>
              <a:rPr lang="de-DE" dirty="0" smtClean="0">
                <a:latin typeface="Forte" pitchFamily="66" charset="0"/>
                <a:ea typeface="Batang" pitchFamily="18" charset="-127"/>
              </a:rPr>
              <a:t> verbinden sich Kreativität, High-Tech und Komfort. </a:t>
            </a:r>
            <a:endParaRPr lang="uk-UA" dirty="0">
              <a:latin typeface="Batang" pitchFamily="18" charset="-127"/>
              <a:ea typeface="Batang" pitchFamily="18" charset="-127"/>
            </a:endParaRPr>
          </a:p>
        </p:txBody>
      </p:sp>
    </p:spTree>
    <p:extLst>
      <p:ext uri="{BB962C8B-B14F-4D97-AF65-F5344CB8AC3E}">
        <p14:creationId xmlns:p14="http://schemas.microsoft.com/office/powerpoint/2010/main" val="21665439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536" y="0"/>
            <a:ext cx="5328592" cy="1143000"/>
          </a:xfrm>
        </p:spPr>
        <p:txBody>
          <a:bodyPr>
            <a:normAutofit fontScale="90000"/>
          </a:bodyPr>
          <a:lstStyle/>
          <a:p>
            <a:r>
              <a:rPr lang="en-US" dirty="0" err="1" smtClean="0">
                <a:latin typeface="Forte" pitchFamily="66" charset="0"/>
              </a:rPr>
              <a:t>Hansahochhaus</a:t>
            </a:r>
            <a:r>
              <a:rPr lang="en-US" dirty="0" smtClean="0"/>
              <a:t/>
            </a:r>
            <a:br>
              <a:rPr lang="en-US" dirty="0" smtClean="0"/>
            </a:br>
            <a:endParaRPr lang="uk-UA" dirty="0"/>
          </a:p>
        </p:txBody>
      </p:sp>
      <p:sp>
        <p:nvSpPr>
          <p:cNvPr id="3" name="Місце для вмісту 2"/>
          <p:cNvSpPr>
            <a:spLocks noGrp="1"/>
          </p:cNvSpPr>
          <p:nvPr>
            <p:ph idx="1"/>
          </p:nvPr>
        </p:nvSpPr>
        <p:spPr>
          <a:xfrm>
            <a:off x="0" y="548680"/>
            <a:ext cx="5374432" cy="2160240"/>
          </a:xfrm>
        </p:spPr>
        <p:txBody>
          <a:bodyPr>
            <a:noAutofit/>
          </a:bodyPr>
          <a:lstStyle/>
          <a:p>
            <a:pPr marL="0" indent="0">
              <a:buNone/>
            </a:pPr>
            <a:r>
              <a:rPr lang="de-DE" sz="2400" dirty="0" smtClean="0">
                <a:latin typeface="Forte" pitchFamily="66" charset="0"/>
              </a:rPr>
              <a:t>Das Hansahochhaus in Köln ist eines der ersten Hochhäuser Deutschlands, das erste derartige Gebäude in Köln und steht unter Denkmalschutz. Das Bürogebäude wurde 1924–1925 nach Entwurf des Kölner Architekten Jacob </a:t>
            </a:r>
            <a:r>
              <a:rPr lang="de-DE" sz="2400" dirty="0" err="1" smtClean="0">
                <a:latin typeface="Forte" pitchFamily="66" charset="0"/>
              </a:rPr>
              <a:t>Koerfer</a:t>
            </a:r>
            <a:r>
              <a:rPr lang="de-DE" sz="2400" dirty="0" smtClean="0">
                <a:latin typeface="Forte" pitchFamily="66" charset="0"/>
              </a:rPr>
              <a:t> errichtet.</a:t>
            </a:r>
            <a:endParaRPr lang="uk-UA" sz="2400" dirty="0"/>
          </a:p>
        </p:txBody>
      </p:sp>
    </p:spTree>
    <p:extLst>
      <p:ext uri="{BB962C8B-B14F-4D97-AF65-F5344CB8AC3E}">
        <p14:creationId xmlns:p14="http://schemas.microsoft.com/office/powerpoint/2010/main" val="40551394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323528" y="188640"/>
            <a:ext cx="8229600" cy="4525963"/>
          </a:xfrm>
        </p:spPr>
        <p:txBody>
          <a:bodyPr/>
          <a:lstStyle/>
          <a:p>
            <a:pPr marL="0" indent="0">
              <a:buNone/>
            </a:pPr>
            <a:r>
              <a:rPr lang="de-DE" dirty="0" smtClean="0">
                <a:solidFill>
                  <a:schemeClr val="bg1"/>
                </a:solidFill>
                <a:latin typeface="Baskerville Old Face" pitchFamily="18" charset="0"/>
              </a:rPr>
              <a:t>Das Hohenzollernbrücke gehört als fester Bestandteil zum Stadtbild von Köln und dem Kölner Dom.</a:t>
            </a:r>
            <a:endParaRPr lang="uk-UA" dirty="0">
              <a:solidFill>
                <a:schemeClr val="bg1"/>
              </a:solidFill>
            </a:endParaRPr>
          </a:p>
        </p:txBody>
      </p:sp>
    </p:spTree>
    <p:extLst>
      <p:ext uri="{BB962C8B-B14F-4D97-AF65-F5344CB8AC3E}">
        <p14:creationId xmlns:p14="http://schemas.microsoft.com/office/powerpoint/2010/main" val="27169906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solidFill>
                  <a:schemeClr val="bg1"/>
                </a:solidFill>
                <a:latin typeface="Forte" pitchFamily="66" charset="0"/>
              </a:rPr>
              <a:t>Köln</a:t>
            </a:r>
            <a:endParaRPr lang="uk-UA" dirty="0">
              <a:solidFill>
                <a:schemeClr val="bg1"/>
              </a:solidFill>
            </a:endParaRPr>
          </a:p>
        </p:txBody>
      </p:sp>
      <p:sp>
        <p:nvSpPr>
          <p:cNvPr id="3" name="Місце для вмісту 2"/>
          <p:cNvSpPr>
            <a:spLocks noGrp="1"/>
          </p:cNvSpPr>
          <p:nvPr>
            <p:ph idx="1"/>
          </p:nvPr>
        </p:nvSpPr>
        <p:spPr>
          <a:xfrm>
            <a:off x="10763" y="1052736"/>
            <a:ext cx="3697141" cy="2985195"/>
          </a:xfrm>
        </p:spPr>
        <p:txBody>
          <a:bodyPr>
            <a:normAutofit fontScale="77500" lnSpcReduction="20000"/>
          </a:bodyPr>
          <a:lstStyle/>
          <a:p>
            <a:pPr marL="0" indent="0">
              <a:buNone/>
            </a:pPr>
            <a:r>
              <a:rPr lang="en-US" dirty="0" err="1" smtClean="0">
                <a:solidFill>
                  <a:schemeClr val="bg1"/>
                </a:solidFill>
                <a:latin typeface="Forte" pitchFamily="66" charset="0"/>
              </a:rPr>
              <a:t>Es</a:t>
            </a:r>
            <a:r>
              <a:rPr lang="en-US" dirty="0" smtClean="0">
                <a:solidFill>
                  <a:schemeClr val="bg1"/>
                </a:solidFill>
                <a:latin typeface="Forte" pitchFamily="66" charset="0"/>
              </a:rPr>
              <a:t> </a:t>
            </a:r>
            <a:r>
              <a:rPr lang="en-US" dirty="0" err="1" smtClean="0">
                <a:solidFill>
                  <a:schemeClr val="bg1"/>
                </a:solidFill>
                <a:latin typeface="Forte" pitchFamily="66" charset="0"/>
              </a:rPr>
              <a:t>ist</a:t>
            </a:r>
            <a:r>
              <a:rPr lang="en-US" dirty="0" smtClean="0">
                <a:solidFill>
                  <a:schemeClr val="bg1"/>
                </a:solidFill>
                <a:latin typeface="Forte" pitchFamily="66" charset="0"/>
              </a:rPr>
              <a:t> </a:t>
            </a:r>
            <a:r>
              <a:rPr lang="en-US" dirty="0" err="1" smtClean="0">
                <a:solidFill>
                  <a:schemeClr val="bg1"/>
                </a:solidFill>
                <a:latin typeface="Forte" pitchFamily="66" charset="0"/>
              </a:rPr>
              <a:t>eine</a:t>
            </a:r>
            <a:r>
              <a:rPr lang="en-US" dirty="0" smtClean="0">
                <a:solidFill>
                  <a:schemeClr val="bg1"/>
                </a:solidFill>
                <a:latin typeface="Forte" pitchFamily="66" charset="0"/>
              </a:rPr>
              <a:t> </a:t>
            </a:r>
            <a:r>
              <a:rPr lang="en-US" dirty="0" err="1" smtClean="0">
                <a:solidFill>
                  <a:schemeClr val="bg1"/>
                </a:solidFill>
                <a:latin typeface="Forte" pitchFamily="66" charset="0"/>
              </a:rPr>
              <a:t>uralte</a:t>
            </a:r>
            <a:r>
              <a:rPr lang="en-US" dirty="0" smtClean="0">
                <a:solidFill>
                  <a:schemeClr val="bg1"/>
                </a:solidFill>
                <a:latin typeface="Forte" pitchFamily="66" charset="0"/>
              </a:rPr>
              <a:t> </a:t>
            </a:r>
            <a:r>
              <a:rPr lang="en-US" dirty="0" err="1" smtClean="0">
                <a:solidFill>
                  <a:schemeClr val="bg1"/>
                </a:solidFill>
                <a:latin typeface="Forte" pitchFamily="66" charset="0"/>
              </a:rPr>
              <a:t>Universitäts</a:t>
            </a:r>
            <a:r>
              <a:rPr lang="en-US" dirty="0" smtClean="0">
                <a:solidFill>
                  <a:schemeClr val="bg1"/>
                </a:solidFill>
                <a:latin typeface="Forte" pitchFamily="66" charset="0"/>
              </a:rPr>
              <a:t> und </a:t>
            </a:r>
            <a:r>
              <a:rPr lang="en-US" dirty="0" err="1" smtClean="0">
                <a:solidFill>
                  <a:schemeClr val="bg1"/>
                </a:solidFill>
                <a:latin typeface="Forte" pitchFamily="66" charset="0"/>
              </a:rPr>
              <a:t>Messestadt</a:t>
            </a:r>
            <a:r>
              <a:rPr lang="en-US" dirty="0" smtClean="0">
                <a:solidFill>
                  <a:schemeClr val="bg1"/>
                </a:solidFill>
                <a:latin typeface="Forte" pitchFamily="66" charset="0"/>
              </a:rPr>
              <a:t>. Die </a:t>
            </a:r>
            <a:r>
              <a:rPr lang="en-US" dirty="0" err="1" smtClean="0">
                <a:solidFill>
                  <a:schemeClr val="bg1"/>
                </a:solidFill>
                <a:latin typeface="Forte" pitchFamily="66" charset="0"/>
              </a:rPr>
              <a:t>zahlreichen</a:t>
            </a:r>
            <a:r>
              <a:rPr lang="en-US" dirty="0" smtClean="0">
                <a:solidFill>
                  <a:schemeClr val="bg1"/>
                </a:solidFill>
                <a:latin typeface="Forte" pitchFamily="66" charset="0"/>
              </a:rPr>
              <a:t> </a:t>
            </a:r>
            <a:r>
              <a:rPr lang="en-US" dirty="0" err="1" smtClean="0">
                <a:solidFill>
                  <a:schemeClr val="bg1"/>
                </a:solidFill>
                <a:latin typeface="Forte" pitchFamily="66" charset="0"/>
              </a:rPr>
              <a:t>Glockentürme</a:t>
            </a:r>
            <a:r>
              <a:rPr lang="en-US" dirty="0" smtClean="0">
                <a:solidFill>
                  <a:schemeClr val="bg1"/>
                </a:solidFill>
                <a:latin typeface="Forte" pitchFamily="66" charset="0"/>
              </a:rPr>
              <a:t> und </a:t>
            </a:r>
            <a:r>
              <a:rPr lang="en-US" dirty="0" err="1" smtClean="0">
                <a:solidFill>
                  <a:schemeClr val="bg1"/>
                </a:solidFill>
                <a:latin typeface="Forte" pitchFamily="66" charset="0"/>
              </a:rPr>
              <a:t>Brücken</a:t>
            </a:r>
            <a:r>
              <a:rPr lang="en-US" dirty="0" smtClean="0">
                <a:solidFill>
                  <a:schemeClr val="bg1"/>
                </a:solidFill>
                <a:latin typeface="Forte" pitchFamily="66" charset="0"/>
              </a:rPr>
              <a:t> </a:t>
            </a:r>
            <a:r>
              <a:rPr lang="en-US" dirty="0" err="1" smtClean="0">
                <a:solidFill>
                  <a:schemeClr val="bg1"/>
                </a:solidFill>
                <a:latin typeface="Forte" pitchFamily="66" charset="0"/>
              </a:rPr>
              <a:t>bilden</a:t>
            </a:r>
            <a:r>
              <a:rPr lang="en-US" dirty="0" smtClean="0">
                <a:solidFill>
                  <a:schemeClr val="bg1"/>
                </a:solidFill>
                <a:latin typeface="Forte" pitchFamily="66" charset="0"/>
              </a:rPr>
              <a:t> das </a:t>
            </a:r>
            <a:r>
              <a:rPr lang="en-US" dirty="0" err="1" smtClean="0">
                <a:solidFill>
                  <a:schemeClr val="bg1"/>
                </a:solidFill>
                <a:latin typeface="Forte" pitchFamily="66" charset="0"/>
              </a:rPr>
              <a:t>Stadtbild</a:t>
            </a:r>
            <a:r>
              <a:rPr lang="en-US" dirty="0" smtClean="0">
                <a:solidFill>
                  <a:schemeClr val="bg1"/>
                </a:solidFill>
                <a:latin typeface="Forte" pitchFamily="66" charset="0"/>
              </a:rPr>
              <a:t>. </a:t>
            </a:r>
            <a:br>
              <a:rPr lang="en-US" dirty="0" smtClean="0">
                <a:solidFill>
                  <a:schemeClr val="bg1"/>
                </a:solidFill>
                <a:latin typeface="Forte" pitchFamily="66" charset="0"/>
              </a:rPr>
            </a:br>
            <a:endParaRPr lang="en-US" dirty="0" smtClean="0">
              <a:solidFill>
                <a:schemeClr val="bg1"/>
              </a:solidFill>
              <a:latin typeface="Forte" pitchFamily="66" charset="0"/>
            </a:endParaRPr>
          </a:p>
          <a:p>
            <a:pPr marL="0" indent="0">
              <a:buNone/>
            </a:pPr>
            <a:r>
              <a:rPr lang="en-US" dirty="0" smtClean="0">
                <a:solidFill>
                  <a:schemeClr val="bg1"/>
                </a:solidFill>
                <a:latin typeface="Forte" pitchFamily="66" charset="0"/>
              </a:rPr>
              <a:t>Und </a:t>
            </a:r>
            <a:r>
              <a:rPr lang="en-US" dirty="0" err="1" smtClean="0">
                <a:solidFill>
                  <a:schemeClr val="bg1"/>
                </a:solidFill>
                <a:latin typeface="Forte" pitchFamily="66" charset="0"/>
              </a:rPr>
              <a:t>jetzt</a:t>
            </a:r>
            <a:r>
              <a:rPr lang="en-US" dirty="0" smtClean="0">
                <a:solidFill>
                  <a:schemeClr val="bg1"/>
                </a:solidFill>
                <a:latin typeface="Forte" pitchFamily="66" charset="0"/>
              </a:rPr>
              <a:t> </a:t>
            </a:r>
            <a:r>
              <a:rPr lang="en-US" dirty="0" err="1" smtClean="0">
                <a:solidFill>
                  <a:schemeClr val="bg1"/>
                </a:solidFill>
                <a:latin typeface="Forte" pitchFamily="66" charset="0"/>
              </a:rPr>
              <a:t>machen</a:t>
            </a:r>
            <a:r>
              <a:rPr lang="en-US" dirty="0" smtClean="0">
                <a:solidFill>
                  <a:schemeClr val="bg1"/>
                </a:solidFill>
                <a:latin typeface="Forte" pitchFamily="66" charset="0"/>
              </a:rPr>
              <a:t> </a:t>
            </a:r>
            <a:r>
              <a:rPr lang="en-US" dirty="0" err="1" smtClean="0">
                <a:solidFill>
                  <a:schemeClr val="bg1"/>
                </a:solidFill>
                <a:latin typeface="Forte" pitchFamily="66" charset="0"/>
              </a:rPr>
              <a:t>wir</a:t>
            </a:r>
            <a:r>
              <a:rPr lang="en-US" dirty="0" smtClean="0">
                <a:solidFill>
                  <a:schemeClr val="bg1"/>
                </a:solidFill>
                <a:latin typeface="Forte" pitchFamily="66" charset="0"/>
              </a:rPr>
              <a:t> </a:t>
            </a:r>
            <a:r>
              <a:rPr lang="en-US" dirty="0" err="1" smtClean="0">
                <a:solidFill>
                  <a:schemeClr val="bg1"/>
                </a:solidFill>
                <a:latin typeface="Forte" pitchFamily="66" charset="0"/>
              </a:rPr>
              <a:t>eine</a:t>
            </a:r>
            <a:r>
              <a:rPr lang="en-US" dirty="0" smtClean="0">
                <a:solidFill>
                  <a:schemeClr val="bg1"/>
                </a:solidFill>
                <a:latin typeface="Forte" pitchFamily="66" charset="0"/>
              </a:rPr>
              <a:t> </a:t>
            </a:r>
            <a:r>
              <a:rPr lang="en-US" dirty="0" err="1" smtClean="0">
                <a:solidFill>
                  <a:schemeClr val="bg1"/>
                </a:solidFill>
                <a:latin typeface="Forte" pitchFamily="66" charset="0"/>
              </a:rPr>
              <a:t>kleine</a:t>
            </a:r>
            <a:r>
              <a:rPr lang="en-US" dirty="0" smtClean="0">
                <a:solidFill>
                  <a:schemeClr val="bg1"/>
                </a:solidFill>
                <a:latin typeface="Forte" pitchFamily="66" charset="0"/>
              </a:rPr>
              <a:t> </a:t>
            </a:r>
            <a:r>
              <a:rPr lang="en-US" dirty="0" err="1" smtClean="0">
                <a:solidFill>
                  <a:schemeClr val="bg1"/>
                </a:solidFill>
                <a:latin typeface="Forte" pitchFamily="66" charset="0"/>
              </a:rPr>
              <a:t>Reise</a:t>
            </a:r>
            <a:r>
              <a:rPr lang="en-US" dirty="0" smtClean="0">
                <a:solidFill>
                  <a:schemeClr val="bg1"/>
                </a:solidFill>
                <a:latin typeface="Forte" pitchFamily="66" charset="0"/>
              </a:rPr>
              <a:t> </a:t>
            </a:r>
            <a:r>
              <a:rPr lang="en-US" dirty="0" err="1" smtClean="0">
                <a:solidFill>
                  <a:schemeClr val="bg1"/>
                </a:solidFill>
                <a:latin typeface="Forte" pitchFamily="66" charset="0"/>
              </a:rPr>
              <a:t>durch</a:t>
            </a:r>
            <a:r>
              <a:rPr lang="en-US" dirty="0" smtClean="0">
                <a:solidFill>
                  <a:schemeClr val="bg1"/>
                </a:solidFill>
                <a:latin typeface="Forte" pitchFamily="66" charset="0"/>
              </a:rPr>
              <a:t> Köln.</a:t>
            </a:r>
          </a:p>
          <a:p>
            <a:pPr marL="0" indent="0">
              <a:buNone/>
            </a:pPr>
            <a:endParaRPr lang="uk-UA" dirty="0"/>
          </a:p>
        </p:txBody>
      </p:sp>
    </p:spTree>
    <p:extLst>
      <p:ext uri="{BB962C8B-B14F-4D97-AF65-F5344CB8AC3E}">
        <p14:creationId xmlns:p14="http://schemas.microsoft.com/office/powerpoint/2010/main" val="3215561378"/>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pSp>
        <p:nvGrpSpPr>
          <p:cNvPr id="8" name="Групувати 7"/>
          <p:cNvGrpSpPr/>
          <p:nvPr/>
        </p:nvGrpSpPr>
        <p:grpSpPr>
          <a:xfrm>
            <a:off x="0" y="2646752"/>
            <a:ext cx="1588693" cy="1584176"/>
            <a:chOff x="0" y="2646752"/>
            <a:chExt cx="1588693" cy="1584176"/>
          </a:xfrm>
        </p:grpSpPr>
        <p:sp>
          <p:nvSpPr>
            <p:cNvPr id="4" name="Прямокутник 3">
              <a:hlinkClick r:id="rId3" action="ppaction://hlinksldjump" highlightClick="1"/>
              <a:hlinkHover r:id="" action="ppaction://noaction" highlightClick="1"/>
            </p:cNvPr>
            <p:cNvSpPr/>
            <p:nvPr/>
          </p:nvSpPr>
          <p:spPr>
            <a:xfrm>
              <a:off x="0" y="2646752"/>
              <a:ext cx="1584176" cy="1584176"/>
            </a:xfrm>
            <a:prstGeom prst="rect">
              <a:avLst/>
            </a:prstGeom>
            <a:blipFill>
              <a:blip r:embed="rId4"/>
              <a:stretch>
                <a:fillRect/>
              </a:stretch>
            </a:blip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TextBox 6"/>
            <p:cNvSpPr txBox="1"/>
            <p:nvPr/>
          </p:nvSpPr>
          <p:spPr>
            <a:xfrm>
              <a:off x="4517" y="2646752"/>
              <a:ext cx="1584176" cy="307777"/>
            </a:xfrm>
            <a:prstGeom prst="rect">
              <a:avLst/>
            </a:prstGeom>
            <a:solidFill>
              <a:schemeClr val="bg1"/>
            </a:solidFill>
          </p:spPr>
          <p:txBody>
            <a:bodyPr wrap="square" rtlCol="0">
              <a:spAutoFit/>
            </a:bodyPr>
            <a:lstStyle/>
            <a:p>
              <a:r>
                <a:rPr lang="en-US" sz="1400" dirty="0" err="1" smtClean="0"/>
                <a:t>Philharmonie</a:t>
              </a:r>
              <a:r>
                <a:rPr lang="en-US" sz="1400" dirty="0" smtClean="0"/>
                <a:t> Köln</a:t>
              </a:r>
              <a:endParaRPr lang="uk-UA" sz="1400" dirty="0"/>
            </a:p>
          </p:txBody>
        </p:sp>
      </p:grpSp>
      <p:grpSp>
        <p:nvGrpSpPr>
          <p:cNvPr id="18" name="Групувати 17"/>
          <p:cNvGrpSpPr/>
          <p:nvPr/>
        </p:nvGrpSpPr>
        <p:grpSpPr>
          <a:xfrm>
            <a:off x="971600" y="3645024"/>
            <a:ext cx="2963474" cy="1900808"/>
            <a:chOff x="971600" y="3645024"/>
            <a:chExt cx="2963474" cy="1900808"/>
          </a:xfrm>
        </p:grpSpPr>
        <p:sp>
          <p:nvSpPr>
            <p:cNvPr id="10" name="TextBox 9"/>
            <p:cNvSpPr txBox="1"/>
            <p:nvPr/>
          </p:nvSpPr>
          <p:spPr>
            <a:xfrm>
              <a:off x="2459164" y="4365104"/>
              <a:ext cx="1475910" cy="307777"/>
            </a:xfrm>
            <a:prstGeom prst="rect">
              <a:avLst/>
            </a:prstGeom>
            <a:solidFill>
              <a:schemeClr val="bg1"/>
            </a:solidFill>
          </p:spPr>
          <p:txBody>
            <a:bodyPr wrap="square" rtlCol="0">
              <a:spAutoFit/>
            </a:bodyPr>
            <a:lstStyle/>
            <a:p>
              <a:r>
                <a:rPr lang="en-US" sz="1400" dirty="0" smtClean="0"/>
                <a:t>Museum Ludwig</a:t>
              </a:r>
              <a:endParaRPr lang="uk-UA" sz="1400" dirty="0"/>
            </a:p>
          </p:txBody>
        </p:sp>
        <p:cxnSp>
          <p:nvCxnSpPr>
            <p:cNvPr id="12" name="Пряма зі стрілкою 11"/>
            <p:cNvCxnSpPr>
              <a:stCxn id="9" idx="0"/>
            </p:cNvCxnSpPr>
            <p:nvPr/>
          </p:nvCxnSpPr>
          <p:spPr>
            <a:xfrm flipH="1" flipV="1">
              <a:off x="2123728" y="3645024"/>
              <a:ext cx="323782" cy="72008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4365104"/>
              <a:ext cx="2951820" cy="1180728"/>
            </a:xfrm>
            <a:prstGeom prst="rect">
              <a:avLst/>
            </a:prstGeom>
            <a:ln w="25400">
              <a:solidFill>
                <a:schemeClr val="bg1"/>
              </a:solidFill>
            </a:ln>
          </p:spPr>
        </p:pic>
        <p:sp>
          <p:nvSpPr>
            <p:cNvPr id="15" name="TextBox 14"/>
            <p:cNvSpPr txBox="1"/>
            <p:nvPr/>
          </p:nvSpPr>
          <p:spPr>
            <a:xfrm>
              <a:off x="2447510" y="4365104"/>
              <a:ext cx="1475910" cy="307777"/>
            </a:xfrm>
            <a:prstGeom prst="rect">
              <a:avLst/>
            </a:prstGeom>
            <a:solidFill>
              <a:schemeClr val="bg1"/>
            </a:solidFill>
          </p:spPr>
          <p:txBody>
            <a:bodyPr wrap="square" rtlCol="0">
              <a:spAutoFit/>
            </a:bodyPr>
            <a:lstStyle/>
            <a:p>
              <a:r>
                <a:rPr lang="en-US" sz="1400" dirty="0" smtClean="0"/>
                <a:t>Museum Ludwig</a:t>
              </a:r>
              <a:endParaRPr lang="uk-UA" sz="1400" dirty="0"/>
            </a:p>
          </p:txBody>
        </p:sp>
        <p:cxnSp>
          <p:nvCxnSpPr>
            <p:cNvPr id="16" name="Пряма зі стрілкою 15"/>
            <p:cNvCxnSpPr/>
            <p:nvPr/>
          </p:nvCxnSpPr>
          <p:spPr>
            <a:xfrm flipH="1" flipV="1">
              <a:off x="2112074" y="3645024"/>
              <a:ext cx="323782" cy="72008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Групувати 23"/>
          <p:cNvGrpSpPr/>
          <p:nvPr/>
        </p:nvGrpSpPr>
        <p:grpSpPr>
          <a:xfrm>
            <a:off x="2555776" y="50616"/>
            <a:ext cx="1745221" cy="2750024"/>
            <a:chOff x="2733981" y="260648"/>
            <a:chExt cx="1745221" cy="2750024"/>
          </a:xfrm>
        </p:grpSpPr>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027" y="260648"/>
              <a:ext cx="1584175" cy="1825752"/>
            </a:xfrm>
            <a:prstGeom prst="rect">
              <a:avLst/>
            </a:prstGeom>
            <a:ln w="25400">
              <a:solidFill>
                <a:schemeClr val="bg1"/>
              </a:solidFill>
            </a:ln>
          </p:spPr>
        </p:pic>
        <p:sp>
          <p:nvSpPr>
            <p:cNvPr id="20" name="TextBox 19"/>
            <p:cNvSpPr txBox="1"/>
            <p:nvPr/>
          </p:nvSpPr>
          <p:spPr>
            <a:xfrm>
              <a:off x="2895027" y="1788495"/>
              <a:ext cx="1584175" cy="307777"/>
            </a:xfrm>
            <a:prstGeom prst="rect">
              <a:avLst/>
            </a:prstGeom>
            <a:solidFill>
              <a:schemeClr val="bg1"/>
            </a:solidFill>
          </p:spPr>
          <p:txBody>
            <a:bodyPr wrap="square" rtlCol="0">
              <a:spAutoFit/>
            </a:bodyPr>
            <a:lstStyle/>
            <a:p>
              <a:r>
                <a:rPr lang="en-US" sz="1400" dirty="0" err="1" smtClean="0"/>
                <a:t>Kölner</a:t>
              </a:r>
              <a:r>
                <a:rPr lang="en-US" sz="1400" dirty="0" smtClean="0"/>
                <a:t> Dom</a:t>
              </a:r>
              <a:endParaRPr lang="uk-UA" sz="1400" dirty="0"/>
            </a:p>
          </p:txBody>
        </p:sp>
        <p:cxnSp>
          <p:nvCxnSpPr>
            <p:cNvPr id="22" name="Пряма зі стрілкою 21"/>
            <p:cNvCxnSpPr>
              <a:stCxn id="20" idx="2"/>
            </p:cNvCxnSpPr>
            <p:nvPr/>
          </p:nvCxnSpPr>
          <p:spPr>
            <a:xfrm flipH="1">
              <a:off x="2733981" y="2096272"/>
              <a:ext cx="953134" cy="9144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Групувати 36"/>
          <p:cNvGrpSpPr/>
          <p:nvPr/>
        </p:nvGrpSpPr>
        <p:grpSpPr>
          <a:xfrm>
            <a:off x="4644008" y="63401"/>
            <a:ext cx="1510280" cy="2280039"/>
            <a:chOff x="4644008" y="63401"/>
            <a:chExt cx="1510280" cy="2280039"/>
          </a:xfrm>
        </p:grpSpPr>
        <p:pic>
          <p:nvPicPr>
            <p:cNvPr id="27" name="Рисунок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024" y="63401"/>
              <a:ext cx="1366264" cy="2040878"/>
            </a:xfrm>
            <a:prstGeom prst="rect">
              <a:avLst/>
            </a:prstGeom>
            <a:ln w="25400">
              <a:solidFill>
                <a:schemeClr val="bg1"/>
              </a:solidFill>
            </a:ln>
          </p:spPr>
        </p:pic>
        <p:sp>
          <p:nvSpPr>
            <p:cNvPr id="28" name="TextBox 27"/>
            <p:cNvSpPr txBox="1"/>
            <p:nvPr/>
          </p:nvSpPr>
          <p:spPr>
            <a:xfrm>
              <a:off x="4788024" y="1796502"/>
              <a:ext cx="847863" cy="307777"/>
            </a:xfrm>
            <a:prstGeom prst="rect">
              <a:avLst/>
            </a:prstGeom>
            <a:solidFill>
              <a:schemeClr val="bg1"/>
            </a:solidFill>
          </p:spPr>
          <p:txBody>
            <a:bodyPr wrap="square" rtlCol="0">
              <a:spAutoFit/>
            </a:bodyPr>
            <a:lstStyle/>
            <a:p>
              <a:r>
                <a:rPr lang="en-US" sz="1400" dirty="0" err="1" smtClean="0"/>
                <a:t>Colonius</a:t>
              </a:r>
              <a:endParaRPr lang="uk-UA" sz="1400" dirty="0"/>
            </a:p>
          </p:txBody>
        </p:sp>
        <p:cxnSp>
          <p:nvCxnSpPr>
            <p:cNvPr id="30" name="Пряма зі стрілкою 29"/>
            <p:cNvCxnSpPr>
              <a:stCxn id="27" idx="2"/>
            </p:cNvCxnSpPr>
            <p:nvPr/>
          </p:nvCxnSpPr>
          <p:spPr>
            <a:xfrm flipH="1">
              <a:off x="4644008" y="2104279"/>
              <a:ext cx="827148" cy="23916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Групувати 39"/>
          <p:cNvGrpSpPr/>
          <p:nvPr/>
        </p:nvGrpSpPr>
        <p:grpSpPr>
          <a:xfrm>
            <a:off x="3185465" y="2521318"/>
            <a:ext cx="2539396" cy="1123706"/>
            <a:chOff x="3185465" y="2521318"/>
            <a:chExt cx="2539396" cy="1123706"/>
          </a:xfrm>
        </p:grpSpPr>
        <p:pic>
          <p:nvPicPr>
            <p:cNvPr id="38" name="Рисунок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5465" y="2521318"/>
              <a:ext cx="2539396" cy="1123706"/>
            </a:xfrm>
            <a:prstGeom prst="rect">
              <a:avLst/>
            </a:prstGeom>
            <a:ln w="25400">
              <a:solidFill>
                <a:schemeClr val="bg1"/>
              </a:solidFill>
            </a:ln>
          </p:spPr>
        </p:pic>
        <p:sp>
          <p:nvSpPr>
            <p:cNvPr id="39" name="TextBox 38"/>
            <p:cNvSpPr txBox="1"/>
            <p:nvPr/>
          </p:nvSpPr>
          <p:spPr>
            <a:xfrm>
              <a:off x="3185465" y="2521318"/>
              <a:ext cx="1746575" cy="307777"/>
            </a:xfrm>
            <a:prstGeom prst="rect">
              <a:avLst/>
            </a:prstGeom>
            <a:solidFill>
              <a:schemeClr val="bg1"/>
            </a:solidFill>
          </p:spPr>
          <p:txBody>
            <a:bodyPr wrap="square" rtlCol="0">
              <a:spAutoFit/>
            </a:bodyPr>
            <a:lstStyle/>
            <a:p>
              <a:r>
                <a:rPr lang="en-US" sz="1400" dirty="0" smtClean="0"/>
                <a:t>Köln </a:t>
              </a:r>
              <a:r>
                <a:rPr lang="en-US" sz="1400" dirty="0" err="1" smtClean="0"/>
                <a:t>Hauptbahnhof</a:t>
              </a:r>
              <a:endParaRPr lang="uk-UA" sz="1400" dirty="0"/>
            </a:p>
          </p:txBody>
        </p:sp>
      </p:grpSp>
      <p:grpSp>
        <p:nvGrpSpPr>
          <p:cNvPr id="46" name="Групувати 45"/>
          <p:cNvGrpSpPr/>
          <p:nvPr/>
        </p:nvGrpSpPr>
        <p:grpSpPr>
          <a:xfrm>
            <a:off x="6154288" y="3645024"/>
            <a:ext cx="2768838" cy="1598781"/>
            <a:chOff x="6154288" y="3645024"/>
            <a:chExt cx="2768838" cy="1598781"/>
          </a:xfrm>
        </p:grpSpPr>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t="27519" r="21685"/>
            <a:stretch/>
          </p:blipFill>
          <p:spPr>
            <a:xfrm>
              <a:off x="6608681" y="3945187"/>
              <a:ext cx="2314445" cy="1298618"/>
            </a:xfrm>
            <a:prstGeom prst="rect">
              <a:avLst/>
            </a:prstGeom>
            <a:ln w="25400">
              <a:solidFill>
                <a:schemeClr val="bg1"/>
              </a:solidFill>
            </a:ln>
          </p:spPr>
        </p:pic>
        <p:sp>
          <p:nvSpPr>
            <p:cNvPr id="42" name="TextBox 41"/>
            <p:cNvSpPr txBox="1"/>
            <p:nvPr/>
          </p:nvSpPr>
          <p:spPr>
            <a:xfrm>
              <a:off x="6608682" y="4928960"/>
              <a:ext cx="1347694" cy="307777"/>
            </a:xfrm>
            <a:prstGeom prst="rect">
              <a:avLst/>
            </a:prstGeom>
            <a:solidFill>
              <a:schemeClr val="bg1"/>
            </a:solidFill>
          </p:spPr>
          <p:txBody>
            <a:bodyPr wrap="square" rtlCol="0">
              <a:spAutoFit/>
            </a:bodyPr>
            <a:lstStyle/>
            <a:p>
              <a:r>
                <a:rPr lang="en-US" sz="1400" dirty="0" smtClean="0"/>
                <a:t>Musical Dome</a:t>
              </a:r>
              <a:endParaRPr lang="uk-UA" sz="1400" dirty="0"/>
            </a:p>
          </p:txBody>
        </p:sp>
        <p:cxnSp>
          <p:nvCxnSpPr>
            <p:cNvPr id="44" name="Пряма зі стрілкою 43"/>
            <p:cNvCxnSpPr>
              <a:stCxn id="41" idx="1"/>
            </p:cNvCxnSpPr>
            <p:nvPr/>
          </p:nvCxnSpPr>
          <p:spPr>
            <a:xfrm flipH="1" flipV="1">
              <a:off x="6154288" y="3645024"/>
              <a:ext cx="454393" cy="94947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Групувати 51"/>
          <p:cNvGrpSpPr/>
          <p:nvPr/>
        </p:nvGrpSpPr>
        <p:grpSpPr>
          <a:xfrm>
            <a:off x="6516216" y="33749"/>
            <a:ext cx="1499712" cy="2070530"/>
            <a:chOff x="6516216" y="33749"/>
            <a:chExt cx="1499712" cy="2070530"/>
          </a:xfrm>
        </p:grpSpPr>
        <p:pic>
          <p:nvPicPr>
            <p:cNvPr id="47" name="Рисунок 46"/>
            <p:cNvPicPr>
              <a:picLocks noChangeAspect="1"/>
            </p:cNvPicPr>
            <p:nvPr/>
          </p:nvPicPr>
          <p:blipFill rotWithShape="1">
            <a:blip r:embed="rId10" cstate="print">
              <a:extLst>
                <a:ext uri="{28A0092B-C50C-407E-A947-70E740481C1C}">
                  <a14:useLocalDpi xmlns:a14="http://schemas.microsoft.com/office/drawing/2010/main" val="0"/>
                </a:ext>
              </a:extLst>
            </a:blip>
            <a:srcRect r="41154" b="6591"/>
            <a:stretch/>
          </p:blipFill>
          <p:spPr>
            <a:xfrm>
              <a:off x="6935808" y="33749"/>
              <a:ext cx="1080120" cy="2070530"/>
            </a:xfrm>
            <a:prstGeom prst="rect">
              <a:avLst/>
            </a:prstGeom>
            <a:ln w="25400">
              <a:solidFill>
                <a:schemeClr val="bg1"/>
              </a:solidFill>
            </a:ln>
          </p:spPr>
        </p:pic>
        <p:sp>
          <p:nvSpPr>
            <p:cNvPr id="48" name="TextBox 47"/>
            <p:cNvSpPr txBox="1"/>
            <p:nvPr/>
          </p:nvSpPr>
          <p:spPr>
            <a:xfrm>
              <a:off x="6935808" y="1734947"/>
              <a:ext cx="1080120" cy="369332"/>
            </a:xfrm>
            <a:prstGeom prst="rect">
              <a:avLst/>
            </a:prstGeom>
            <a:solidFill>
              <a:schemeClr val="bg1"/>
            </a:solidFill>
          </p:spPr>
          <p:txBody>
            <a:bodyPr wrap="square" rtlCol="0">
              <a:spAutoFit/>
            </a:bodyPr>
            <a:lstStyle/>
            <a:p>
              <a:r>
                <a:rPr lang="en-US" dirty="0" err="1" smtClean="0"/>
                <a:t>KölnTurm</a:t>
              </a:r>
              <a:endParaRPr lang="uk-UA" dirty="0"/>
            </a:p>
          </p:txBody>
        </p:sp>
        <p:cxnSp>
          <p:nvCxnSpPr>
            <p:cNvPr id="50" name="Пряма зі стрілкою 49"/>
            <p:cNvCxnSpPr>
              <a:stCxn id="47" idx="1"/>
            </p:cNvCxnSpPr>
            <p:nvPr/>
          </p:nvCxnSpPr>
          <p:spPr>
            <a:xfrm flipH="1">
              <a:off x="6516216" y="1069014"/>
              <a:ext cx="419592" cy="103526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Групувати 59"/>
          <p:cNvGrpSpPr/>
          <p:nvPr/>
        </p:nvGrpSpPr>
        <p:grpSpPr>
          <a:xfrm>
            <a:off x="6747867" y="2223859"/>
            <a:ext cx="2288629" cy="1573822"/>
            <a:chOff x="6747867" y="2223859"/>
            <a:chExt cx="2288629" cy="1573822"/>
          </a:xfrm>
        </p:grpSpPr>
        <p:pic>
          <p:nvPicPr>
            <p:cNvPr id="53" name="Рисунок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47867" y="2223859"/>
              <a:ext cx="1573822" cy="1573822"/>
            </a:xfrm>
            <a:prstGeom prst="rect">
              <a:avLst/>
            </a:prstGeom>
            <a:ln w="25400">
              <a:solidFill>
                <a:schemeClr val="bg1"/>
              </a:solidFill>
            </a:ln>
          </p:spPr>
        </p:pic>
        <p:sp>
          <p:nvSpPr>
            <p:cNvPr id="54" name="TextBox 53"/>
            <p:cNvSpPr txBox="1"/>
            <p:nvPr/>
          </p:nvSpPr>
          <p:spPr>
            <a:xfrm>
              <a:off x="6747867" y="2227185"/>
              <a:ext cx="1573822" cy="307777"/>
            </a:xfrm>
            <a:prstGeom prst="rect">
              <a:avLst/>
            </a:prstGeom>
            <a:solidFill>
              <a:schemeClr val="bg1"/>
            </a:solidFill>
          </p:spPr>
          <p:txBody>
            <a:bodyPr wrap="square" rtlCol="0">
              <a:spAutoFit/>
            </a:bodyPr>
            <a:lstStyle/>
            <a:p>
              <a:r>
                <a:rPr lang="en-US" sz="1400" dirty="0" err="1" smtClean="0"/>
                <a:t>Hansahochhaus</a:t>
              </a:r>
              <a:endParaRPr lang="uk-UA" sz="1400" dirty="0"/>
            </a:p>
          </p:txBody>
        </p:sp>
        <p:cxnSp>
          <p:nvCxnSpPr>
            <p:cNvPr id="56" name="Пряма зі стрілкою 55"/>
            <p:cNvCxnSpPr>
              <a:stCxn id="53" idx="3"/>
            </p:cNvCxnSpPr>
            <p:nvPr/>
          </p:nvCxnSpPr>
          <p:spPr>
            <a:xfrm flipV="1">
              <a:off x="8321689" y="2675206"/>
              <a:ext cx="714807" cy="33556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4" name="Групувати 63"/>
          <p:cNvGrpSpPr/>
          <p:nvPr/>
        </p:nvGrpSpPr>
        <p:grpSpPr>
          <a:xfrm>
            <a:off x="3935075" y="5195413"/>
            <a:ext cx="2860584" cy="1662587"/>
            <a:chOff x="3935075" y="5195413"/>
            <a:chExt cx="2860584" cy="1662587"/>
          </a:xfrm>
        </p:grpSpPr>
        <p:pic>
          <p:nvPicPr>
            <p:cNvPr id="62" name="Рисунок 61"/>
            <p:cNvPicPr>
              <a:picLocks noChangeAspect="1"/>
            </p:cNvPicPr>
            <p:nvPr/>
          </p:nvPicPr>
          <p:blipFill rotWithShape="1">
            <a:blip r:embed="rId12">
              <a:extLst>
                <a:ext uri="{28A0092B-C50C-407E-A947-70E740481C1C}">
                  <a14:useLocalDpi xmlns:a14="http://schemas.microsoft.com/office/drawing/2010/main" val="0"/>
                </a:ext>
              </a:extLst>
            </a:blip>
            <a:srcRect l="27548"/>
            <a:stretch/>
          </p:blipFill>
          <p:spPr>
            <a:xfrm>
              <a:off x="3935075" y="5195413"/>
              <a:ext cx="2860584" cy="1662587"/>
            </a:xfrm>
            <a:prstGeom prst="rect">
              <a:avLst/>
            </a:prstGeom>
            <a:ln w="25400">
              <a:solidFill>
                <a:schemeClr val="bg1"/>
              </a:solidFill>
            </a:ln>
          </p:spPr>
        </p:pic>
        <p:sp>
          <p:nvSpPr>
            <p:cNvPr id="63" name="TextBox 62"/>
            <p:cNvSpPr txBox="1"/>
            <p:nvPr/>
          </p:nvSpPr>
          <p:spPr>
            <a:xfrm>
              <a:off x="3941422" y="5199914"/>
              <a:ext cx="1694465" cy="307777"/>
            </a:xfrm>
            <a:prstGeom prst="rect">
              <a:avLst/>
            </a:prstGeom>
            <a:solidFill>
              <a:schemeClr val="bg1"/>
            </a:solidFill>
          </p:spPr>
          <p:txBody>
            <a:bodyPr wrap="square" rtlCol="0">
              <a:spAutoFit/>
            </a:bodyPr>
            <a:lstStyle/>
            <a:p>
              <a:r>
                <a:rPr lang="en-US" sz="1400" dirty="0" err="1" smtClean="0"/>
                <a:t>Hohenzollernbrücke</a:t>
              </a:r>
              <a:endParaRPr lang="uk-UA" sz="1400" dirty="0"/>
            </a:p>
          </p:txBody>
        </p:sp>
      </p:grpSp>
    </p:spTree>
    <p:extLst>
      <p:ext uri="{BB962C8B-B14F-4D97-AF65-F5344CB8AC3E}">
        <p14:creationId xmlns:p14="http://schemas.microsoft.com/office/powerpoint/2010/main" val="127675229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down)">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down)">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down)">
                                      <p:cBhvr>
                                        <p:cTn id="4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5364088" y="0"/>
            <a:ext cx="3779911" cy="6858000"/>
          </a:xfrm>
          <a:solidFill>
            <a:schemeClr val="bg1">
              <a:alpha val="34000"/>
            </a:schemeClr>
          </a:solidFill>
        </p:spPr>
        <p:txBody>
          <a:bodyPr>
            <a:normAutofit fontScale="92500" lnSpcReduction="10000"/>
          </a:bodyPr>
          <a:lstStyle/>
          <a:p>
            <a:pPr marL="0" indent="0" algn="r">
              <a:buNone/>
            </a:pPr>
            <a:r>
              <a:rPr lang="en-US" dirty="0" err="1" smtClean="0">
                <a:latin typeface="Forte" pitchFamily="66" charset="0"/>
              </a:rPr>
              <a:t>Schild</a:t>
            </a:r>
            <a:r>
              <a:rPr lang="en-US" dirty="0" smtClean="0">
                <a:latin typeface="Forte" pitchFamily="66" charset="0"/>
              </a:rPr>
              <a:t> am Rand des </a:t>
            </a:r>
            <a:r>
              <a:rPr lang="en-US" dirty="0" err="1" smtClean="0">
                <a:latin typeface="Forte" pitchFamily="66" charset="0"/>
              </a:rPr>
              <a:t>Platzes</a:t>
            </a:r>
            <a:r>
              <a:rPr lang="en-US" dirty="0" smtClean="0">
                <a:latin typeface="Forte" pitchFamily="66" charset="0"/>
              </a:rPr>
              <a:t> </a:t>
            </a:r>
            <a:r>
              <a:rPr lang="en-US" dirty="0" err="1" smtClean="0">
                <a:latin typeface="Forte" pitchFamily="66" charset="0"/>
              </a:rPr>
              <a:t>über</a:t>
            </a:r>
            <a:r>
              <a:rPr lang="en-US" dirty="0" smtClean="0">
                <a:latin typeface="Forte" pitchFamily="66" charset="0"/>
              </a:rPr>
              <a:t> der </a:t>
            </a:r>
            <a:r>
              <a:rPr lang="en-US" dirty="0" err="1" smtClean="0">
                <a:latin typeface="Forte" pitchFamily="66" charset="0"/>
              </a:rPr>
              <a:t>Philharmonie</a:t>
            </a:r>
            <a:endParaRPr lang="en-US" dirty="0" smtClean="0">
              <a:latin typeface="Forte" pitchFamily="66" charset="0"/>
            </a:endParaRPr>
          </a:p>
          <a:p>
            <a:pPr marL="0" indent="0" algn="r">
              <a:buNone/>
            </a:pPr>
            <a:r>
              <a:rPr lang="en-US" dirty="0" err="1" smtClean="0">
                <a:latin typeface="Forte" pitchFamily="66" charset="0"/>
              </a:rPr>
              <a:t>Bühne</a:t>
            </a:r>
            <a:r>
              <a:rPr lang="en-US" dirty="0" smtClean="0">
                <a:latin typeface="Forte" pitchFamily="66" charset="0"/>
              </a:rPr>
              <a:t> der </a:t>
            </a:r>
            <a:r>
              <a:rPr lang="en-US" dirty="0" err="1" smtClean="0">
                <a:latin typeface="Forte" pitchFamily="66" charset="0"/>
              </a:rPr>
              <a:t>Kölner</a:t>
            </a:r>
            <a:r>
              <a:rPr lang="en-US" dirty="0" smtClean="0">
                <a:latin typeface="Forte" pitchFamily="66" charset="0"/>
              </a:rPr>
              <a:t> </a:t>
            </a:r>
            <a:r>
              <a:rPr lang="en-US" dirty="0" err="1" smtClean="0">
                <a:latin typeface="Forte" pitchFamily="66" charset="0"/>
              </a:rPr>
              <a:t>Philharmonie</a:t>
            </a:r>
            <a:r>
              <a:rPr lang="en-US" dirty="0" smtClean="0">
                <a:latin typeface="Forte" pitchFamily="66" charset="0"/>
              </a:rPr>
              <a:t> am 11. September 2005.</a:t>
            </a:r>
            <a:br>
              <a:rPr lang="en-US" dirty="0" smtClean="0">
                <a:latin typeface="Forte" pitchFamily="66" charset="0"/>
              </a:rPr>
            </a:br>
            <a:r>
              <a:rPr lang="en-US" dirty="0" smtClean="0">
                <a:latin typeface="Forte" pitchFamily="66" charset="0"/>
              </a:rPr>
              <a:t>Die </a:t>
            </a:r>
            <a:r>
              <a:rPr lang="en-US" dirty="0" err="1" smtClean="0">
                <a:latin typeface="Forte" pitchFamily="66" charset="0"/>
              </a:rPr>
              <a:t>Kölner</a:t>
            </a:r>
            <a:r>
              <a:rPr lang="en-US" dirty="0" smtClean="0">
                <a:latin typeface="Forte" pitchFamily="66" charset="0"/>
              </a:rPr>
              <a:t> </a:t>
            </a:r>
            <a:r>
              <a:rPr lang="en-US" dirty="0" err="1" smtClean="0">
                <a:latin typeface="Forte" pitchFamily="66" charset="0"/>
              </a:rPr>
              <a:t>Philharmonie</a:t>
            </a:r>
            <a:r>
              <a:rPr lang="en-US" dirty="0" smtClean="0">
                <a:latin typeface="Forte" pitchFamily="66" charset="0"/>
              </a:rPr>
              <a:t> </a:t>
            </a:r>
            <a:r>
              <a:rPr lang="en-US" dirty="0" err="1" smtClean="0">
                <a:latin typeface="Forte" pitchFamily="66" charset="0"/>
              </a:rPr>
              <a:t>ist</a:t>
            </a:r>
            <a:r>
              <a:rPr lang="en-US" dirty="0" smtClean="0">
                <a:latin typeface="Forte" pitchFamily="66" charset="0"/>
              </a:rPr>
              <a:t> </a:t>
            </a:r>
            <a:r>
              <a:rPr lang="en-US" dirty="0" err="1" smtClean="0">
                <a:latin typeface="Forte" pitchFamily="66" charset="0"/>
              </a:rPr>
              <a:t>ein</a:t>
            </a:r>
            <a:r>
              <a:rPr lang="en-US" dirty="0" smtClean="0">
                <a:latin typeface="Forte" pitchFamily="66" charset="0"/>
              </a:rPr>
              <a:t> 1986 </a:t>
            </a:r>
            <a:r>
              <a:rPr lang="en-US" dirty="0" err="1" smtClean="0">
                <a:latin typeface="Forte" pitchFamily="66" charset="0"/>
              </a:rPr>
              <a:t>errichteter</a:t>
            </a:r>
            <a:r>
              <a:rPr lang="en-US" dirty="0">
                <a:latin typeface="Forte" pitchFamily="66" charset="0"/>
              </a:rPr>
              <a:t> </a:t>
            </a:r>
            <a:r>
              <a:rPr lang="en-US" dirty="0" err="1" smtClean="0">
                <a:latin typeface="Forte" pitchFamily="66" charset="0"/>
              </a:rPr>
              <a:t>Konzertsaal</a:t>
            </a:r>
            <a:r>
              <a:rPr lang="en-US" dirty="0" smtClean="0">
                <a:latin typeface="Forte" pitchFamily="66" charset="0"/>
              </a:rPr>
              <a:t> </a:t>
            </a:r>
            <a:r>
              <a:rPr lang="en-US" dirty="0" err="1" smtClean="0">
                <a:latin typeface="Forte" pitchFamily="66" charset="0"/>
              </a:rPr>
              <a:t>im</a:t>
            </a:r>
            <a:r>
              <a:rPr lang="en-US" dirty="0" smtClean="0">
                <a:latin typeface="Forte" pitchFamily="66" charset="0"/>
              </a:rPr>
              <a:t> </a:t>
            </a:r>
            <a:r>
              <a:rPr lang="en-US" dirty="0" err="1" smtClean="0">
                <a:latin typeface="Forte" pitchFamily="66" charset="0"/>
              </a:rPr>
              <a:t>Gebäudekomplex</a:t>
            </a:r>
            <a:r>
              <a:rPr lang="en-US" dirty="0" smtClean="0">
                <a:latin typeface="Forte" pitchFamily="66" charset="0"/>
              </a:rPr>
              <a:t> des Museum Ludwig in Köln und gilt </a:t>
            </a:r>
            <a:r>
              <a:rPr lang="en-US" dirty="0" err="1" smtClean="0">
                <a:latin typeface="Forte" pitchFamily="66" charset="0"/>
              </a:rPr>
              <a:t>als</a:t>
            </a:r>
            <a:r>
              <a:rPr lang="en-US" dirty="0" smtClean="0">
                <a:latin typeface="Forte" pitchFamily="66" charset="0"/>
              </a:rPr>
              <a:t> </a:t>
            </a:r>
            <a:r>
              <a:rPr lang="en-US" dirty="0" err="1" smtClean="0">
                <a:latin typeface="Forte" pitchFamily="66" charset="0"/>
              </a:rPr>
              <a:t>einer</a:t>
            </a:r>
            <a:r>
              <a:rPr lang="en-US" dirty="0" smtClean="0">
                <a:latin typeface="Forte" pitchFamily="66" charset="0"/>
              </a:rPr>
              <a:t> der </a:t>
            </a:r>
            <a:r>
              <a:rPr lang="en-US" dirty="0" err="1" smtClean="0">
                <a:latin typeface="Forte" pitchFamily="66" charset="0"/>
              </a:rPr>
              <a:t>modernsten</a:t>
            </a:r>
            <a:r>
              <a:rPr lang="en-US" dirty="0" smtClean="0">
                <a:latin typeface="Forte" pitchFamily="66" charset="0"/>
              </a:rPr>
              <a:t> </a:t>
            </a:r>
            <a:r>
              <a:rPr lang="en-US" dirty="0" err="1" smtClean="0">
                <a:latin typeface="Forte" pitchFamily="66" charset="0"/>
              </a:rPr>
              <a:t>Konzertsäle</a:t>
            </a:r>
            <a:r>
              <a:rPr lang="en-US" dirty="0" smtClean="0">
                <a:latin typeface="Forte" pitchFamily="66" charset="0"/>
              </a:rPr>
              <a:t> der Welt.</a:t>
            </a:r>
          </a:p>
        </p:txBody>
      </p:sp>
    </p:spTree>
    <p:extLst>
      <p:ext uri="{BB962C8B-B14F-4D97-AF65-F5344CB8AC3E}">
        <p14:creationId xmlns:p14="http://schemas.microsoft.com/office/powerpoint/2010/main" val="4217855340"/>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0" y="1844824"/>
            <a:ext cx="9144000" cy="3168351"/>
          </a:xfrm>
          <a:solidFill>
            <a:schemeClr val="bg1">
              <a:alpha val="51000"/>
            </a:schemeClr>
          </a:solidFill>
        </p:spPr>
        <p:txBody>
          <a:bodyPr>
            <a:normAutofit fontScale="92500" lnSpcReduction="20000"/>
          </a:bodyPr>
          <a:lstStyle/>
          <a:p>
            <a:pPr marL="0" indent="0">
              <a:buNone/>
            </a:pPr>
            <a:r>
              <a:rPr lang="de-DE" dirty="0" smtClean="0">
                <a:latin typeface="Forte" pitchFamily="66" charset="0"/>
              </a:rPr>
              <a:t>1986</a:t>
            </a:r>
          </a:p>
          <a:p>
            <a:pPr marL="0" indent="0">
              <a:buNone/>
            </a:pPr>
            <a:r>
              <a:rPr lang="de-DE" dirty="0" smtClean="0">
                <a:latin typeface="Forte" pitchFamily="66" charset="0"/>
              </a:rPr>
              <a:t>Eröffnung der Kölner Philharmonie am 14. September mit einem Konzert des </a:t>
            </a:r>
            <a:r>
              <a:rPr lang="de-DE" dirty="0" err="1" smtClean="0">
                <a:latin typeface="Forte" pitchFamily="66" charset="0"/>
              </a:rPr>
              <a:t>Gürzenich</a:t>
            </a:r>
            <a:r>
              <a:rPr lang="de-DE" dirty="0" smtClean="0">
                <a:latin typeface="Forte" pitchFamily="66" charset="0"/>
              </a:rPr>
              <a:t>-Orchesters. Die Eröffnungsrede hält der Komponist Mauricio Kagel. Am Abend des gleichen Tages spielt das </a:t>
            </a:r>
            <a:r>
              <a:rPr lang="de-DE" dirty="0" err="1" smtClean="0">
                <a:latin typeface="Forte" pitchFamily="66" charset="0"/>
              </a:rPr>
              <a:t>Gürzenich</a:t>
            </a:r>
            <a:r>
              <a:rPr lang="de-DE" dirty="0" smtClean="0">
                <a:latin typeface="Forte" pitchFamily="66" charset="0"/>
              </a:rPr>
              <a:t>-Orchester unter der Leitung von Marek Janowski die 8.Sinfonie von Gustav Mahler. Gründungsdirektor der Philharmonie ist Franz Xaver Ohnesorg.</a:t>
            </a:r>
          </a:p>
          <a:p>
            <a:endParaRPr lang="uk-UA" dirty="0"/>
          </a:p>
        </p:txBody>
      </p:sp>
    </p:spTree>
    <p:extLst>
      <p:ext uri="{BB962C8B-B14F-4D97-AF65-F5344CB8AC3E}">
        <p14:creationId xmlns:p14="http://schemas.microsoft.com/office/powerpoint/2010/main" val="175257442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z="7300" dirty="0" smtClean="0">
                <a:solidFill>
                  <a:schemeClr val="bg1"/>
                </a:solidFill>
                <a:latin typeface="Forte" pitchFamily="66" charset="0"/>
              </a:rPr>
              <a:t>Museum Ludwig</a:t>
            </a:r>
            <a:r>
              <a:rPr lang="en-US" dirty="0" smtClean="0"/>
              <a:t/>
            </a:r>
            <a:br>
              <a:rPr lang="en-US" dirty="0" smtClean="0"/>
            </a:br>
            <a:endParaRPr lang="uk-UA" dirty="0"/>
          </a:p>
        </p:txBody>
      </p:sp>
      <p:sp>
        <p:nvSpPr>
          <p:cNvPr id="3" name="Місце для вмісту 2"/>
          <p:cNvSpPr>
            <a:spLocks noGrp="1"/>
          </p:cNvSpPr>
          <p:nvPr>
            <p:ph idx="1"/>
          </p:nvPr>
        </p:nvSpPr>
        <p:spPr>
          <a:xfrm>
            <a:off x="-27888" y="4149080"/>
            <a:ext cx="9171887" cy="2716738"/>
          </a:xfrm>
          <a:solidFill>
            <a:schemeClr val="bg1">
              <a:alpha val="30000"/>
            </a:schemeClr>
          </a:solidFill>
        </p:spPr>
        <p:txBody>
          <a:bodyPr>
            <a:normAutofit fontScale="85000" lnSpcReduction="10000"/>
          </a:bodyPr>
          <a:lstStyle/>
          <a:p>
            <a:pPr marL="0" indent="0">
              <a:buNone/>
            </a:pPr>
            <a:r>
              <a:rPr lang="de-DE" dirty="0" smtClean="0">
                <a:solidFill>
                  <a:schemeClr val="bg1"/>
                </a:solidFill>
                <a:latin typeface="Forte" pitchFamily="66" charset="0"/>
              </a:rPr>
              <a:t>Das Museum Ludwig ist das Museum der Stadt Köln für die Kunst des zwanzigsten und einundzwanzigsten Jahrhunderts. Das unmittelbar südöstlich des Kölner Doms und Hauptbahnhofs gelegene Museum beherbergt neben seiner Sammlung moderner und zeitgenössischer Kunst auch das Agfa-</a:t>
            </a:r>
            <a:r>
              <a:rPr lang="de-DE" dirty="0" err="1" smtClean="0">
                <a:solidFill>
                  <a:schemeClr val="bg1"/>
                </a:solidFill>
                <a:latin typeface="Forte" pitchFamily="66" charset="0"/>
              </a:rPr>
              <a:t>Photo</a:t>
            </a:r>
            <a:r>
              <a:rPr lang="de-DE" dirty="0" smtClean="0">
                <a:solidFill>
                  <a:schemeClr val="bg1"/>
                </a:solidFill>
                <a:latin typeface="Forte" pitchFamily="66" charset="0"/>
              </a:rPr>
              <a:t>-Historama. Es ist eines der bedeutenden europäischen Museen für die Kunst der Gegenwart.</a:t>
            </a:r>
            <a:endParaRPr lang="uk-UA" dirty="0">
              <a:solidFill>
                <a:schemeClr val="bg1"/>
              </a:solidFill>
            </a:endParaRPr>
          </a:p>
        </p:txBody>
      </p:sp>
    </p:spTree>
    <p:extLst>
      <p:ext uri="{BB962C8B-B14F-4D97-AF65-F5344CB8AC3E}">
        <p14:creationId xmlns:p14="http://schemas.microsoft.com/office/powerpoint/2010/main" val="18558584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188640"/>
            <a:ext cx="8229600" cy="1143000"/>
          </a:xfrm>
        </p:spPr>
        <p:txBody>
          <a:bodyPr>
            <a:normAutofit/>
          </a:bodyPr>
          <a:lstStyle/>
          <a:p>
            <a:r>
              <a:rPr lang="en-US" dirty="0" err="1" smtClean="0">
                <a:latin typeface="Forte" pitchFamily="66" charset="0"/>
              </a:rPr>
              <a:t>Kölner</a:t>
            </a:r>
            <a:r>
              <a:rPr lang="en-US" dirty="0" smtClean="0">
                <a:latin typeface="Forte" pitchFamily="66" charset="0"/>
              </a:rPr>
              <a:t> Dom</a:t>
            </a:r>
            <a:endParaRPr lang="uk-UA" dirty="0"/>
          </a:p>
        </p:txBody>
      </p:sp>
      <p:sp>
        <p:nvSpPr>
          <p:cNvPr id="3" name="Місце для вмісту 2"/>
          <p:cNvSpPr>
            <a:spLocks noGrp="1"/>
          </p:cNvSpPr>
          <p:nvPr>
            <p:ph idx="1"/>
          </p:nvPr>
        </p:nvSpPr>
        <p:spPr>
          <a:xfrm>
            <a:off x="0" y="4221088"/>
            <a:ext cx="9144000" cy="2636912"/>
          </a:xfrm>
          <a:solidFill>
            <a:schemeClr val="bg1">
              <a:alpha val="31000"/>
            </a:schemeClr>
          </a:solidFill>
        </p:spPr>
        <p:txBody>
          <a:bodyPr/>
          <a:lstStyle/>
          <a:p>
            <a:pPr marL="0" indent="0">
              <a:buNone/>
            </a:pPr>
            <a:r>
              <a:rPr lang="en-US" dirty="0" smtClean="0">
                <a:latin typeface="Forte" pitchFamily="66" charset="0"/>
              </a:rPr>
              <a:t>Der </a:t>
            </a:r>
            <a:r>
              <a:rPr lang="en-US" dirty="0" err="1" smtClean="0">
                <a:latin typeface="Forte" pitchFamily="66" charset="0"/>
              </a:rPr>
              <a:t>berühmte</a:t>
            </a:r>
            <a:r>
              <a:rPr lang="en-US" dirty="0" smtClean="0">
                <a:latin typeface="Forte" pitchFamily="66" charset="0"/>
              </a:rPr>
              <a:t> </a:t>
            </a:r>
            <a:r>
              <a:rPr lang="en-US" dirty="0" err="1" smtClean="0">
                <a:latin typeface="Forte" pitchFamily="66" charset="0"/>
              </a:rPr>
              <a:t>Kölner</a:t>
            </a:r>
            <a:r>
              <a:rPr lang="en-US" dirty="0" smtClean="0">
                <a:latin typeface="Forte" pitchFamily="66" charset="0"/>
              </a:rPr>
              <a:t> Dom, </a:t>
            </a:r>
            <a:r>
              <a:rPr lang="en-US" dirty="0" err="1" smtClean="0">
                <a:latin typeface="Forte" pitchFamily="66" charset="0"/>
              </a:rPr>
              <a:t>ein</a:t>
            </a:r>
            <a:r>
              <a:rPr lang="en-US" dirty="0" smtClean="0">
                <a:latin typeface="Forte" pitchFamily="66" charset="0"/>
              </a:rPr>
              <a:t> </a:t>
            </a:r>
            <a:r>
              <a:rPr lang="en-US" dirty="0" err="1" smtClean="0">
                <a:latin typeface="Forte" pitchFamily="66" charset="0"/>
              </a:rPr>
              <a:t>Wunderwerk</a:t>
            </a:r>
            <a:r>
              <a:rPr lang="en-US" dirty="0" smtClean="0">
                <a:latin typeface="Forte" pitchFamily="66" charset="0"/>
              </a:rPr>
              <a:t> </a:t>
            </a:r>
            <a:r>
              <a:rPr lang="en-US" dirty="0" err="1" smtClean="0">
                <a:latin typeface="Forte" pitchFamily="66" charset="0"/>
              </a:rPr>
              <a:t>gotischer</a:t>
            </a:r>
            <a:r>
              <a:rPr lang="en-US" dirty="0" smtClean="0">
                <a:latin typeface="Forte" pitchFamily="66" charset="0"/>
              </a:rPr>
              <a:t> </a:t>
            </a:r>
            <a:r>
              <a:rPr lang="en-US" dirty="0" err="1" smtClean="0">
                <a:latin typeface="Forte" pitchFamily="66" charset="0"/>
              </a:rPr>
              <a:t>Architektur</a:t>
            </a:r>
            <a:r>
              <a:rPr lang="en-US" dirty="0">
                <a:latin typeface="Forte" pitchFamily="66" charset="0"/>
              </a:rPr>
              <a:t>,</a:t>
            </a:r>
            <a:r>
              <a:rPr lang="en-US" dirty="0" smtClean="0">
                <a:latin typeface="Forte" pitchFamily="66" charset="0"/>
              </a:rPr>
              <a:t> </a:t>
            </a:r>
            <a:r>
              <a:rPr lang="en-US" dirty="0" err="1" smtClean="0">
                <a:latin typeface="Forte" pitchFamily="66" charset="0"/>
              </a:rPr>
              <a:t>ist</a:t>
            </a:r>
            <a:r>
              <a:rPr lang="en-US" dirty="0" smtClean="0">
                <a:latin typeface="Forte" pitchFamily="66" charset="0"/>
              </a:rPr>
              <a:t> die </a:t>
            </a:r>
            <a:r>
              <a:rPr lang="en-US" dirty="0" err="1" smtClean="0">
                <a:latin typeface="Forte" pitchFamily="66" charset="0"/>
              </a:rPr>
              <a:t>größte</a:t>
            </a:r>
            <a:r>
              <a:rPr lang="en-US" dirty="0" smtClean="0">
                <a:latin typeface="Forte" pitchFamily="66" charset="0"/>
              </a:rPr>
              <a:t> </a:t>
            </a:r>
            <a:r>
              <a:rPr lang="en-US" dirty="0" err="1" smtClean="0">
                <a:latin typeface="Forte" pitchFamily="66" charset="0"/>
              </a:rPr>
              <a:t>Sehenswürdigkeit</a:t>
            </a:r>
            <a:r>
              <a:rPr lang="en-US" dirty="0" smtClean="0">
                <a:latin typeface="Forte" pitchFamily="66" charset="0"/>
              </a:rPr>
              <a:t> der </a:t>
            </a:r>
            <a:r>
              <a:rPr lang="en-US" dirty="0" err="1" smtClean="0">
                <a:latin typeface="Forte" pitchFamily="66" charset="0"/>
              </a:rPr>
              <a:t>Stadt</a:t>
            </a:r>
            <a:r>
              <a:rPr lang="en-US" dirty="0" smtClean="0">
                <a:latin typeface="Forte" pitchFamily="66" charset="0"/>
              </a:rPr>
              <a:t>.</a:t>
            </a:r>
          </a:p>
          <a:p>
            <a:pPr marL="0" indent="0">
              <a:buNone/>
            </a:pPr>
            <a:r>
              <a:rPr lang="de-DE" dirty="0" smtClean="0">
                <a:latin typeface="Forte" pitchFamily="66" charset="0"/>
              </a:rPr>
              <a:t>Von 1880 bis 1884 war der Kölner Dom das höchste Gebäude der Welt.</a:t>
            </a:r>
            <a:endParaRPr lang="uk-UA" dirty="0"/>
          </a:p>
        </p:txBody>
      </p:sp>
    </p:spTree>
    <p:extLst>
      <p:ext uri="{BB962C8B-B14F-4D97-AF65-F5344CB8AC3E}">
        <p14:creationId xmlns:p14="http://schemas.microsoft.com/office/powerpoint/2010/main" val="6885723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2195736" y="0"/>
            <a:ext cx="6948264" cy="2620888"/>
          </a:xfrm>
        </p:spPr>
        <p:txBody>
          <a:bodyPr>
            <a:normAutofit/>
          </a:bodyPr>
          <a:lstStyle/>
          <a:p>
            <a:pPr marL="0" indent="0" algn="r">
              <a:buNone/>
            </a:pPr>
            <a:r>
              <a:rPr lang="de-DE" dirty="0" smtClean="0">
                <a:latin typeface="Forte" pitchFamily="66" charset="0"/>
              </a:rPr>
              <a:t>Viele Kunsthistoriker sehen in ihm eine einmalige Harmonisierung sämtlicher Bauelemente und des Schmuckwerks im Stil der spätmittelalterlich-gotischen Architektur verwirklicht. </a:t>
            </a:r>
            <a:endParaRPr lang="uk-UA" dirty="0"/>
          </a:p>
        </p:txBody>
      </p:sp>
    </p:spTree>
    <p:extLst>
      <p:ext uri="{BB962C8B-B14F-4D97-AF65-F5344CB8AC3E}">
        <p14:creationId xmlns:p14="http://schemas.microsoft.com/office/powerpoint/2010/main" val="140721674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717032"/>
            <a:ext cx="3384376" cy="3015208"/>
          </a:xfrm>
        </p:spPr>
        <p:txBody>
          <a:bodyPr>
            <a:normAutofit/>
          </a:bodyPr>
          <a:lstStyle/>
          <a:p>
            <a:r>
              <a:rPr lang="de-DE" dirty="0" err="1" smtClean="0">
                <a:solidFill>
                  <a:schemeClr val="bg1"/>
                </a:solidFill>
                <a:latin typeface="Forte" pitchFamily="66" charset="0"/>
              </a:rPr>
              <a:t>Colonius</a:t>
            </a:r>
            <a:r>
              <a:rPr lang="de-DE" dirty="0" smtClean="0">
                <a:solidFill>
                  <a:schemeClr val="bg1"/>
                </a:solidFill>
                <a:latin typeface="Forte" pitchFamily="66" charset="0"/>
              </a:rPr>
              <a:t>, ein Fernsehturm in Köln</a:t>
            </a:r>
            <a:r>
              <a:rPr lang="en-US" dirty="0" smtClean="0">
                <a:solidFill>
                  <a:schemeClr val="bg1"/>
                </a:solidFill>
              </a:rPr>
              <a:t/>
            </a:r>
            <a:br>
              <a:rPr lang="en-US" dirty="0" smtClean="0">
                <a:solidFill>
                  <a:schemeClr val="bg1"/>
                </a:solidFill>
              </a:rPr>
            </a:br>
            <a:endParaRPr lang="uk-UA" dirty="0">
              <a:solidFill>
                <a:schemeClr val="bg1"/>
              </a:solidFill>
            </a:endParaRPr>
          </a:p>
        </p:txBody>
      </p:sp>
      <p:sp>
        <p:nvSpPr>
          <p:cNvPr id="3" name="Місце для вмісту 2"/>
          <p:cNvSpPr>
            <a:spLocks noGrp="1"/>
          </p:cNvSpPr>
          <p:nvPr>
            <p:ph idx="1"/>
          </p:nvPr>
        </p:nvSpPr>
        <p:spPr>
          <a:xfrm>
            <a:off x="0" y="-18225"/>
            <a:ext cx="9036496" cy="2908920"/>
          </a:xfrm>
        </p:spPr>
        <p:txBody>
          <a:bodyPr>
            <a:normAutofit fontScale="92500"/>
          </a:bodyPr>
          <a:lstStyle/>
          <a:p>
            <a:pPr marL="0" indent="0">
              <a:buNone/>
            </a:pPr>
            <a:r>
              <a:rPr lang="de-DE" dirty="0" err="1" smtClean="0">
                <a:solidFill>
                  <a:schemeClr val="bg1"/>
                </a:solidFill>
                <a:latin typeface="Forte" pitchFamily="66" charset="0"/>
              </a:rPr>
              <a:t>Colonius</a:t>
            </a:r>
            <a:r>
              <a:rPr lang="de-DE" dirty="0" smtClean="0">
                <a:solidFill>
                  <a:schemeClr val="bg1"/>
                </a:solidFill>
                <a:latin typeface="Forte" pitchFamily="66" charset="0"/>
              </a:rPr>
              <a:t> ist der am 3. Juni 1981 eingeweihte Fernmeldeturm an der Inneren Kanalstraße in Köln, der für die Öffentlichkeit nicht zugänglich ist. Er ist der höchste in Nordrhein-Westfalen und der siebthöchste Fernmeldeturm in Deutschland. Zum Zeitpunkt seiner Fertigstellung war der </a:t>
            </a:r>
            <a:r>
              <a:rPr lang="de-DE" dirty="0" err="1" smtClean="0">
                <a:solidFill>
                  <a:schemeClr val="bg1"/>
                </a:solidFill>
                <a:latin typeface="Forte" pitchFamily="66" charset="0"/>
              </a:rPr>
              <a:t>Colonius</a:t>
            </a:r>
            <a:r>
              <a:rPr lang="de-DE" dirty="0" smtClean="0">
                <a:solidFill>
                  <a:schemeClr val="bg1"/>
                </a:solidFill>
                <a:latin typeface="Forte" pitchFamily="66" charset="0"/>
              </a:rPr>
              <a:t> 252,9 Meter hoch.</a:t>
            </a:r>
            <a:endParaRPr lang="uk-UA" dirty="0">
              <a:solidFill>
                <a:schemeClr val="bg1"/>
              </a:solidFill>
            </a:endParaRPr>
          </a:p>
        </p:txBody>
      </p:sp>
    </p:spTree>
    <p:extLst>
      <p:ext uri="{BB962C8B-B14F-4D97-AF65-F5344CB8AC3E}">
        <p14:creationId xmlns:p14="http://schemas.microsoft.com/office/powerpoint/2010/main" val="3701172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455</Words>
  <Application>Microsoft Office PowerPoint</Application>
  <PresentationFormat>Екран (4:3)</PresentationFormat>
  <Paragraphs>36</Paragraphs>
  <Slides>15</Slides>
  <Notes>0</Notes>
  <HiddenSlides>1</HiddenSlides>
  <MMClips>0</MMClips>
  <ScaleCrop>false</ScaleCrop>
  <HeadingPairs>
    <vt:vector size="4" baseType="variant">
      <vt:variant>
        <vt:lpstr>Тема</vt:lpstr>
      </vt:variant>
      <vt:variant>
        <vt:i4>1</vt:i4>
      </vt:variant>
      <vt:variant>
        <vt:lpstr>Заголовки слайдів</vt:lpstr>
      </vt:variant>
      <vt:variant>
        <vt:i4>15</vt:i4>
      </vt:variant>
    </vt:vector>
  </HeadingPairs>
  <TitlesOfParts>
    <vt:vector size="16" baseType="lpstr">
      <vt:lpstr>Тема Office</vt:lpstr>
      <vt:lpstr>Köln</vt:lpstr>
      <vt:lpstr>Köln</vt:lpstr>
      <vt:lpstr>Презентація PowerPoint</vt:lpstr>
      <vt:lpstr>Презентація PowerPoint</vt:lpstr>
      <vt:lpstr>Презентація PowerPoint</vt:lpstr>
      <vt:lpstr>Museum Ludwig </vt:lpstr>
      <vt:lpstr>Kölner Dom</vt:lpstr>
      <vt:lpstr>Презентація PowerPoint</vt:lpstr>
      <vt:lpstr>Colonius, ein Fernsehturm in Köln </vt:lpstr>
      <vt:lpstr>Презентація PowerPoint</vt:lpstr>
      <vt:lpstr>Musical Dome</vt:lpstr>
      <vt:lpstr>Презентація PowerPoint</vt:lpstr>
      <vt:lpstr>KölnTurm </vt:lpstr>
      <vt:lpstr>Hansahochhaus </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Admin</cp:lastModifiedBy>
  <cp:revision>24</cp:revision>
  <dcterms:created xsi:type="dcterms:W3CDTF">2013-03-28T17:23:49Z</dcterms:created>
  <dcterms:modified xsi:type="dcterms:W3CDTF">2013-04-01T19:06:26Z</dcterms:modified>
</cp:coreProperties>
</file>