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317315-0715-497C-AB1F-7978061276DA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2029A9-BCAA-4F0E-9236-0C1926820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nad.if.ua/index.php/2010-09-03-13-47-1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0920"/>
            <a:ext cx="8964488" cy="3600400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3100" dirty="0" smtClean="0"/>
              <a:t>Пошукова </a:t>
            </a:r>
            <a:r>
              <a:rPr lang="uk-UA" sz="3100" dirty="0"/>
              <a:t>робота на </a:t>
            </a:r>
            <a:r>
              <a:rPr lang="uk-UA" sz="3100" dirty="0" smtClean="0"/>
              <a:t>тему:</a:t>
            </a:r>
            <a:br>
              <a:rPr lang="uk-UA" sz="3100" dirty="0" smtClean="0"/>
            </a:br>
            <a:r>
              <a:rPr lang="uk-UA" sz="4900" dirty="0" smtClean="0"/>
              <a:t>«Господарське </a:t>
            </a:r>
            <a:r>
              <a:rPr lang="uk-UA" sz="4900" dirty="0"/>
              <a:t>життя:особливості розвитку ринкових відносин у сільському господарстві </a:t>
            </a:r>
            <a:r>
              <a:rPr lang="uk-UA" sz="4900" dirty="0" err="1" smtClean="0"/>
              <a:t>Надвірнянщини</a:t>
            </a:r>
            <a:r>
              <a:rPr lang="uk-UA" sz="4900" dirty="0" smtClean="0"/>
              <a:t> в </a:t>
            </a:r>
            <a:r>
              <a:rPr lang="uk-UA" sz="4900" dirty="0"/>
              <a:t>ІІ полов. </a:t>
            </a:r>
            <a:r>
              <a:rPr lang="uk-UA" sz="4900" dirty="0" err="1" smtClean="0"/>
              <a:t>ХІХст</a:t>
            </a:r>
            <a:r>
              <a:rPr lang="uk-UA" sz="4900" dirty="0" smtClean="0"/>
              <a:t>.»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09120"/>
            <a:ext cx="6264696" cy="270892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Виконав учень 9 класу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Каратніцький</a:t>
            </a:r>
            <a:r>
              <a:rPr lang="uk-UA" dirty="0" smtClean="0">
                <a:solidFill>
                  <a:schemeClr val="tx1"/>
                </a:solidFill>
              </a:rPr>
              <a:t> Олег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Перевірив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uk-UA" dirty="0" smtClean="0">
                <a:solidFill>
                  <a:schemeClr val="tx1"/>
                </a:solidFill>
              </a:rPr>
              <a:t> Я.В.</a:t>
            </a:r>
            <a:r>
              <a:rPr lang="uk-UA" dirty="0" err="1" smtClean="0">
                <a:solidFill>
                  <a:schemeClr val="tx1"/>
                </a:solidFill>
              </a:rPr>
              <a:t>Круль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2014р.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42852"/>
            <a:ext cx="577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Парищенська</a:t>
            </a:r>
            <a:r>
              <a:rPr lang="uk-UA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ЗОШ </a:t>
            </a:r>
            <a:r>
              <a:rPr lang="uk-UA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І-ІІІст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2670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b="1" i="1" baseline="-25000" dirty="0" smtClean="0"/>
              <a:t>Тваринництво.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ru-RU" baseline="-25000" dirty="0" err="1" smtClean="0"/>
              <a:t>Основний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напрямок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тваринництва</a:t>
            </a:r>
            <a:r>
              <a:rPr lang="ru-RU" baseline="-25000" dirty="0" smtClean="0"/>
              <a:t> району - </a:t>
            </a:r>
            <a:r>
              <a:rPr lang="ru-RU" baseline="-25000" dirty="0" err="1" smtClean="0"/>
              <a:t>скотарство</a:t>
            </a:r>
            <a:r>
              <a:rPr lang="ru-RU" baseline="-25000" dirty="0" smtClean="0"/>
              <a:t> (</a:t>
            </a:r>
            <a:r>
              <a:rPr lang="ru-RU" baseline="-25000" dirty="0" err="1" smtClean="0"/>
              <a:t>розведення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великої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рогатої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худоби</a:t>
            </a:r>
            <a:r>
              <a:rPr lang="ru-RU" baseline="-25000" dirty="0" smtClean="0"/>
              <a:t>), </a:t>
            </a:r>
            <a:r>
              <a:rPr lang="ru-RU" baseline="-25000" dirty="0" err="1" smtClean="0"/>
              <a:t>свинарство</a:t>
            </a:r>
            <a:r>
              <a:rPr lang="ru-RU" baseline="-25000" dirty="0" smtClean="0"/>
              <a:t>, </a:t>
            </a:r>
            <a:r>
              <a:rPr lang="ru-RU" baseline="-25000" dirty="0" err="1" smtClean="0"/>
              <a:t>вівчарство</a:t>
            </a:r>
            <a:r>
              <a:rPr lang="ru-RU" baseline="-25000" dirty="0" smtClean="0"/>
              <a:t>, </a:t>
            </a:r>
            <a:r>
              <a:rPr lang="ru-RU" baseline="-25000" dirty="0" err="1" smtClean="0"/>
              <a:t>птахівництво</a:t>
            </a:r>
            <a:r>
              <a:rPr lang="ru-RU" baseline="-25000" dirty="0" smtClean="0"/>
              <a:t>. </a:t>
            </a:r>
            <a:r>
              <a:rPr lang="ru-RU" baseline="-25000" dirty="0" err="1" smtClean="0"/>
              <a:t>Основний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напрямок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тваринництва</a:t>
            </a:r>
            <a:r>
              <a:rPr lang="ru-RU" baseline="-25000" dirty="0" smtClean="0"/>
              <a:t> - </a:t>
            </a:r>
            <a:r>
              <a:rPr lang="ru-RU" baseline="-25000" dirty="0" err="1" smtClean="0"/>
              <a:t>це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виробництво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м’ясної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і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молочної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продукції</a:t>
            </a:r>
            <a:r>
              <a:rPr lang="ru-RU" baseline="-25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1801">
            <a:off x="1782344" y="2911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4625">
            <a:off x="4366484" y="296615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1362">
            <a:off x="2284127" y="4546147"/>
            <a:ext cx="2390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769">
            <a:off x="4666148" y="444447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Autofit/>
          </a:bodyPr>
          <a:lstStyle/>
          <a:p>
            <a:r>
              <a:rPr lang="uk-UA" sz="2200" b="1" baseline="-25000" dirty="0" smtClean="0"/>
              <a:t>Торгівля</a:t>
            </a:r>
            <a:br>
              <a:rPr lang="uk-UA" sz="2200" b="1" baseline="-25000" dirty="0" smtClean="0"/>
            </a:b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Надвірна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набула</a:t>
            </a:r>
            <a:r>
              <a:rPr lang="ru-RU" sz="2200" baseline="-25000" dirty="0" smtClean="0"/>
              <a:t> статусу </a:t>
            </a:r>
            <a:r>
              <a:rPr lang="ru-RU" sz="2200" baseline="-25000" dirty="0" err="1" smtClean="0"/>
              <a:t>значного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торговельного</a:t>
            </a:r>
            <a:r>
              <a:rPr lang="ru-RU" sz="2200" baseline="-25000" dirty="0" smtClean="0"/>
              <a:t> центру. </a:t>
            </a:r>
            <a:r>
              <a:rPr lang="ru-RU" sz="2200" baseline="-25000" dirty="0" err="1" smtClean="0"/>
              <a:t>Місто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дістає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дозвіл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влаштовувати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восьмиденні</a:t>
            </a:r>
            <a:r>
              <a:rPr lang="ru-RU" sz="2200" baseline="-25000" dirty="0" smtClean="0"/>
              <a:t> ярмарки, </a:t>
            </a:r>
            <a:r>
              <a:rPr lang="ru-RU" sz="2200" baseline="-25000" dirty="0" err="1" smtClean="0"/>
              <a:t>які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починалися</a:t>
            </a:r>
            <a:r>
              <a:rPr lang="ru-RU" sz="2200" baseline="-25000" dirty="0" smtClean="0"/>
              <a:t> 3 лютого, 1 </a:t>
            </a:r>
            <a:r>
              <a:rPr lang="ru-RU" sz="2200" baseline="-25000" dirty="0" err="1" smtClean="0"/>
              <a:t>квітня</a:t>
            </a:r>
            <a:r>
              <a:rPr lang="ru-RU" sz="2200" baseline="-25000" dirty="0" smtClean="0"/>
              <a:t>, 13 </a:t>
            </a:r>
            <a:r>
              <a:rPr lang="ru-RU" sz="2200" baseline="-25000" dirty="0" err="1" smtClean="0"/>
              <a:t>червня</a:t>
            </a:r>
            <a:r>
              <a:rPr lang="ru-RU" sz="2200" baseline="-25000" dirty="0" smtClean="0"/>
              <a:t>, 24 </a:t>
            </a:r>
            <a:r>
              <a:rPr lang="ru-RU" sz="2200" baseline="-25000" dirty="0" err="1" smtClean="0"/>
              <a:t>вересня</a:t>
            </a:r>
            <a:r>
              <a:rPr lang="ru-RU" sz="2200" baseline="-25000" dirty="0" smtClean="0"/>
              <a:t>, 23 листопада, а </a:t>
            </a:r>
            <a:r>
              <a:rPr lang="ru-RU" sz="2200" baseline="-25000" dirty="0" err="1" smtClean="0"/>
              <a:t>згодом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тривалість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їх</a:t>
            </a:r>
            <a:r>
              <a:rPr lang="ru-RU" sz="2200" baseline="-25000" dirty="0" smtClean="0"/>
              <a:t> </a:t>
            </a:r>
            <a:r>
              <a:rPr lang="ru-RU" sz="2200" baseline="-25000" dirty="0" err="1" smtClean="0"/>
              <a:t>була</a:t>
            </a:r>
            <a:r>
              <a:rPr lang="ru-RU" sz="2200" baseline="-25000" dirty="0" smtClean="0"/>
              <a:t> доведена до 14 </a:t>
            </a:r>
            <a:r>
              <a:rPr lang="ru-RU" sz="2200" baseline="-25000" dirty="0" err="1" smtClean="0"/>
              <a:t>днів</a:t>
            </a:r>
            <a:r>
              <a:rPr lang="ru-RU" sz="2200" baseline="-25000" dirty="0" smtClean="0"/>
              <a:t>. </a:t>
            </a:r>
            <a:r>
              <a:rPr lang="ru-RU" sz="2200" baseline="-25000" dirty="0" err="1" smtClean="0"/>
              <a:t>Крім</a:t>
            </a:r>
            <a:r>
              <a:rPr lang="ru-RU" sz="2200" baseline="-25000" dirty="0" smtClean="0"/>
              <a:t> того,</a:t>
            </a:r>
            <a:r>
              <a:rPr lang="uk-UA" sz="2200" baseline="-25000" dirty="0" smtClean="0"/>
              <a:t> . у Надвірній діяли декілька єврейських та чотири українські приватні споживчі крамниці: </a:t>
            </a:r>
            <a:r>
              <a:rPr lang="uk-UA" sz="2200" baseline="-25000" dirty="0" err="1" smtClean="0"/>
              <a:t>Аполонії</a:t>
            </a:r>
            <a:r>
              <a:rPr lang="uk-UA" sz="2200" baseline="-25000" dirty="0" smtClean="0"/>
              <a:t> </a:t>
            </a:r>
            <a:r>
              <a:rPr lang="uk-UA" sz="2200" baseline="-25000" dirty="0" err="1" smtClean="0"/>
              <a:t>Курпель</a:t>
            </a:r>
            <a:r>
              <a:rPr lang="uk-UA" sz="2200" baseline="-25000" dirty="0" smtClean="0"/>
              <a:t> (вул. </a:t>
            </a:r>
            <a:r>
              <a:rPr lang="uk-UA" sz="2200" baseline="-25000" dirty="0" err="1" smtClean="0"/>
              <a:t>Станиславівська</a:t>
            </a:r>
            <a:r>
              <a:rPr lang="uk-UA" sz="2200" baseline="-25000" dirty="0" smtClean="0"/>
              <a:t>), Н. </a:t>
            </a:r>
            <a:r>
              <a:rPr lang="uk-UA" sz="2200" baseline="-25000" dirty="0" err="1" smtClean="0"/>
              <a:t>Гриньовського</a:t>
            </a:r>
            <a:r>
              <a:rPr lang="uk-UA" sz="2200" baseline="-25000" dirty="0" smtClean="0"/>
              <a:t> (вул. </a:t>
            </a:r>
            <a:r>
              <a:rPr lang="uk-UA" sz="2200" baseline="-25000" dirty="0" err="1" smtClean="0"/>
              <a:t>Делятинська</a:t>
            </a:r>
            <a:r>
              <a:rPr lang="uk-UA" sz="2200" baseline="-25000" dirty="0" smtClean="0"/>
              <a:t>), Василя Свища і Федора </a:t>
            </a:r>
            <a:r>
              <a:rPr lang="uk-UA" sz="2200" baseline="-25000" dirty="0" err="1" smtClean="0"/>
              <a:t>Іванця</a:t>
            </a:r>
            <a:r>
              <a:rPr lang="uk-UA" sz="2200" baseline="-25000" dirty="0" smtClean="0"/>
              <a:t> (у центрі міста) й Івана </a:t>
            </a:r>
            <a:r>
              <a:rPr lang="uk-UA" sz="2200" baseline="-25000" dirty="0" err="1" smtClean="0"/>
              <a:t>Павлусевича</a:t>
            </a:r>
            <a:r>
              <a:rPr lang="uk-UA" sz="2200" baseline="-25000" dirty="0" smtClean="0"/>
              <a:t>, де, крім товарів широкого вжитку продавали книжки.</a:t>
            </a:r>
            <a:endParaRPr lang="ru-RU" sz="2200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3944641" cy="24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3549744" cy="257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Солеваріння</a:t>
            </a:r>
            <a:br>
              <a:rPr lang="uk-UA" sz="3600" dirty="0" smtClean="0"/>
            </a:br>
            <a:r>
              <a:rPr lang="ru-RU" sz="3600" baseline="-25000" dirty="0" err="1" smtClean="0"/>
              <a:t>Також</a:t>
            </a:r>
            <a:r>
              <a:rPr lang="ru-RU" sz="3600" baseline="-25000" dirty="0" smtClean="0"/>
              <a:t> </a:t>
            </a:r>
            <a:r>
              <a:rPr lang="uk-UA" sz="3600" baseline="-25000" dirty="0" smtClean="0"/>
              <a:t>Надвірна була центром солеваріння. Із збільшенням обсягів видобування та переробки солі в солеварних центрах здійснювалася модернізація пристосувань та механізмів.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C:\Users\user\Desktop\Безы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4357718" cy="3259562"/>
          </a:xfrm>
          <a:prstGeom prst="rect">
            <a:avLst/>
          </a:prstGeom>
          <a:noFill/>
        </p:spPr>
      </p:pic>
      <p:pic>
        <p:nvPicPr>
          <p:cNvPr id="5124" name="Picture 4" descr="C:\Users\user\Desktop\ou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428868"/>
            <a:ext cx="1490665" cy="37078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00306"/>
            <a:ext cx="7498080" cy="1143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uk-UA" dirty="0" smtClean="0"/>
              <a:t>       Висновок</a:t>
            </a:r>
            <a:br>
              <a:rPr lang="uk-UA" dirty="0" smtClean="0"/>
            </a:br>
            <a:r>
              <a:rPr lang="uk-UA" sz="2400" dirty="0" smtClean="0"/>
              <a:t>Із зібраного та переглянутого матеріалу,я</a:t>
            </a:r>
            <a:br>
              <a:rPr lang="uk-UA" sz="2400" dirty="0" smtClean="0"/>
            </a:br>
            <a:r>
              <a:rPr lang="uk-UA" sz="2400" dirty="0" smtClean="0"/>
              <a:t>зробив такі висновки:</a:t>
            </a:r>
            <a:br>
              <a:rPr lang="uk-UA" sz="2400" dirty="0" smtClean="0"/>
            </a:br>
            <a:r>
              <a:rPr lang="uk-UA" sz="3300" dirty="0" smtClean="0"/>
              <a:t>1.</a:t>
            </a:r>
            <a:r>
              <a:rPr lang="uk-UA" sz="2400" dirty="0" smtClean="0"/>
              <a:t>Багато земель не є засадженими польовими культурами через нестачу  орних земель.</a:t>
            </a:r>
            <a:br>
              <a:rPr lang="uk-UA" sz="2400" dirty="0" smtClean="0"/>
            </a:br>
            <a:r>
              <a:rPr lang="uk-UA" sz="3300" dirty="0" smtClean="0"/>
              <a:t>2.</a:t>
            </a:r>
            <a:r>
              <a:rPr lang="uk-UA" sz="2400" dirty="0" smtClean="0"/>
              <a:t>В районі розвинуте солеваріння</a:t>
            </a:r>
            <a:r>
              <a:rPr lang="uk-UA" sz="3300" dirty="0" smtClean="0"/>
              <a:t>.</a:t>
            </a:r>
            <a:br>
              <a:rPr lang="uk-UA" sz="3300" dirty="0" smtClean="0"/>
            </a:br>
            <a:r>
              <a:rPr lang="uk-UA" sz="3300" dirty="0" smtClean="0"/>
              <a:t>3.</a:t>
            </a:r>
            <a:r>
              <a:rPr lang="uk-UA" sz="2400" dirty="0" smtClean="0"/>
              <a:t>Незважаючи на нестачу орних земель, посіви зерна та кормових культур  не є на найнижчому рівні</a:t>
            </a:r>
            <a:r>
              <a:rPr lang="uk-UA" sz="3300" dirty="0" smtClean="0"/>
              <a:t>.</a:t>
            </a:r>
            <a:br>
              <a:rPr lang="uk-UA" sz="3300" dirty="0" smtClean="0"/>
            </a:br>
            <a:r>
              <a:rPr lang="uk-UA" sz="3300" dirty="0" smtClean="0"/>
              <a:t>4.</a:t>
            </a:r>
            <a:r>
              <a:rPr lang="uk-UA" sz="2400" dirty="0" smtClean="0"/>
              <a:t>У тваринництві переважає: свинарство, вівчарство та розведення великої рогатої  худоби.</a:t>
            </a:r>
            <a:br>
              <a:rPr lang="uk-UA" sz="2400" dirty="0" smtClean="0"/>
            </a:br>
            <a:r>
              <a:rPr lang="uk-UA" sz="3300" dirty="0" smtClean="0"/>
              <a:t>5.</a:t>
            </a:r>
            <a:r>
              <a:rPr lang="uk-UA" sz="2400" dirty="0" smtClean="0"/>
              <a:t>У торгівлі Надвірна набула статусу значного торговельного центру</a:t>
            </a:r>
            <a:r>
              <a:rPr lang="uk-UA" sz="3300" dirty="0" smtClean="0"/>
              <a:t>.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857364"/>
            <a:ext cx="7643866" cy="2571768"/>
          </a:xfrm>
        </p:spPr>
        <p:txBody>
          <a:bodyPr>
            <a:normAutofit fontScale="62500" lnSpcReduction="20000"/>
          </a:bodyPr>
          <a:lstStyle/>
          <a:p>
            <a:pPr marL="541782" indent="-514350">
              <a:buSzPct val="120000"/>
              <a:buFont typeface="+mj-lt"/>
              <a:buAutoNum type="arabicPeriod"/>
            </a:pPr>
            <a:r>
              <a:rPr lang="uk-UA" dirty="0" err="1" smtClean="0"/>
              <a:t>Тріфонова</a:t>
            </a:r>
            <a:r>
              <a:rPr lang="uk-UA" dirty="0" smtClean="0"/>
              <a:t> Л.О. </a:t>
            </a:r>
            <a:r>
              <a:rPr lang="uk-UA" dirty="0" err="1" smtClean="0"/>
              <a:t>“Стежками</a:t>
            </a:r>
            <a:r>
              <a:rPr lang="uk-UA" dirty="0" smtClean="0"/>
              <a:t> </a:t>
            </a:r>
            <a:r>
              <a:rPr lang="uk-UA" dirty="0" err="1" smtClean="0"/>
              <a:t>Надвірнянщини”м.Надвірна</a:t>
            </a:r>
            <a:r>
              <a:rPr lang="uk-UA" dirty="0" smtClean="0"/>
              <a:t> 1999 р. </a:t>
            </a:r>
          </a:p>
          <a:p>
            <a:pPr marL="541782" indent="-514350">
              <a:buSzPct val="120000"/>
              <a:buFont typeface="+mj-lt"/>
              <a:buAutoNum type="arabicPeriod"/>
            </a:pPr>
            <a:r>
              <a:rPr lang="uk-UA" dirty="0" err="1" smtClean="0"/>
              <a:t>Гандзюк</a:t>
            </a:r>
            <a:r>
              <a:rPr lang="uk-UA" dirty="0" smtClean="0"/>
              <a:t> Ростислав </a:t>
            </a:r>
            <a:r>
              <a:rPr lang="uk-UA" dirty="0" err="1" smtClean="0"/>
              <a:t>“Надвірна”</a:t>
            </a:r>
            <a:r>
              <a:rPr lang="uk-UA" dirty="0" smtClean="0"/>
              <a:t>(Історичний нарис) м. Івано-Франківськ: </a:t>
            </a:r>
            <a:r>
              <a:rPr lang="uk-UA" dirty="0" err="1" smtClean="0"/>
              <a:t>“Сіверсія”</a:t>
            </a:r>
            <a:r>
              <a:rPr lang="uk-UA" dirty="0" smtClean="0"/>
              <a:t>,1999 р.</a:t>
            </a:r>
          </a:p>
          <a:p>
            <a:pPr marL="541782" indent="-514350">
              <a:buSzPct val="120000"/>
              <a:buFont typeface="+mj-lt"/>
              <a:buAutoNum type="arabicPeriod"/>
            </a:pPr>
            <a:r>
              <a:rPr lang="uk-UA" dirty="0" smtClean="0"/>
              <a:t>Янко Іван </a:t>
            </a:r>
            <a:r>
              <a:rPr lang="uk-UA" dirty="0" err="1" smtClean="0"/>
              <a:t>“Солеварні</a:t>
            </a:r>
            <a:r>
              <a:rPr lang="uk-UA" dirty="0" smtClean="0"/>
              <a:t> міста гуцульсько-покутської </a:t>
            </a:r>
            <a:r>
              <a:rPr lang="uk-UA" dirty="0" err="1" smtClean="0"/>
              <a:t>межі”</a:t>
            </a:r>
            <a:r>
              <a:rPr lang="uk-UA" dirty="0" smtClean="0"/>
              <a:t> </a:t>
            </a:r>
            <a:r>
              <a:rPr lang="uk-UA" dirty="0" err="1" smtClean="0"/>
              <a:t>м.Івано-Франківськ</a:t>
            </a:r>
            <a:r>
              <a:rPr lang="uk-UA" dirty="0" smtClean="0"/>
              <a:t>: </a:t>
            </a:r>
            <a:r>
              <a:rPr lang="uk-UA" dirty="0" err="1" smtClean="0"/>
              <a:t>“Нова</a:t>
            </a:r>
            <a:r>
              <a:rPr lang="uk-UA" dirty="0" smtClean="0"/>
              <a:t> Зоря”2011 р.</a:t>
            </a:r>
          </a:p>
          <a:p>
            <a:pPr marL="541782" indent="-514350">
              <a:buSzPct val="120000"/>
              <a:buFont typeface="+mj-lt"/>
              <a:buAutoNum type="arabicPeriod"/>
            </a:pPr>
            <a:r>
              <a:rPr lang="uk-UA" sz="2800" dirty="0" err="1" smtClean="0"/>
              <a:t>Струкевич</a:t>
            </a:r>
            <a:r>
              <a:rPr lang="uk-UA" sz="2800" dirty="0" smtClean="0"/>
              <a:t> О.К. </a:t>
            </a:r>
            <a:r>
              <a:rPr lang="uk-UA" sz="2800" dirty="0" err="1" smtClean="0"/>
              <a:t>“Історія</a:t>
            </a:r>
            <a:r>
              <a:rPr lang="uk-UA" sz="2800" dirty="0" smtClean="0"/>
              <a:t> України 9 </a:t>
            </a:r>
            <a:r>
              <a:rPr lang="uk-UA" sz="2800" dirty="0" err="1" smtClean="0"/>
              <a:t>клас”</a:t>
            </a:r>
            <a:r>
              <a:rPr lang="uk-UA" sz="2800" dirty="0" smtClean="0"/>
              <a:t> </a:t>
            </a:r>
            <a:r>
              <a:rPr lang="uk-UA" sz="2800" dirty="0" err="1" smtClean="0"/>
              <a:t>м.Київ</a:t>
            </a:r>
            <a:r>
              <a:rPr lang="uk-UA" sz="2800" dirty="0" smtClean="0"/>
              <a:t>: </a:t>
            </a:r>
            <a:r>
              <a:rPr lang="uk-UA" sz="2800" dirty="0" err="1" smtClean="0"/>
              <a:t>“Грамота”</a:t>
            </a:r>
            <a:r>
              <a:rPr lang="uk-UA" sz="2800" dirty="0" smtClean="0"/>
              <a:t> 2009 р.</a:t>
            </a:r>
          </a:p>
          <a:p>
            <a:pPr marL="541782" indent="-514350">
              <a:buSzPct val="120000"/>
              <a:buFont typeface="+mj-lt"/>
              <a:buAutoNum type="arabicPeriod"/>
            </a:pPr>
            <a:r>
              <a:rPr lang="en-US" sz="2400" dirty="0" smtClean="0">
                <a:hlinkClick r:id="rId2"/>
              </a:rPr>
              <a:t>http://www.msnad.if.ua/index.php/2010-09-03-13-47-16</a:t>
            </a:r>
            <a:endParaRPr lang="uk-UA" sz="2400" dirty="0" smtClean="0"/>
          </a:p>
          <a:p>
            <a:pPr marL="541782" indent="-514350">
              <a:buSzPct val="120000"/>
              <a:buFont typeface="+mj-lt"/>
              <a:buAutoNum type="arabicPeriod"/>
            </a:pPr>
            <a:r>
              <a:rPr lang="en-US" dirty="0" smtClean="0"/>
              <a:t>https://www.google.com.ua/search?q=%D0%B2%D0%B8%D1%80%D0%</a:t>
            </a:r>
            <a:endParaRPr lang="uk-UA" dirty="0" smtClean="0"/>
          </a:p>
          <a:p>
            <a:pPr marL="541782" indent="-514350">
              <a:buSzPct val="120000"/>
              <a:buFont typeface="+mj-lt"/>
              <a:buAutoNum type="arabicPeriod"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65245" cy="1202485"/>
          </a:xfrm>
        </p:spPr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Вступ.</a:t>
            </a:r>
          </a:p>
          <a:p>
            <a:r>
              <a:rPr lang="uk-UA" dirty="0" smtClean="0"/>
              <a:t>Загальні відомості про сільське господарство.</a:t>
            </a:r>
            <a:endParaRPr lang="uk-UA" dirty="0"/>
          </a:p>
          <a:p>
            <a:r>
              <a:rPr lang="uk-UA" dirty="0" smtClean="0"/>
              <a:t>Рослинництво.</a:t>
            </a:r>
          </a:p>
          <a:p>
            <a:r>
              <a:rPr lang="uk-UA" dirty="0" smtClean="0"/>
              <a:t>Тваринництво.</a:t>
            </a:r>
            <a:endParaRPr lang="uk-UA" dirty="0"/>
          </a:p>
          <a:p>
            <a:r>
              <a:rPr lang="uk-UA" dirty="0" smtClean="0"/>
              <a:t>Торгівля.</a:t>
            </a:r>
          </a:p>
          <a:p>
            <a:r>
              <a:rPr lang="uk-UA" dirty="0" smtClean="0"/>
              <a:t>Солеваріння.</a:t>
            </a:r>
          </a:p>
          <a:p>
            <a:r>
              <a:rPr lang="uk-UA" dirty="0" smtClean="0"/>
              <a:t>Висновок.</a:t>
            </a:r>
          </a:p>
          <a:p>
            <a:r>
              <a:rPr lang="uk-UA" dirty="0" smtClean="0"/>
              <a:t>Список використаної літератури.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64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чарівному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мальовничому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Прикарпатті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останнє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Надвірнянщина</a:t>
            </a:r>
            <a:r>
              <a:rPr lang="ru-RU" sz="2000" dirty="0" smtClean="0"/>
              <a:t> - край,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тягнеться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килимів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родючих</a:t>
            </a:r>
            <a:r>
              <a:rPr lang="ru-RU" sz="2000" dirty="0" smtClean="0"/>
              <a:t> нив </a:t>
            </a:r>
            <a:r>
              <a:rPr lang="ru-RU" sz="2000" dirty="0" err="1" smtClean="0"/>
              <a:t>пониззя</a:t>
            </a:r>
            <a:r>
              <a:rPr lang="ru-RU" sz="2000" dirty="0" smtClean="0"/>
              <a:t> </a:t>
            </a:r>
            <a:r>
              <a:rPr lang="ru-RU" sz="2000" dirty="0" err="1" smtClean="0"/>
              <a:t>Бистриці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величавих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Карпатських</a:t>
            </a:r>
            <a:r>
              <a:rPr lang="ru-RU" sz="2000" dirty="0" smtClean="0"/>
              <a:t> вершин. </a:t>
            </a:r>
            <a:r>
              <a:rPr lang="ru-RU" sz="2000" dirty="0" err="1" smtClean="0"/>
              <a:t>Високо</a:t>
            </a:r>
            <a:r>
              <a:rPr lang="ru-RU" sz="2000" dirty="0" smtClean="0"/>
              <a:t> в горах, </a:t>
            </a:r>
            <a:r>
              <a:rPr lang="ru-RU" sz="2000" dirty="0" err="1" smtClean="0"/>
              <a:t>вкритих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могутнім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лісом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напоєним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духмяним</a:t>
            </a:r>
            <a:r>
              <a:rPr lang="ru-RU" sz="2000" dirty="0" smtClean="0"/>
              <a:t> запахом </a:t>
            </a:r>
            <a:r>
              <a:rPr lang="ru-RU" sz="2000" dirty="0" err="1" smtClean="0"/>
              <a:t>живиці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починають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біг</a:t>
            </a:r>
            <a:r>
              <a:rPr lang="ru-RU" sz="2000" dirty="0" smtClean="0"/>
              <a:t> Прут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Бистриця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3189">
            <a:off x="1774198" y="2891808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4520">
            <a:off x="4437255" y="290666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0092">
            <a:off x="2960871" y="4286787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98080" cy="1143000"/>
          </a:xfrm>
        </p:spPr>
        <p:txBody>
          <a:bodyPr>
            <a:noAutofit/>
          </a:bodyPr>
          <a:lstStyle/>
          <a:p>
            <a:r>
              <a:rPr lang="uk-UA" sz="2000" dirty="0" smtClean="0"/>
              <a:t>Сільське господарство значною мірою залежить від </a:t>
            </a:r>
            <a:r>
              <a:rPr lang="uk-UA" sz="2000" dirty="0" err="1" smtClean="0"/>
              <a:t>грунтово</a:t>
            </a:r>
            <a:r>
              <a:rPr lang="uk-UA" sz="2000" dirty="0" smtClean="0"/>
              <a:t> - кліматичних та водних умов.</a:t>
            </a:r>
            <a:br>
              <a:rPr lang="uk-UA" sz="2000" dirty="0" smtClean="0"/>
            </a:br>
            <a:r>
              <a:rPr lang="uk-UA" sz="2000" dirty="0" smtClean="0"/>
              <a:t> Більша частина району - гірська і зайнята лісом (понад 64 %). Тому землеробство в основному поширене на Передкарпатті.</a:t>
            </a:r>
            <a:endParaRPr lang="ru-RU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512949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143000"/>
          </a:xfrm>
        </p:spPr>
        <p:txBody>
          <a:bodyPr>
            <a:noAutofit/>
          </a:bodyPr>
          <a:lstStyle/>
          <a:p>
            <a:r>
              <a:rPr lang="uk-UA" sz="2600" baseline="-25000" dirty="0" smtClean="0"/>
              <a:t>Важливою галуззю у сільськогосподарському виробництві до середини 90-их років було тваринництво, яке давало понад 50 % його валової продукції. Тому в землеробстві району важливе місце займало </a:t>
            </a:r>
            <a:r>
              <a:rPr lang="uk-UA" sz="2600" baseline="-25000" dirty="0" err="1" smtClean="0"/>
              <a:t>кормовиробництво</a:t>
            </a:r>
            <a:r>
              <a:rPr lang="uk-UA" sz="2600" baseline="-25000" dirty="0" smtClean="0"/>
              <a:t>. Але внаслідок різкого скорочення поголів’я великої рогатої худоби роль тваринництва зменшилась. Основною галуззю сільського господарства стало рослинництво.</a:t>
            </a:r>
            <a:r>
              <a:rPr lang="uk-UA" sz="2600" dirty="0" smtClean="0"/>
              <a:t/>
            </a:r>
            <a:br>
              <a:rPr lang="uk-UA" sz="2600" dirty="0" smtClean="0"/>
            </a:br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2049">
            <a:off x="1793063" y="2540892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2527">
            <a:off x="4235760" y="2891984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86446" y="3429000"/>
            <a:ext cx="2743200" cy="1981200"/>
          </a:xfrm>
        </p:spPr>
        <p:txBody>
          <a:bodyPr/>
          <a:lstStyle/>
          <a:p>
            <a:r>
              <a:rPr lang="uk-UA" baseline="-25000" dirty="0" smtClean="0"/>
              <a:t>Зазнали змін типи підприємств, що займаються сільськогосподарським виробництвом. У районі після реформування власності у 90-их роках на місці 9 колгоспів і 4 радгоспів, що займали загальну земельну площу 41618 га, утворилися три агрофірми, п’ять селянських спілок, одне закрите акціонерне товариство, три колективні сільськогосподарські підприємства, понад 50 фермерських господарств та господарства індивідуального  сектору</a:t>
            </a:r>
            <a:br>
              <a:rPr lang="uk-UA" baseline="-25000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89" r="989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143000"/>
          </a:xfrm>
        </p:spPr>
        <p:txBody>
          <a:bodyPr>
            <a:noAutofit/>
          </a:bodyPr>
          <a:lstStyle/>
          <a:p>
            <a:r>
              <a:rPr lang="uk-UA" sz="3200" baseline="-25000" dirty="0" smtClean="0"/>
              <a:t>Район за сільськогосподарською спеціалізацією можна поділити на дві зони: північно-східну - зону </a:t>
            </a:r>
            <a:r>
              <a:rPr lang="uk-UA" sz="3200" baseline="-25000" dirty="0" err="1" smtClean="0"/>
              <a:t>м’ясо-</a:t>
            </a:r>
            <a:r>
              <a:rPr lang="uk-UA" sz="3200" baseline="-25000" dirty="0" smtClean="0"/>
              <a:t> молочного скотарства з виробництвом льону-довгунця і зерна, та південно-західну - зону м’ясо-молочного скотарства з розвинутим вівчарством.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4369">
            <a:off x="2349093" y="258866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6747">
            <a:off x="4722426" y="2535405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8510">
            <a:off x="2392306" y="447106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54684">
            <a:off x="4833914" y="408693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b="1" i="1" baseline="-25000" dirty="0" smtClean="0"/>
              <a:t>Рослинництво.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ru-RU" baseline="-25000" dirty="0" smtClean="0"/>
              <a:t>У </a:t>
            </a:r>
            <a:r>
              <a:rPr lang="ru-RU" baseline="-25000" dirty="0" err="1" smtClean="0"/>
              <a:t>рослинництві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провідне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місце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належить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рільництву</a:t>
            </a:r>
            <a:r>
              <a:rPr lang="ru-RU" baseline="-25000" dirty="0" smtClean="0"/>
              <a:t>, де </a:t>
            </a:r>
            <a:r>
              <a:rPr lang="ru-RU" baseline="-25000" dirty="0" err="1" smtClean="0"/>
              <a:t>виділяється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зернове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господарство</a:t>
            </a:r>
            <a:r>
              <a:rPr lang="ru-RU" baseline="-25000" dirty="0" smtClean="0"/>
              <a:t>, </a:t>
            </a:r>
            <a:r>
              <a:rPr lang="ru-RU" baseline="-25000" dirty="0" err="1" smtClean="0"/>
              <a:t>вирощування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технічних</a:t>
            </a:r>
            <a:r>
              <a:rPr lang="ru-RU" baseline="-25000" dirty="0" smtClean="0"/>
              <a:t> та </a:t>
            </a:r>
            <a:r>
              <a:rPr lang="ru-RU" baseline="-25000" dirty="0" err="1" smtClean="0"/>
              <a:t>кормових</a:t>
            </a:r>
            <a:r>
              <a:rPr lang="ru-RU" baseline="-25000" dirty="0" smtClean="0"/>
              <a:t> культур.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9732">
            <a:off x="1292194" y="2350659"/>
            <a:ext cx="2171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9640">
            <a:off x="4459819" y="4300222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07497">
            <a:off x="1835949" y="3532454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88189">
            <a:off x="2640939" y="4623369"/>
            <a:ext cx="1828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57654">
            <a:off x="5670355" y="2669969"/>
            <a:ext cx="1776182" cy="17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68248">
            <a:off x="3583082" y="272583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baseline="-25000" dirty="0" smtClean="0"/>
              <a:t>Найбільше зернових збирають в господарствах сіл </a:t>
            </a:r>
            <a:r>
              <a:rPr lang="uk-UA" baseline="-25000" dirty="0" err="1" smtClean="0"/>
              <a:t>Тисменичани</a:t>
            </a:r>
            <a:r>
              <a:rPr lang="uk-UA" baseline="-25000" dirty="0" smtClean="0"/>
              <a:t>, Середній Майдан, </a:t>
            </a:r>
            <a:r>
              <a:rPr lang="uk-UA" baseline="-25000" dirty="0" err="1" smtClean="0"/>
              <a:t>Саджавка</a:t>
            </a:r>
            <a:r>
              <a:rPr lang="uk-UA" baseline="-25000" dirty="0" smtClean="0"/>
              <a:t> та </a:t>
            </a:r>
            <a:r>
              <a:rPr lang="uk-UA" baseline="-25000" dirty="0" err="1" smtClean="0"/>
              <a:t>Перерісль</a:t>
            </a:r>
            <a:r>
              <a:rPr lang="uk-UA" baseline="-25000" dirty="0" smtClean="0"/>
              <a:t>. а найвищої врожайності досягнуто в ЗАТ </a:t>
            </a:r>
            <a:r>
              <a:rPr lang="uk-UA" baseline="-25000" dirty="0" err="1" smtClean="0"/>
              <a:t>“Нива”</a:t>
            </a:r>
            <a:r>
              <a:rPr lang="uk-UA" baseline="-25000" dirty="0" smtClean="0"/>
              <a:t> (с. </a:t>
            </a:r>
            <a:r>
              <a:rPr lang="uk-UA" baseline="-25000" dirty="0" err="1" smtClean="0"/>
              <a:t>Молодьків</a:t>
            </a:r>
            <a:r>
              <a:rPr lang="uk-UA" baseline="-25000" dirty="0" smtClean="0"/>
              <a:t>) та в агрофірмі </a:t>
            </a:r>
            <a:r>
              <a:rPr lang="uk-UA" baseline="-25000" dirty="0" err="1" smtClean="0"/>
              <a:t>“Карпати”</a:t>
            </a:r>
            <a:r>
              <a:rPr lang="uk-UA" baseline="-25000" dirty="0" smtClean="0"/>
              <a:t> (с. </a:t>
            </a:r>
            <a:r>
              <a:rPr lang="uk-UA" baseline="-25000" dirty="0" err="1" smtClean="0"/>
              <a:t>Саджавка</a:t>
            </a:r>
            <a:r>
              <a:rPr lang="uk-UA" baseline="-25000" dirty="0" smtClean="0"/>
              <a:t>) відповідно 23,2 та 18 ц з га.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6320">
            <a:off x="2221862" y="2766016"/>
            <a:ext cx="2631700" cy="22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36672">
            <a:off x="4807561" y="2750313"/>
            <a:ext cx="2817956" cy="151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2319">
            <a:off x="2214546" y="4786322"/>
            <a:ext cx="2743867" cy="163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000504"/>
            <a:ext cx="2971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7763">
            <a:off x="6215074" y="5000636"/>
            <a:ext cx="2446952" cy="143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1442</TotalTime>
  <Words>366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Пошукова робота на тему: «Господарське життя:особливості розвитку ринкових відносин у сільському господарстві Надвірнянщини в ІІ полов. ХІХст.»</vt:lpstr>
      <vt:lpstr>Зміст</vt:lpstr>
      <vt:lpstr>В чарівному, мальовничому Прикарпатті не останнє місце займає Надвірнянщина - край, що тягнеться від зелених килимів родючих нив пониззя Бистриці до величавих Карпатських вершин. Високо в горах, вкритих могутнім лісом, напоєним духмяним запахом живиці, починають свій біг Прут і Бистриця.</vt:lpstr>
      <vt:lpstr>Сільське господарство значною мірою залежить від грунтово - кліматичних та водних умов.  Більша частина району - гірська і зайнята лісом (понад 64 %). Тому землеробство в основному поширене на Передкарпатті.</vt:lpstr>
      <vt:lpstr>Важливою галуззю у сільськогосподарському виробництві до середини 90-их років було тваринництво, яке давало понад 50 % його валової продукції. Тому в землеробстві району важливе місце займало кормовиробництво. Але внаслідок різкого скорочення поголів’я великої рогатої худоби роль тваринництва зменшилась. Основною галуззю сільського господарства стало рослинництво. </vt:lpstr>
      <vt:lpstr>Зазнали змін типи підприємств, що займаються сільськогосподарським виробництвом. У районі після реформування власності у 90-их роках на місці 9 колгоспів і 4 радгоспів, що займали загальну земельну площу 41618 га, утворилися три агрофірми, п’ять селянських спілок, одне закрите акціонерне товариство, три колективні сільськогосподарські підприємства, понад 50 фермерських господарств та господарства індивідуального  сектору </vt:lpstr>
      <vt:lpstr>Район за сільськогосподарською спеціалізацією можна поділити на дві зони: північно-східну - зону м’ясо- молочного скотарства з виробництвом льону-довгунця і зерна, та південно-західну - зону м’ясо-молочного скотарства з розвинутим вівчарством. </vt:lpstr>
      <vt:lpstr>Рослинництво. У рослинництві провідне місце належить рільництву, де виділяється зернове господарство, вирощування технічних та кормових культур. </vt:lpstr>
      <vt:lpstr>Найбільше зернових збирають в господарствах сіл Тисменичани, Середній Майдан, Саджавка та Перерісль. а найвищої врожайності досягнуто в ЗАТ “Нива” (с. Молодьків) та в агрофірмі “Карпати” (с. Саджавка) відповідно 23,2 та 18 ц з га.</vt:lpstr>
      <vt:lpstr>Тваринництво. Основний напрямок тваринництва району - скотарство (розведення великої рогатої худоби), свинарство, вівчарство, птахівництво. Основний напрямок тваринництва - це виробництво м’ясної і молочної продукції. </vt:lpstr>
      <vt:lpstr>Торгівля  Надвірна набула статусу значного торговельного центру. Місто дістає дозвіл влаштовувати восьмиденні ярмарки, які починалися 3 лютого, 1 квітня, 13 червня, 24 вересня, 23 листопада, а згодом тривалість їх була доведена до 14 днів. Крім того, . у Надвірній діяли декілька єврейських та чотири українські приватні споживчі крамниці: Аполонії Курпель (вул. Станиславівська), Н. Гриньовського (вул. Делятинська), Василя Свища і Федора Іванця (у центрі міста) й Івана Павлусевича, де, крім товарів широкого вжитку продавали книжки.</vt:lpstr>
      <vt:lpstr>Солеваріння Також Надвірна була центром солеваріння. Із збільшенням обсягів видобування та переробки солі в солеварних центрах здійснювалася модернізація пристосувань та механізмів. </vt:lpstr>
      <vt:lpstr>       Висновок Із зібраного та переглянутого матеріалу,я зробив такі висновки: 1.Багато земель не є засадженими польовими культурами через нестачу  орних земель. 2.В районі розвинуте солеваріння. 3.Незважаючи на нестачу орних земель, посіви зерна та кормових культур  не є на найнижчому рівні. 4.У тваринництві переважає: свинарство, вівчарство та розведення великої рогатої  худоби. 5.У торгівлі Надвірна набула статусу значного торговельного центру.  </vt:lpstr>
      <vt:lpstr>Використана література: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Пошукова робота на тему: «Господарське життя:особливості розвитку ринкових відносин у сільському господарстві в ІІ полов. ХІХст.»</dc:title>
  <dc:creator>Пользователь Windows</dc:creator>
  <cp:lastModifiedBy>user</cp:lastModifiedBy>
  <cp:revision>127</cp:revision>
  <dcterms:created xsi:type="dcterms:W3CDTF">2014-04-28T16:26:11Z</dcterms:created>
  <dcterms:modified xsi:type="dcterms:W3CDTF">2014-05-12T08:37:43Z</dcterms:modified>
</cp:coreProperties>
</file>