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59" r:id="rId3"/>
    <p:sldId id="257" r:id="rId4"/>
    <p:sldId id="258" r:id="rId5"/>
    <p:sldId id="260" r:id="rId6"/>
    <p:sldId id="27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46EE9-1FE0-4E78-9D90-B42894DB6689}" type="datetimeFigureOut">
              <a:rPr lang="uk-UA" smtClean="0"/>
              <a:t>03.11.2013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7CA3B-D1D7-4D82-B39C-AAFBAF2322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054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340768"/>
            <a:ext cx="748883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першої</a:t>
            </a:r>
            <a:endParaRPr lang="ru-RU" sz="28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медичної</a:t>
            </a:r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при </a:t>
            </a:r>
            <a:endParaRPr lang="ru-RU" sz="28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тепловомута</a:t>
            </a:r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сонячному</a:t>
            </a:r>
            <a:r>
              <a:rPr lang="ru-RU" sz="2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ударах</a:t>
            </a:r>
            <a:r>
              <a:rPr lang="ru-RU" sz="2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обмороженні</a:t>
            </a:r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опіках</a:t>
            </a:r>
            <a:endParaRPr lang="uk-UA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3353" y="3593671"/>
            <a:ext cx="37805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Презентацію підготувала </a:t>
            </a:r>
          </a:p>
          <a:p>
            <a:pPr algn="ctr"/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учениця 11-А класу </a:t>
            </a:r>
          </a:p>
          <a:p>
            <a:pPr algn="ctr"/>
            <a:r>
              <a:rPr lang="uk-UA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Трачук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Олеся</a:t>
            </a:r>
            <a:endParaRPr lang="ru-RU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4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37306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197100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Тепловий удар настає, коли тепло, що утворюється в тілі (наприклад, під час руху по маршруту), не передається в зовнішнє середовище і в організмі порушується теплообмін.</a:t>
            </a:r>
          </a:p>
          <a:p>
            <a:r>
              <a:rPr lang="uk-UA" dirty="0"/>
              <a:t>Тепловий удар трапляється не тільки в жарку погоду, але і при інтенсивному фізичному навантаженні, коли віддача тепла тіла людини в зовнішнє середовище утруднена через непроникний, щільний одяг.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1647" r="2538" b="2426"/>
          <a:stretch/>
        </p:blipFill>
        <p:spPr bwMode="auto">
          <a:xfrm>
            <a:off x="1236680" y="1964913"/>
            <a:ext cx="2335029" cy="3552319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56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084001"/>
            <a:ext cx="6368179" cy="688815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Перша </a:t>
            </a:r>
            <a:r>
              <a:rPr lang="ru-RU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медична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допомога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1772816"/>
            <a:ext cx="47946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600" dirty="0" smtClean="0"/>
              <a:t>перенести </a:t>
            </a:r>
            <a:r>
              <a:rPr lang="ru-RU" sz="1600" dirty="0" err="1"/>
              <a:t>потерпілого</a:t>
            </a:r>
            <a:r>
              <a:rPr lang="ru-RU" sz="1600" dirty="0"/>
              <a:t> в </a:t>
            </a:r>
            <a:r>
              <a:rPr lang="ru-RU" sz="1600" dirty="0" err="1"/>
              <a:t>прохолодне</a:t>
            </a:r>
            <a:r>
              <a:rPr lang="ru-RU" sz="1600" dirty="0"/>
              <a:t> </a:t>
            </a:r>
            <a:r>
              <a:rPr lang="ru-RU" sz="1600" dirty="0" err="1" smtClean="0"/>
              <a:t>місце</a:t>
            </a:r>
            <a:r>
              <a:rPr lang="ru-RU" sz="1600" dirty="0" smtClean="0"/>
              <a:t>, </a:t>
            </a:r>
            <a:r>
              <a:rPr lang="ru-RU" sz="1600" dirty="0"/>
              <a:t>у </a:t>
            </a:r>
            <a:r>
              <a:rPr lang="ru-RU" sz="1600" dirty="0" err="1" smtClean="0"/>
              <a:t>тінь</a:t>
            </a:r>
            <a:r>
              <a:rPr lang="ru-RU" sz="1600" dirty="0" smtClean="0"/>
              <a:t>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600" dirty="0" err="1" smtClean="0"/>
              <a:t>укласти</a:t>
            </a:r>
            <a:r>
              <a:rPr lang="ru-RU" sz="1600" dirty="0" smtClean="0"/>
              <a:t> </a:t>
            </a:r>
            <a:r>
              <a:rPr lang="ru-RU" sz="1600" dirty="0"/>
              <a:t>на </a:t>
            </a:r>
            <a:r>
              <a:rPr lang="ru-RU" sz="1600" dirty="0" smtClean="0"/>
              <a:t>спину, </a:t>
            </a:r>
            <a:r>
              <a:rPr lang="ru-RU" sz="1600" dirty="0" err="1"/>
              <a:t>підняти</a:t>
            </a:r>
            <a:r>
              <a:rPr lang="ru-RU" sz="1600" dirty="0"/>
              <a:t> </a:t>
            </a:r>
            <a:r>
              <a:rPr lang="ru-RU" sz="1600" dirty="0" smtClean="0"/>
              <a:t>голову;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/>
              <a:t>у </a:t>
            </a:r>
            <a:r>
              <a:rPr lang="ru-RU" sz="1600" dirty="0" err="1"/>
              <a:t>потерпілого</a:t>
            </a:r>
            <a:r>
              <a:rPr lang="ru-RU" sz="1600" dirty="0"/>
              <a:t> </a:t>
            </a:r>
            <a:r>
              <a:rPr lang="ru-RU" sz="1600" dirty="0" err="1"/>
              <a:t>відкрилася</a:t>
            </a:r>
            <a:r>
              <a:rPr lang="ru-RU" sz="1600" dirty="0"/>
              <a:t> </a:t>
            </a:r>
            <a:r>
              <a:rPr lang="ru-RU" sz="1600" dirty="0" err="1" smtClean="0"/>
              <a:t>блювота</a:t>
            </a:r>
            <a:r>
              <a:rPr lang="ru-RU" sz="1600" dirty="0" smtClean="0"/>
              <a:t>, </a:t>
            </a:r>
            <a:r>
              <a:rPr lang="ru-RU" sz="1600" dirty="0" err="1"/>
              <a:t>йому</a:t>
            </a:r>
            <a:r>
              <a:rPr lang="ru-RU" sz="1600" dirty="0"/>
              <a:t> </a:t>
            </a:r>
            <a:r>
              <a:rPr lang="ru-RU" sz="1600" dirty="0" err="1" smtClean="0"/>
              <a:t>необхідно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повернути</a:t>
            </a:r>
            <a:r>
              <a:rPr lang="ru-RU" sz="1600" dirty="0" smtClean="0"/>
              <a:t> </a:t>
            </a:r>
            <a:r>
              <a:rPr lang="ru-RU" sz="1600" dirty="0"/>
              <a:t>голову </a:t>
            </a:r>
            <a:r>
              <a:rPr lang="ru-RU" sz="1600" dirty="0" err="1" smtClean="0"/>
              <a:t>набік</a:t>
            </a:r>
            <a:r>
              <a:rPr lang="ru-RU" sz="1600" dirty="0" smtClean="0"/>
              <a:t>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блювотні</a:t>
            </a:r>
            <a:r>
              <a:rPr lang="ru-RU" sz="1600" dirty="0"/>
              <a:t> </a:t>
            </a:r>
            <a:r>
              <a:rPr lang="ru-RU" sz="1600" dirty="0" err="1"/>
              <a:t>маси</a:t>
            </a:r>
            <a:r>
              <a:rPr lang="ru-RU" sz="1600" dirty="0"/>
              <a:t> не </a:t>
            </a:r>
            <a:r>
              <a:rPr lang="ru-RU" sz="1600" dirty="0" err="1"/>
              <a:t>потрапили</a:t>
            </a:r>
            <a:r>
              <a:rPr lang="ru-RU" sz="1600" dirty="0"/>
              <a:t> в </a:t>
            </a:r>
            <a:r>
              <a:rPr lang="ru-RU" sz="1600" dirty="0" err="1"/>
              <a:t>дихальні</a:t>
            </a:r>
            <a:r>
              <a:rPr lang="ru-RU" sz="1600" dirty="0"/>
              <a:t> </a:t>
            </a:r>
            <a:r>
              <a:rPr lang="ru-RU" sz="1600" dirty="0" smtClean="0"/>
              <a:t>шляхи;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600" dirty="0" err="1" smtClean="0"/>
              <a:t>розстебнути</a:t>
            </a:r>
            <a:r>
              <a:rPr lang="ru-RU" sz="1600" dirty="0" smtClean="0"/>
              <a:t> </a:t>
            </a:r>
            <a:r>
              <a:rPr lang="ru-RU" sz="1600" dirty="0" err="1"/>
              <a:t>одяг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зняти</a:t>
            </a:r>
            <a:r>
              <a:rPr lang="ru-RU" sz="1600" dirty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, </a:t>
            </a:r>
            <a:r>
              <a:rPr lang="ru-RU" sz="1600" dirty="0" err="1"/>
              <a:t>послабити</a:t>
            </a:r>
            <a:r>
              <a:rPr lang="ru-RU" sz="1600" dirty="0"/>
              <a:t> </a:t>
            </a:r>
            <a:r>
              <a:rPr lang="ru-RU" sz="1600" dirty="0" err="1"/>
              <a:t>напругу</a:t>
            </a:r>
            <a:r>
              <a:rPr lang="ru-RU" sz="1600" dirty="0"/>
              <a:t> </a:t>
            </a:r>
            <a:r>
              <a:rPr lang="ru-RU" sz="1600" dirty="0" smtClean="0"/>
              <a:t>поясу;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600" dirty="0" err="1" smtClean="0"/>
              <a:t>тіло</a:t>
            </a:r>
            <a:r>
              <a:rPr lang="ru-RU" sz="1600" dirty="0" smtClean="0"/>
              <a:t> </a:t>
            </a:r>
            <a:r>
              <a:rPr lang="ru-RU" sz="1600" dirty="0" err="1"/>
              <a:t>обтерти</a:t>
            </a:r>
            <a:r>
              <a:rPr lang="ru-RU" sz="1600" dirty="0"/>
              <a:t> рушником , </a:t>
            </a:r>
            <a:r>
              <a:rPr lang="ru-RU" sz="1600" dirty="0" err="1"/>
              <a:t>змоченим</a:t>
            </a:r>
            <a:r>
              <a:rPr lang="ru-RU" sz="1600" dirty="0"/>
              <a:t> холодною </a:t>
            </a:r>
            <a:r>
              <a:rPr lang="ru-RU" sz="1600" dirty="0" smtClean="0"/>
              <a:t>водою;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600" dirty="0" smtClean="0"/>
              <a:t>у </a:t>
            </a:r>
            <a:r>
              <a:rPr lang="ru-RU" sz="1600" dirty="0" err="1"/>
              <a:t>важких</a:t>
            </a:r>
            <a:r>
              <a:rPr lang="ru-RU" sz="1600" dirty="0"/>
              <a:t> </a:t>
            </a:r>
            <a:r>
              <a:rPr lang="ru-RU" sz="1600" dirty="0" err="1"/>
              <a:t>випадках</a:t>
            </a:r>
            <a:r>
              <a:rPr lang="ru-RU" sz="1600" dirty="0"/>
              <a:t> </a:t>
            </a:r>
            <a:r>
              <a:rPr lang="ru-RU" sz="1600" dirty="0" err="1"/>
              <a:t>облити</a:t>
            </a:r>
            <a:r>
              <a:rPr lang="ru-RU" sz="1600" dirty="0"/>
              <a:t> холодною </a:t>
            </a:r>
            <a:r>
              <a:rPr lang="ru-RU" sz="1600" dirty="0" smtClean="0"/>
              <a:t>водою, </a:t>
            </a:r>
            <a:r>
              <a:rPr lang="ru-RU" sz="1600" dirty="0" err="1"/>
              <a:t>прикласти</a:t>
            </a:r>
            <a:r>
              <a:rPr lang="ru-RU" sz="1600" dirty="0"/>
              <a:t> до </a:t>
            </a:r>
            <a:r>
              <a:rPr lang="ru-RU" sz="1600" dirty="0" err="1"/>
              <a:t>потиличної</a:t>
            </a:r>
            <a:r>
              <a:rPr lang="ru-RU" sz="1600" dirty="0"/>
              <a:t> </a:t>
            </a:r>
            <a:r>
              <a:rPr lang="ru-RU" sz="1600" dirty="0" err="1"/>
              <a:t>частини</a:t>
            </a:r>
            <a:r>
              <a:rPr lang="ru-RU" sz="1600" dirty="0"/>
              <a:t> </a:t>
            </a:r>
            <a:r>
              <a:rPr lang="ru-RU" sz="1600" dirty="0" err="1"/>
              <a:t>голови</a:t>
            </a:r>
            <a:r>
              <a:rPr lang="ru-RU" sz="1600" dirty="0"/>
              <a:t> </a:t>
            </a:r>
            <a:r>
              <a:rPr lang="ru-RU" sz="1600" dirty="0" err="1"/>
              <a:t>холодний</a:t>
            </a:r>
            <a:r>
              <a:rPr lang="ru-RU" sz="1600" dirty="0"/>
              <a:t> </a:t>
            </a:r>
            <a:r>
              <a:rPr lang="ru-RU" sz="1600" dirty="0" err="1" smtClean="0"/>
              <a:t>компрес</a:t>
            </a:r>
            <a:r>
              <a:rPr lang="ru-RU" sz="1600" dirty="0" smtClean="0"/>
              <a:t>, </a:t>
            </a:r>
            <a:r>
              <a:rPr lang="ru-RU" sz="1600" dirty="0" err="1"/>
              <a:t>обмахувати</a:t>
            </a:r>
            <a:r>
              <a:rPr lang="ru-RU" sz="1600" dirty="0"/>
              <a:t> </a:t>
            </a:r>
            <a:r>
              <a:rPr lang="ru-RU" sz="1600" dirty="0" err="1" smtClean="0"/>
              <a:t>потерпілого</a:t>
            </a:r>
            <a:r>
              <a:rPr lang="ru-RU" sz="1600" dirty="0" smtClean="0"/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3588" r="6556" b="3555"/>
          <a:stretch/>
        </p:blipFill>
        <p:spPr bwMode="auto">
          <a:xfrm>
            <a:off x="899592" y="2282390"/>
            <a:ext cx="2592288" cy="2610573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64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7"/>
            <a:ext cx="2720321" cy="3328739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7056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2420888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при </a:t>
            </a:r>
            <a:r>
              <a:rPr lang="ru-RU" dirty="0" err="1" smtClean="0"/>
              <a:t>свідомості</a:t>
            </a:r>
            <a:r>
              <a:rPr lang="ru-RU" dirty="0" smtClean="0"/>
              <a:t>,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/>
              <a:t>треба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пити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холодний</a:t>
            </a:r>
            <a:r>
              <a:rPr lang="ru-RU" dirty="0" smtClean="0"/>
              <a:t> </a:t>
            </a:r>
            <a:r>
              <a:rPr lang="ru-RU" dirty="0"/>
              <a:t>чай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/>
              <a:t>підсолену</a:t>
            </a:r>
            <a:r>
              <a:rPr lang="ru-RU" dirty="0"/>
              <a:t> воду</a:t>
            </a:r>
            <a:r>
              <a:rPr lang="ru-RU" dirty="0" smtClean="0"/>
              <a:t>);</a:t>
            </a:r>
            <a:endParaRPr lang="ru-RU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/>
              <a:t>я</a:t>
            </a:r>
            <a:r>
              <a:rPr lang="ru-RU" dirty="0" err="1" smtClean="0"/>
              <a:t>кщо</a:t>
            </a:r>
            <a:r>
              <a:rPr lang="ru-RU" dirty="0" smtClean="0"/>
              <a:t> </a:t>
            </a:r>
            <a:r>
              <a:rPr lang="ru-RU" dirty="0" err="1"/>
              <a:t>потерпілий</a:t>
            </a:r>
            <a:r>
              <a:rPr lang="ru-RU" dirty="0"/>
              <a:t> </a:t>
            </a:r>
            <a:r>
              <a:rPr lang="ru-RU" dirty="0" err="1"/>
              <a:t>втратив</a:t>
            </a:r>
            <a:r>
              <a:rPr lang="ru-RU" dirty="0"/>
              <a:t> </a:t>
            </a:r>
            <a:r>
              <a:rPr lang="ru-RU" dirty="0" err="1" smtClean="0"/>
              <a:t>свідомість</a:t>
            </a:r>
            <a:r>
              <a:rPr lang="ru-RU" dirty="0" smtClean="0"/>
              <a:t>, </a:t>
            </a:r>
            <a:r>
              <a:rPr lang="ru-RU" dirty="0" err="1"/>
              <a:t>йому</a:t>
            </a:r>
            <a:r>
              <a:rPr lang="ru-RU" dirty="0"/>
              <a:t> треба </a:t>
            </a:r>
            <a:r>
              <a:rPr lang="ru-RU" dirty="0" err="1"/>
              <a:t>обережно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понюхати</a:t>
            </a:r>
            <a:r>
              <a:rPr lang="ru-RU" dirty="0"/>
              <a:t> </a:t>
            </a:r>
            <a:r>
              <a:rPr lang="ru-RU" dirty="0" err="1"/>
              <a:t>нашатирний</a:t>
            </a:r>
            <a:r>
              <a:rPr lang="ru-RU" dirty="0"/>
              <a:t> </a:t>
            </a:r>
            <a:r>
              <a:rPr lang="ru-RU" dirty="0" smtClean="0"/>
              <a:t>спирт, </a:t>
            </a:r>
            <a:r>
              <a:rPr lang="ru-RU" dirty="0"/>
              <a:t>для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змочену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ватку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 smtClean="0"/>
              <a:t>слід</a:t>
            </a:r>
            <a:r>
              <a:rPr lang="ru-RU" dirty="0"/>
              <a:t> </a:t>
            </a:r>
            <a:r>
              <a:rPr lang="ru-RU" dirty="0" err="1" smtClean="0"/>
              <a:t>піднести</a:t>
            </a:r>
            <a:r>
              <a:rPr lang="ru-RU" dirty="0" smtClean="0"/>
              <a:t> </a:t>
            </a:r>
            <a:r>
              <a:rPr lang="ru-RU" dirty="0"/>
              <a:t>до носа </a:t>
            </a:r>
            <a:r>
              <a:rPr lang="ru-RU" dirty="0" err="1"/>
              <a:t>потерпілого</a:t>
            </a:r>
            <a:r>
              <a:rPr lang="ru-RU" dirty="0"/>
              <a:t> 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432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2742" y="2044005"/>
            <a:ext cx="5237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Відмороження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994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789040"/>
            <a:ext cx="5958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Під час зимового лижного походу може виникнути відмороження. </a:t>
            </a:r>
            <a:endParaRPr lang="uk-UA" dirty="0" smtClean="0"/>
          </a:p>
          <a:p>
            <a:r>
              <a:rPr lang="uk-UA" dirty="0" smtClean="0">
                <a:solidFill>
                  <a:schemeClr val="accent1"/>
                </a:solidFill>
              </a:rPr>
              <a:t>Відмороження</a:t>
            </a:r>
            <a:r>
              <a:rPr lang="uk-UA" dirty="0" smtClean="0"/>
              <a:t> </a:t>
            </a:r>
            <a:r>
              <a:rPr lang="uk-UA" dirty="0"/>
              <a:t>- це ураження тканин тіла людини, що виникає в результаті дії низької температури. Найбільш часто відморожуються пальці ніг і рук, вуха, щоки, кінчик носа.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t="3097" r="2790" b="3251"/>
          <a:stretch/>
        </p:blipFill>
        <p:spPr bwMode="auto">
          <a:xfrm>
            <a:off x="2789382" y="1320801"/>
            <a:ext cx="3168073" cy="2346036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23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124744"/>
            <a:ext cx="3394647" cy="92333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Перші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ознаки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" r="2346" b="4503"/>
          <a:stretch/>
        </p:blipFill>
        <p:spPr bwMode="auto">
          <a:xfrm>
            <a:off x="2837322" y="2348880"/>
            <a:ext cx="3257117" cy="1533237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3933056"/>
            <a:ext cx="6462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Спочатку людина відчуває холод і поколювання в області, що зазнала відмороження. Шкіра в цьому місці червоніє, потім різко блідне і втрачає чутливість. Розрізняють чотири ступені відмороження. Визначення ступеня відмороження можливе тільки після відігрівання постраждалої частини тіла.</a:t>
            </a:r>
          </a:p>
        </p:txBody>
      </p:sp>
    </p:spTree>
    <p:extLst>
      <p:ext uri="{BB962C8B-B14F-4D97-AF65-F5344CB8AC3E}">
        <p14:creationId xmlns:p14="http://schemas.microsoft.com/office/powerpoint/2010/main" val="334659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20553"/>
            <a:ext cx="2628488" cy="2901446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980728"/>
            <a:ext cx="37306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212055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Відмороження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, коли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час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холоді</a:t>
            </a:r>
            <a:r>
              <a:rPr lang="ru-RU" dirty="0"/>
              <a:t> і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/>
              <a:t>вже</a:t>
            </a:r>
            <a:r>
              <a:rPr lang="ru-RU" dirty="0"/>
              <a:t> не в </a:t>
            </a:r>
            <a:r>
              <a:rPr lang="ru-RU" dirty="0" err="1"/>
              <a:t>змозі</a:t>
            </a:r>
            <a:r>
              <a:rPr lang="ru-RU" dirty="0"/>
              <a:t> </a:t>
            </a:r>
            <a:r>
              <a:rPr lang="ru-RU" dirty="0" err="1"/>
              <a:t>регулювати</a:t>
            </a:r>
            <a:r>
              <a:rPr lang="ru-RU" dirty="0"/>
              <a:t> температуру </a:t>
            </a:r>
            <a:r>
              <a:rPr lang="ru-RU" dirty="0" err="1"/>
              <a:t>тіла</a:t>
            </a:r>
            <a:r>
              <a:rPr lang="ru-RU" dirty="0"/>
              <a:t>. На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відмороження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температура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вологість</a:t>
            </a:r>
            <a:r>
              <a:rPr lang="ru-RU" dirty="0"/>
              <a:t> і </a:t>
            </a:r>
            <a:r>
              <a:rPr lang="ru-RU" dirty="0" err="1"/>
              <a:t>вітер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на </a:t>
            </a:r>
            <a:r>
              <a:rPr lang="ru-RU" dirty="0" err="1"/>
              <a:t>холоді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902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t="3350" r="2842" b="3287"/>
          <a:stretch/>
        </p:blipFill>
        <p:spPr bwMode="auto">
          <a:xfrm>
            <a:off x="1203501" y="2060848"/>
            <a:ext cx="2458755" cy="167023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51" y="908720"/>
            <a:ext cx="67056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1835820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dirty="0" smtClean="0"/>
              <a:t>необхідно </a:t>
            </a:r>
            <a:r>
              <a:rPr lang="uk-UA" dirty="0"/>
              <a:t>зігріти відморожену частину тіла, розтираючи її м'якою вовняною тканиною або долонями до почервоніння шкіри, здобуття нею </a:t>
            </a:r>
            <a:r>
              <a:rPr lang="uk-UA" dirty="0" smtClean="0"/>
              <a:t>чутливості;</a:t>
            </a:r>
            <a:endParaRPr lang="uk-UA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dirty="0" smtClean="0"/>
              <a:t>напоїти </a:t>
            </a:r>
            <a:r>
              <a:rPr lang="uk-UA" dirty="0"/>
              <a:t>постраждалого гарячим чаєм, укутати теплим одягом, якщо є можливість розмістити його в </a:t>
            </a:r>
            <a:r>
              <a:rPr lang="uk-UA" dirty="0" smtClean="0"/>
              <a:t>теплі;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8223" y="4005064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dirty="0" smtClean="0"/>
              <a:t>після </a:t>
            </a:r>
            <a:r>
              <a:rPr lang="uk-UA" dirty="0"/>
              <a:t>відігрівання необхідно накласти на постраждалу ділянку тіла м'яку стерильну пов'язку, укутати її теплим одягом.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dirty="0" smtClean="0"/>
              <a:t>при </a:t>
            </a:r>
            <a:r>
              <a:rPr lang="uk-UA" dirty="0"/>
              <a:t>відмороженні пальців рук або ніг слід прокласти між ними вату або марлю. Не можна </a:t>
            </a:r>
            <a:r>
              <a:rPr lang="uk-UA" dirty="0" err="1"/>
              <a:t>вскривати</a:t>
            </a:r>
            <a:r>
              <a:rPr lang="uk-UA" dirty="0"/>
              <a:t> пухирі.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dirty="0" smtClean="0"/>
              <a:t>при </a:t>
            </a:r>
            <a:r>
              <a:rPr lang="uk-UA" dirty="0"/>
              <a:t>будь-якому ступені відмороження потерпілого необхідно напоїти гарячим </a:t>
            </a:r>
            <a:r>
              <a:rPr lang="uk-UA" dirty="0" smtClean="0"/>
              <a:t>чаєм.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140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4239" y="2044005"/>
            <a:ext cx="71741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Опіки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(</a:t>
            </a:r>
            <a:r>
              <a:rPr lang="ru-RU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термічні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ru-RU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опіки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)</a:t>
            </a:r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75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12" y="1268760"/>
            <a:ext cx="3333750" cy="2505075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1907704" y="4068158"/>
            <a:ext cx="5277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1"/>
                </a:solidFill>
              </a:rPr>
              <a:t>Термічний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опік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травма, яка </a:t>
            </a:r>
            <a:r>
              <a:rPr lang="ru-RU" dirty="0" err="1"/>
              <a:t>виникає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відкритого</a:t>
            </a:r>
            <a:r>
              <a:rPr lang="ru-RU" dirty="0"/>
              <a:t> </a:t>
            </a:r>
            <a:r>
              <a:rPr lang="ru-RU" dirty="0" err="1"/>
              <a:t>вогню</a:t>
            </a:r>
            <a:r>
              <a:rPr lang="ru-RU" dirty="0"/>
              <a:t> (</a:t>
            </a:r>
            <a:r>
              <a:rPr lang="ru-RU" dirty="0" err="1"/>
              <a:t>полум'я</a:t>
            </a:r>
            <a:r>
              <a:rPr lang="ru-RU" dirty="0"/>
              <a:t>), теплового </a:t>
            </a:r>
            <a:r>
              <a:rPr lang="ru-RU" dirty="0" err="1"/>
              <a:t>випромінювання</a:t>
            </a:r>
            <a:r>
              <a:rPr lang="ru-RU" dirty="0"/>
              <a:t>, </a:t>
            </a:r>
            <a:r>
              <a:rPr lang="ru-RU" dirty="0" err="1"/>
              <a:t>зіткнення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з </a:t>
            </a:r>
            <a:r>
              <a:rPr lang="ru-RU" dirty="0" err="1"/>
              <a:t>розпеченими</a:t>
            </a:r>
            <a:r>
              <a:rPr lang="ru-RU" dirty="0"/>
              <a:t> предметами, </a:t>
            </a:r>
            <a:r>
              <a:rPr lang="ru-RU" dirty="0" err="1"/>
              <a:t>рідинами</a:t>
            </a:r>
            <a:r>
              <a:rPr lang="ru-RU" dirty="0"/>
              <a:t> (</a:t>
            </a:r>
            <a:r>
              <a:rPr lang="ru-RU" dirty="0" err="1"/>
              <a:t>окріп</a:t>
            </a:r>
            <a:r>
              <a:rPr lang="ru-RU" dirty="0"/>
              <a:t>) та </a:t>
            </a:r>
            <a:r>
              <a:rPr lang="ru-RU" dirty="0" err="1"/>
              <a:t>ін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370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63688" y="2044005"/>
            <a:ext cx="5335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Сонячни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й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удар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295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052736"/>
            <a:ext cx="5904656" cy="92333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Ступені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термічного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опіку</a:t>
            </a:r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76872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1"/>
                </a:solidFill>
              </a:rPr>
              <a:t>опік </a:t>
            </a:r>
            <a:r>
              <a:rPr lang="uk-UA" dirty="0">
                <a:solidFill>
                  <a:schemeClr val="accent1"/>
                </a:solidFill>
              </a:rPr>
              <a:t>першого ступеня</a:t>
            </a:r>
            <a:r>
              <a:rPr lang="uk-UA" dirty="0"/>
              <a:t>, при якому уражається тільки верхній шар шкіри, вона червоніє, на місці опіку утворюється набряк, виникає біль.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1"/>
                </a:solidFill>
              </a:rPr>
              <a:t>опік </a:t>
            </a:r>
            <a:r>
              <a:rPr lang="uk-UA" dirty="0">
                <a:solidFill>
                  <a:schemeClr val="accent1"/>
                </a:solidFill>
              </a:rPr>
              <a:t>другого ступеня</a:t>
            </a:r>
            <a:r>
              <a:rPr lang="uk-UA" dirty="0"/>
              <a:t>, при ньому уражена ділянка зволожується і покривається пухирями, розвивається сильний біль. Необхідно оперативне лікування.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1"/>
                </a:solidFill>
              </a:rPr>
              <a:t>при </a:t>
            </a:r>
            <a:r>
              <a:rPr lang="uk-UA" dirty="0">
                <a:solidFill>
                  <a:schemeClr val="accent1"/>
                </a:solidFill>
              </a:rPr>
              <a:t>опіку третього і четвертого ступеня </a:t>
            </a:r>
            <a:r>
              <a:rPr lang="uk-UA" dirty="0"/>
              <a:t>уражаються всі шари шкіри, м'язи, нерви, жирова клітковина. Потрібна термінова госпіталізація.</a:t>
            </a:r>
          </a:p>
        </p:txBody>
      </p:sp>
    </p:spTree>
    <p:extLst>
      <p:ext uri="{BB962C8B-B14F-4D97-AF65-F5344CB8AC3E}">
        <p14:creationId xmlns:p14="http://schemas.microsoft.com/office/powerpoint/2010/main" val="137958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51" y="908720"/>
            <a:ext cx="67056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Рисунок17.jpg"/>
          <p:cNvPicPr>
            <a:picLocks noChangeAspect="1"/>
          </p:cNvPicPr>
          <p:nvPr/>
        </p:nvPicPr>
        <p:blipFill rotWithShape="1">
          <a:blip r:embed="rId3"/>
          <a:srcRect l="3548" t="2572" r="2807" b="3222"/>
          <a:stretch/>
        </p:blipFill>
        <p:spPr>
          <a:xfrm>
            <a:off x="1089890" y="1930400"/>
            <a:ext cx="3121891" cy="3463636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4355976" y="1835820"/>
            <a:ext cx="3672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dirty="0"/>
              <a:t>п</a:t>
            </a:r>
            <a:r>
              <a:rPr lang="uk-UA" dirty="0" smtClean="0"/>
              <a:t>рипинити </a:t>
            </a:r>
            <a:r>
              <a:rPr lang="uk-UA" dirty="0"/>
              <a:t>дію вражаючого фактора (погасити полум'я, прибрати розпечений предмет);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dirty="0" smtClean="0"/>
              <a:t>зняти </a:t>
            </a:r>
            <a:r>
              <a:rPr lang="uk-UA" dirty="0"/>
              <a:t>одяг та взуття з ураженої ділянки;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dirty="0" smtClean="0"/>
              <a:t>охолодити </a:t>
            </a:r>
            <a:r>
              <a:rPr lang="uk-UA" dirty="0"/>
              <a:t>місце опіку водою, льодом, снігом протягом 10 </a:t>
            </a:r>
            <a:r>
              <a:rPr lang="uk-UA" dirty="0" err="1"/>
              <a:t>хв</a:t>
            </a:r>
            <a:r>
              <a:rPr lang="uk-UA" dirty="0"/>
              <a:t>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dirty="0" smtClean="0"/>
              <a:t>накласти </a:t>
            </a:r>
            <a:r>
              <a:rPr lang="uk-UA" dirty="0"/>
              <a:t>суху стерильну пов'язку на обпечену ділянку тіла;</a:t>
            </a:r>
          </a:p>
        </p:txBody>
      </p:sp>
    </p:spTree>
    <p:extLst>
      <p:ext uri="{BB962C8B-B14F-4D97-AF65-F5344CB8AC3E}">
        <p14:creationId xmlns:p14="http://schemas.microsoft.com/office/powerpoint/2010/main" val="110140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93" y="941717"/>
            <a:ext cx="67056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68817"/>
            <a:ext cx="2901386" cy="3720423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1988840"/>
            <a:ext cx="3816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dirty="0"/>
              <a:t>дати багато пити;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dirty="0"/>
              <a:t>обробити обпечену ділянку 30-40%</a:t>
            </a:r>
            <a:r>
              <a:rPr lang="uk-UA" dirty="0" err="1"/>
              <a:t>-ним</a:t>
            </a:r>
            <a:r>
              <a:rPr lang="uk-UA" dirty="0"/>
              <a:t> розчином спирту або горілкою;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dirty="0"/>
              <a:t>прикласти до місця опіку свіжу терту моркву, цибульну або картопляну кашку або синтоміцинову </a:t>
            </a:r>
            <a:r>
              <a:rPr lang="uk-UA" dirty="0" smtClean="0"/>
              <a:t>емульсію</a:t>
            </a:r>
            <a:r>
              <a:rPr lang="uk-UA" dirty="0"/>
              <a:t>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uk-UA" dirty="0" smtClean="0"/>
              <a:t>у </a:t>
            </a:r>
            <a:r>
              <a:rPr lang="uk-UA" dirty="0"/>
              <a:t>разі значних опіків потерпілого необхідно терміново доставити до лікувального закладу.</a:t>
            </a:r>
          </a:p>
        </p:txBody>
      </p:sp>
    </p:spTree>
    <p:extLst>
      <p:ext uri="{BB962C8B-B14F-4D97-AF65-F5344CB8AC3E}">
        <p14:creationId xmlns:p14="http://schemas.microsoft.com/office/powerpoint/2010/main" val="53189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24744"/>
            <a:ext cx="6984776" cy="92333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При </a:t>
            </a: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термічних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опіках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забороняється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</p:txBody>
      </p:sp>
      <p:pic>
        <p:nvPicPr>
          <p:cNvPr id="4" name="Рисунок 3" descr="Рисунок19.jpg"/>
          <p:cNvPicPr>
            <a:picLocks noChangeAspect="1"/>
          </p:cNvPicPr>
          <p:nvPr/>
        </p:nvPicPr>
        <p:blipFill rotWithShape="1">
          <a:blip r:embed="rId2">
            <a:lum bright="23000" contrast="12000"/>
          </a:blip>
          <a:srcRect b="6026"/>
          <a:stretch/>
        </p:blipFill>
        <p:spPr>
          <a:xfrm>
            <a:off x="933484" y="2199545"/>
            <a:ext cx="3333750" cy="2398874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4329100" y="2199545"/>
            <a:ext cx="4086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/>
              <a:t>залишати</a:t>
            </a:r>
            <a:r>
              <a:rPr lang="ru-RU" dirty="0"/>
              <a:t> </a:t>
            </a:r>
            <a:r>
              <a:rPr lang="ru-RU" dirty="0" err="1"/>
              <a:t>потерпілого</a:t>
            </a:r>
            <a:r>
              <a:rPr lang="ru-RU" dirty="0"/>
              <a:t> в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вражаючого</a:t>
            </a:r>
            <a:r>
              <a:rPr lang="ru-RU" dirty="0"/>
              <a:t> фактора;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/>
              <a:t>обривати</a:t>
            </a:r>
            <a:r>
              <a:rPr lang="ru-RU" dirty="0"/>
              <a:t> </a:t>
            </a:r>
            <a:r>
              <a:rPr lang="ru-RU" dirty="0" err="1"/>
              <a:t>прилиплі</a:t>
            </a:r>
            <a:r>
              <a:rPr lang="ru-RU" dirty="0"/>
              <a:t> до рани </a:t>
            </a:r>
            <a:r>
              <a:rPr lang="ru-RU" dirty="0" err="1"/>
              <a:t>одяг</a:t>
            </a:r>
            <a:r>
              <a:rPr lang="ru-RU" dirty="0"/>
              <a:t>, </a:t>
            </a:r>
            <a:r>
              <a:rPr lang="ru-RU" dirty="0" err="1"/>
              <a:t>сторонні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/>
              <a:t>вскривати</a:t>
            </a:r>
            <a:r>
              <a:rPr lang="ru-RU" dirty="0"/>
              <a:t> </a:t>
            </a:r>
            <a:r>
              <a:rPr lang="ru-RU" dirty="0" err="1"/>
              <a:t>опікові</a:t>
            </a:r>
            <a:r>
              <a:rPr lang="ru-RU" dirty="0"/>
              <a:t> </a:t>
            </a:r>
            <a:r>
              <a:rPr lang="ru-RU" dirty="0" err="1"/>
              <a:t>пухирі</a:t>
            </a:r>
            <a:r>
              <a:rPr lang="ru-RU" dirty="0"/>
              <a:t>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/>
              <a:t>обривати</a:t>
            </a:r>
            <a:r>
              <a:rPr lang="ru-RU" dirty="0"/>
              <a:t> </a:t>
            </a:r>
            <a:r>
              <a:rPr lang="ru-RU" dirty="0" err="1"/>
              <a:t>обгорілі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/>
              <a:t>наносити</a:t>
            </a:r>
            <a:r>
              <a:rPr lang="ru-RU" dirty="0"/>
              <a:t> на </a:t>
            </a:r>
            <a:r>
              <a:rPr lang="ru-RU" dirty="0" err="1"/>
              <a:t>уражена</a:t>
            </a:r>
            <a:r>
              <a:rPr lang="ru-RU" dirty="0"/>
              <a:t> </a:t>
            </a:r>
            <a:r>
              <a:rPr lang="ru-RU" dirty="0" err="1"/>
              <a:t>ділянка</a:t>
            </a:r>
            <a:r>
              <a:rPr lang="ru-RU" dirty="0"/>
              <a:t> мазь, крем, жир;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/>
              <a:t>залишати</a:t>
            </a:r>
            <a:r>
              <a:rPr lang="ru-RU" dirty="0"/>
              <a:t> на </a:t>
            </a:r>
            <a:r>
              <a:rPr lang="ru-RU" dirty="0" err="1"/>
              <a:t>тривалий</a:t>
            </a:r>
            <a:r>
              <a:rPr lang="ru-RU" dirty="0"/>
              <a:t> час (</a:t>
            </a:r>
            <a:r>
              <a:rPr lang="ru-RU" dirty="0" err="1"/>
              <a:t>більше</a:t>
            </a:r>
            <a:r>
              <a:rPr lang="ru-RU" dirty="0"/>
              <a:t> 1 </a:t>
            </a:r>
            <a:r>
              <a:rPr lang="ru-RU" dirty="0" err="1"/>
              <a:t>години</a:t>
            </a:r>
            <a:r>
              <a:rPr lang="ru-RU" dirty="0"/>
              <a:t>) </a:t>
            </a:r>
            <a:r>
              <a:rPr lang="ru-RU" dirty="0" err="1" smtClean="0"/>
              <a:t>відкритою</a:t>
            </a:r>
            <a:r>
              <a:rPr lang="ru-RU" dirty="0" smtClean="0"/>
              <a:t> </a:t>
            </a:r>
            <a:r>
              <a:rPr lang="ru-RU" dirty="0" err="1"/>
              <a:t>уражену</a:t>
            </a:r>
            <a:r>
              <a:rPr lang="ru-RU" dirty="0"/>
              <a:t> </a:t>
            </a:r>
            <a:r>
              <a:rPr lang="ru-RU" dirty="0" err="1"/>
              <a:t>ділянку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417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23728" y="4149080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Сонячний удар </a:t>
            </a:r>
            <a:r>
              <a:rPr lang="uk-UA" dirty="0"/>
              <a:t>- це стан, що виникає через сильний перегрів голови </a:t>
            </a:r>
            <a:r>
              <a:rPr lang="uk-UA" dirty="0" smtClean="0"/>
              <a:t>прямими сонячними </a:t>
            </a:r>
            <a:r>
              <a:rPr lang="uk-UA" dirty="0"/>
              <a:t>променями, під впливом яких мозкові кровоносні судини розширюються і відбувається приплив крові до голови.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22" y="1832050"/>
            <a:ext cx="3328987" cy="226853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02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72" y="2204864"/>
            <a:ext cx="2448272" cy="244827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22768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chemeClr val="accent1"/>
                </a:solidFill>
              </a:rPr>
              <a:t>Перші ознаки сонячного удару </a:t>
            </a:r>
            <a:r>
              <a:rPr lang="uk-UA" dirty="0"/>
              <a:t>- почервоніння обличчя і сильні головні болі. Потім з'являється нудота, запаморочення, потемніння в очах і блювота.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1124744"/>
            <a:ext cx="3394647" cy="92333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Перші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ознаки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17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124744"/>
            <a:ext cx="3394647" cy="92333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Причини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 descr="Рисунок4.jpg"/>
          <p:cNvPicPr>
            <a:picLocks noChangeAspect="1"/>
          </p:cNvPicPr>
          <p:nvPr/>
        </p:nvPicPr>
        <p:blipFill rotWithShape="1">
          <a:blip r:embed="rId2">
            <a:lum bright="16000" contrast="10000"/>
          </a:blip>
          <a:srcRect l="2263" t="3103" r="2153" b="3657"/>
          <a:stretch/>
        </p:blipFill>
        <p:spPr>
          <a:xfrm>
            <a:off x="1106519" y="2276872"/>
            <a:ext cx="3186545" cy="2078182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899592" y="4570282"/>
            <a:ext cx="7164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/>
              <a:t>час походу </a:t>
            </a:r>
            <a:r>
              <a:rPr lang="ru-RU" dirty="0" err="1"/>
              <a:t>необхідно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профілактики</a:t>
            </a:r>
            <a:r>
              <a:rPr lang="ru-RU" dirty="0"/>
              <a:t> </a:t>
            </a:r>
            <a:r>
              <a:rPr lang="ru-RU" dirty="0" err="1"/>
              <a:t>покривати</a:t>
            </a:r>
            <a:r>
              <a:rPr lang="ru-RU" dirty="0"/>
              <a:t> голову легкою шапочкою, не </a:t>
            </a:r>
            <a:r>
              <a:rPr lang="ru-RU" dirty="0" err="1"/>
              <a:t>здійснювати</a:t>
            </a:r>
            <a:r>
              <a:rPr lang="ru-RU" dirty="0"/>
              <a:t> в жаркий час дня </a:t>
            </a:r>
            <a:r>
              <a:rPr lang="ru-RU" dirty="0" err="1"/>
              <a:t>тривалих</a:t>
            </a:r>
            <a:r>
              <a:rPr lang="ru-RU" dirty="0"/>
              <a:t> </a:t>
            </a:r>
            <a:r>
              <a:rPr lang="ru-RU" dirty="0" err="1"/>
              <a:t>переходів</a:t>
            </a:r>
            <a:r>
              <a:rPr lang="ru-RU" dirty="0"/>
              <a:t>, не </a:t>
            </a:r>
            <a:r>
              <a:rPr lang="ru-RU" dirty="0" err="1"/>
              <a:t>спати</a:t>
            </a:r>
            <a:r>
              <a:rPr lang="ru-RU" dirty="0"/>
              <a:t> на </a:t>
            </a:r>
            <a:r>
              <a:rPr lang="ru-RU" dirty="0" err="1"/>
              <a:t>сонці</a:t>
            </a:r>
            <a:r>
              <a:rPr lang="ru-RU" dirty="0"/>
              <a:t>, </a:t>
            </a:r>
            <a:r>
              <a:rPr lang="ru-RU" dirty="0" err="1"/>
              <a:t>обливати</a:t>
            </a:r>
            <a:r>
              <a:rPr lang="ru-RU" dirty="0"/>
              <a:t> голову холодною водою.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81736" y="2708920"/>
            <a:ext cx="3366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Виникненню</a:t>
            </a:r>
            <a:r>
              <a:rPr lang="ru-RU" dirty="0"/>
              <a:t> </a:t>
            </a:r>
            <a:r>
              <a:rPr lang="ru-RU" dirty="0" err="1"/>
              <a:t>сонячного</a:t>
            </a:r>
            <a:r>
              <a:rPr lang="ru-RU" dirty="0"/>
              <a:t> удару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задушлива</a:t>
            </a:r>
            <a:r>
              <a:rPr lang="ru-RU" dirty="0"/>
              <a:t> </a:t>
            </a:r>
            <a:r>
              <a:rPr lang="ru-RU" dirty="0" err="1"/>
              <a:t>безвітряна</a:t>
            </a:r>
            <a:r>
              <a:rPr lang="ru-RU" dirty="0"/>
              <a:t> погода, </a:t>
            </a:r>
            <a:r>
              <a:rPr lang="ru-RU" dirty="0" err="1"/>
              <a:t>тривалий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сонячних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 на </a:t>
            </a:r>
            <a:r>
              <a:rPr lang="ru-RU" dirty="0" err="1"/>
              <a:t>потилично-тім'яну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77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300" y="1988840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Постраждалого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перенести в </a:t>
            </a:r>
            <a:r>
              <a:rPr lang="ru-RU" dirty="0" err="1"/>
              <a:t>тінь</a:t>
            </a:r>
            <a:r>
              <a:rPr lang="ru-RU" dirty="0"/>
              <a:t>,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холодний</a:t>
            </a:r>
            <a:r>
              <a:rPr lang="ru-RU" dirty="0"/>
              <a:t> </a:t>
            </a:r>
            <a:r>
              <a:rPr lang="ru-RU" dirty="0" err="1"/>
              <a:t>компрес</a:t>
            </a:r>
            <a:r>
              <a:rPr lang="ru-RU" dirty="0"/>
              <a:t>. У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- </a:t>
            </a:r>
            <a:r>
              <a:rPr lang="ru-RU" dirty="0" err="1"/>
              <a:t>штучне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ТЕРМІНОВО! </a:t>
            </a:r>
            <a:r>
              <a:rPr lang="ru-RU" dirty="0" err="1"/>
              <a:t>Усунути</a:t>
            </a:r>
            <a:r>
              <a:rPr lang="ru-RU" dirty="0"/>
              <a:t>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: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 smtClean="0"/>
              <a:t>видалити</a:t>
            </a:r>
            <a:r>
              <a:rPr lang="ru-RU" dirty="0" smtClean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з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перегрівання</a:t>
            </a:r>
            <a:r>
              <a:rPr lang="ru-RU" dirty="0"/>
              <a:t>;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 smtClean="0"/>
              <a:t>укласти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відкритому</a:t>
            </a:r>
            <a:r>
              <a:rPr lang="ru-RU" dirty="0"/>
              <a:t> </a:t>
            </a:r>
            <a:r>
              <a:rPr lang="ru-RU" dirty="0" err="1"/>
              <a:t>майданчику</a:t>
            </a:r>
            <a:r>
              <a:rPr lang="ru-RU" dirty="0"/>
              <a:t> в </a:t>
            </a:r>
            <a:r>
              <a:rPr lang="ru-RU" dirty="0" err="1"/>
              <a:t>тіні</a:t>
            </a:r>
            <a:r>
              <a:rPr lang="ru-RU" dirty="0"/>
              <a:t>;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 smtClean="0"/>
              <a:t>вдихання</a:t>
            </a:r>
            <a:r>
              <a:rPr lang="ru-RU" dirty="0" smtClean="0"/>
              <a:t> </a:t>
            </a:r>
            <a:r>
              <a:rPr lang="ru-RU" dirty="0" err="1"/>
              <a:t>парів</a:t>
            </a:r>
            <a:r>
              <a:rPr lang="ru-RU" dirty="0"/>
              <a:t> </a:t>
            </a:r>
            <a:r>
              <a:rPr lang="ru-RU" dirty="0" err="1"/>
              <a:t>нашатирного</a:t>
            </a:r>
            <a:r>
              <a:rPr lang="ru-RU" dirty="0"/>
              <a:t> спирту з ватки;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 smtClean="0"/>
              <a:t>звільнити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верхнього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;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 smtClean="0"/>
              <a:t>змочування</a:t>
            </a:r>
            <a:r>
              <a:rPr lang="ru-RU" dirty="0" smtClean="0"/>
              <a:t> </a:t>
            </a:r>
            <a:r>
              <a:rPr lang="ru-RU" dirty="0"/>
              <a:t>особи холодною водою, </a:t>
            </a:r>
            <a:r>
              <a:rPr lang="ru-RU" dirty="0" err="1"/>
              <a:t>поплескування</a:t>
            </a:r>
            <a:r>
              <a:rPr lang="ru-RU" dirty="0"/>
              <a:t> по грудях </a:t>
            </a:r>
            <a:r>
              <a:rPr lang="ru-RU" dirty="0" err="1"/>
              <a:t>мокрим</a:t>
            </a:r>
            <a:r>
              <a:rPr lang="ru-RU" dirty="0"/>
              <a:t> рушником;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 smtClean="0"/>
              <a:t>покласти</a:t>
            </a:r>
            <a:r>
              <a:rPr lang="ru-RU" dirty="0" smtClean="0"/>
              <a:t> </a:t>
            </a:r>
            <a:r>
              <a:rPr lang="ru-RU" dirty="0"/>
              <a:t>на голову </a:t>
            </a:r>
            <a:r>
              <a:rPr lang="ru-RU" dirty="0" err="1"/>
              <a:t>міхур</a:t>
            </a:r>
            <a:r>
              <a:rPr lang="ru-RU" dirty="0"/>
              <a:t> з холодною водою;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 smtClean="0"/>
              <a:t>часте</a:t>
            </a:r>
            <a:r>
              <a:rPr lang="ru-RU" dirty="0" smtClean="0"/>
              <a:t> </a:t>
            </a:r>
            <a:r>
              <a:rPr lang="ru-RU" dirty="0" err="1"/>
              <a:t>опахіваніе</a:t>
            </a:r>
            <a:r>
              <a:rPr lang="ru-RU" dirty="0"/>
              <a:t>;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/>
              <a:t>бригаду </a:t>
            </a:r>
            <a:r>
              <a:rPr lang="ru-RU" dirty="0" err="1"/>
              <a:t>швидкої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00" y="1043693"/>
            <a:ext cx="67056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89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60414" y="2044005"/>
            <a:ext cx="5141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Тепловий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удар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548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79293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chemeClr val="accent1"/>
                </a:solidFill>
              </a:rPr>
              <a:t>Тепловий</a:t>
            </a:r>
            <a:r>
              <a:rPr lang="ru-RU" dirty="0">
                <a:solidFill>
                  <a:schemeClr val="accent1"/>
                </a:solidFill>
              </a:rPr>
              <a:t> удар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хворобливий</a:t>
            </a:r>
            <a:r>
              <a:rPr lang="ru-RU" dirty="0"/>
              <a:t> стан, </a:t>
            </a:r>
            <a:r>
              <a:rPr lang="ru-RU" dirty="0" err="1"/>
              <a:t>викликаний</a:t>
            </a:r>
            <a:r>
              <a:rPr lang="ru-RU" dirty="0"/>
              <a:t> </a:t>
            </a:r>
            <a:r>
              <a:rPr lang="ru-RU" dirty="0" err="1"/>
              <a:t>перегрівом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2">
            <a:lum bright="16000"/>
          </a:blip>
          <a:stretch>
            <a:fillRect/>
          </a:stretch>
        </p:blipFill>
        <p:spPr>
          <a:xfrm>
            <a:off x="1907704" y="1268760"/>
            <a:ext cx="5184576" cy="366808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5565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2035845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2"/>
                </a:solidFill>
              </a:rPr>
              <a:t>Ознаки</a:t>
            </a:r>
            <a:r>
              <a:rPr lang="ru-RU" dirty="0">
                <a:solidFill>
                  <a:schemeClr val="accent2"/>
                </a:solidFill>
              </a:rPr>
              <a:t> теплового удару: </a:t>
            </a:r>
            <a:endParaRPr lang="ru-RU" dirty="0" smtClean="0">
              <a:solidFill>
                <a:schemeClr val="accent2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 smtClean="0"/>
              <a:t>млявість</a:t>
            </a:r>
            <a:r>
              <a:rPr lang="ru-RU" dirty="0" smtClean="0"/>
              <a:t>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 smtClean="0"/>
              <a:t>втома</a:t>
            </a:r>
            <a:r>
              <a:rPr lang="ru-RU" dirty="0" smtClean="0"/>
              <a:t>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 smtClean="0"/>
              <a:t>запаморочення</a:t>
            </a:r>
            <a:r>
              <a:rPr lang="ru-RU" dirty="0" smtClean="0"/>
              <a:t>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 smtClean="0"/>
              <a:t>почервоніння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 smtClean="0"/>
              <a:t>сонливість</a:t>
            </a:r>
            <a:r>
              <a:rPr lang="ru-RU" dirty="0" smtClean="0"/>
              <a:t>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 smtClean="0"/>
              <a:t>погіршення</a:t>
            </a:r>
            <a:r>
              <a:rPr lang="ru-RU" dirty="0" smtClean="0"/>
              <a:t> слуху;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/>
              <a:t>блювота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4" y="2204864"/>
            <a:ext cx="3332609" cy="24927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1124744"/>
            <a:ext cx="3394647" cy="92333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Перші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ознаки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713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215</TotalTime>
  <Words>882</Words>
  <Application>Microsoft Office PowerPoint</Application>
  <PresentationFormat>Экран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2013-11-03T11:10:44Z</dcterms:created>
  <dcterms:modified xsi:type="dcterms:W3CDTF">2013-11-03T14:56:53Z</dcterms:modified>
</cp:coreProperties>
</file>