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82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97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15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5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4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45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7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96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19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97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5247-0E8B-4844-8794-763EC7B421AA}" type="datetimeFigureOut">
              <a:rPr lang="uk-UA" smtClean="0"/>
              <a:t>29.01.2015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587F-0C41-4B6F-8137-6EB044E9A2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329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685090_wallpaper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Презентація на тему: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“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Чорні діри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itchFamily="18" charset="0"/>
              </a:rPr>
              <a:t>”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2" y="188640"/>
            <a:ext cx="8795320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 центрі нашої галактики – чорна діра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01636"/>
            <a:ext cx="4290896" cy="3003627"/>
          </a:xfr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861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Відстань до неї 27,2 тисячі світлових років, має масу 4,31 мільйона мас Сонця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423792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Маса – основний параметр чорної діри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4176464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uk-UA" dirty="0" smtClean="0"/>
              <a:t>В залежності від маси </a:t>
            </a:r>
            <a:r>
              <a:rPr lang="uk-UA" dirty="0" err="1" smtClean="0"/>
              <a:t>ві</a:t>
            </a:r>
            <a:r>
              <a:rPr lang="uk-UA" dirty="0" smtClean="0"/>
              <a:t> відомі чорні діри поділяють на: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Зоряні</a:t>
            </a:r>
            <a:r>
              <a:rPr lang="uk-UA" dirty="0" smtClean="0"/>
              <a:t>, що утворились при гравітаційному колапсі досить масивної зірки на </a:t>
            </a:r>
            <a:r>
              <a:rPr lang="uk-UA" dirty="0" err="1" smtClean="0"/>
              <a:t>кінцквому</a:t>
            </a:r>
            <a:r>
              <a:rPr lang="uk-UA" dirty="0" smtClean="0"/>
              <a:t> етапі її еволюції, масою порядку сонячної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Галактичні</a:t>
            </a:r>
            <a:r>
              <a:rPr lang="uk-UA" dirty="0" smtClean="0"/>
              <a:t>, що утворились при колапсі центральної частини галактики або про-галактичного газу, масою в млн. і млрд. мас Сонця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Проміжні</a:t>
            </a:r>
            <a:r>
              <a:rPr lang="uk-UA" dirty="0" smtClean="0"/>
              <a:t>, масою сотні і тисячі мас Сонця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Квантові</a:t>
            </a:r>
            <a:r>
              <a:rPr lang="uk-UA" dirty="0" smtClean="0"/>
              <a:t>. Виникають внаслідок ядерних реакцій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15887"/>
            <a:ext cx="3744416" cy="2096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501317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0070C0"/>
                </a:solidFill>
              </a:rPr>
              <a:t>Андромеда–</a:t>
            </a:r>
            <a:r>
              <a:rPr lang="uk-UA" dirty="0" smtClean="0">
                <a:solidFill>
                  <a:srgbClr val="0070C0"/>
                </a:solidFill>
              </a:rPr>
              <a:t> найближча велика сусідня галактика. В центрі – чорна діра масою 70 млн. Сонць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1432"/>
            <a:ext cx="8784976" cy="5616624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 err="1"/>
              <a:t>Чорна</a:t>
            </a:r>
            <a:r>
              <a:rPr lang="ru-RU" b="1" dirty="0"/>
              <a:t> </a:t>
            </a:r>
            <a:r>
              <a:rPr lang="ru-RU" b="1" dirty="0" err="1"/>
              <a:t>діра</a:t>
            </a:r>
            <a:r>
              <a:rPr lang="ru-RU" dirty="0"/>
              <a:t> — </a:t>
            </a:r>
            <a:r>
              <a:rPr lang="ru-RU" dirty="0" err="1"/>
              <a:t>астрофізичний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smtClean="0"/>
              <a:t>силу </a:t>
            </a:r>
            <a:r>
              <a:rPr lang="ru-RU" dirty="0" err="1"/>
              <a:t>тяжіння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жодні</a:t>
            </a:r>
            <a:r>
              <a:rPr lang="ru-RU" dirty="0"/>
              <a:t>, як </a:t>
            </a:r>
            <a:r>
              <a:rPr lang="ru-RU" dirty="0" err="1"/>
              <a:t>завгодно</a:t>
            </a:r>
            <a:r>
              <a:rPr lang="ru-RU" dirty="0"/>
              <a:t> </a:t>
            </a:r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,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покинути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251430" cy="34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Виникнення терміну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56692"/>
            <a:ext cx="5184576" cy="6408712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2300" dirty="0"/>
              <a:t>Сам </a:t>
            </a:r>
            <a:r>
              <a:rPr lang="ru-RU" sz="2300" dirty="0" err="1"/>
              <a:t>термін</a:t>
            </a:r>
            <a:r>
              <a:rPr lang="ru-RU" sz="2300" dirty="0"/>
              <a:t> </a:t>
            </a:r>
            <a:r>
              <a:rPr lang="ru-RU" sz="2300" dirty="0" err="1"/>
              <a:t>був</a:t>
            </a:r>
            <a:r>
              <a:rPr lang="ru-RU" sz="2300" dirty="0"/>
              <a:t> </a:t>
            </a:r>
            <a:r>
              <a:rPr lang="ru-RU" sz="2300" dirty="0" err="1"/>
              <a:t>придуманий</a:t>
            </a:r>
            <a:r>
              <a:rPr lang="ru-RU" sz="2300" dirty="0"/>
              <a:t> Джоном Арчибальдом </a:t>
            </a:r>
            <a:r>
              <a:rPr lang="ru-RU" sz="2300" dirty="0" err="1"/>
              <a:t>Вілером</a:t>
            </a:r>
            <a:r>
              <a:rPr lang="ru-RU" sz="2300" dirty="0"/>
              <a:t> в </a:t>
            </a:r>
            <a:r>
              <a:rPr lang="ru-RU" sz="2300" dirty="0" err="1"/>
              <a:t>кінці</a:t>
            </a:r>
            <a:r>
              <a:rPr lang="ru-RU" sz="2300" dirty="0"/>
              <a:t> 1967 року і </a:t>
            </a:r>
            <a:r>
              <a:rPr lang="ru-RU" sz="2300" dirty="0" err="1"/>
              <a:t>вперше</a:t>
            </a:r>
            <a:r>
              <a:rPr lang="ru-RU" sz="2300" dirty="0"/>
              <a:t> </a:t>
            </a:r>
            <a:r>
              <a:rPr lang="ru-RU" sz="2300" dirty="0" err="1"/>
              <a:t>застосований</a:t>
            </a:r>
            <a:r>
              <a:rPr lang="ru-RU" sz="2300" dirty="0"/>
              <a:t> в </a:t>
            </a:r>
            <a:r>
              <a:rPr lang="ru-RU" sz="2300" dirty="0" err="1"/>
              <a:t>публічній</a:t>
            </a:r>
            <a:r>
              <a:rPr lang="ru-RU" sz="2300" dirty="0"/>
              <a:t> </a:t>
            </a:r>
            <a:r>
              <a:rPr lang="ru-RU" sz="2300" dirty="0" err="1"/>
              <a:t>лекції</a:t>
            </a:r>
            <a:r>
              <a:rPr lang="ru-RU" sz="2300" dirty="0"/>
              <a:t> «Наш </a:t>
            </a:r>
            <a:r>
              <a:rPr lang="ru-RU" sz="2300" dirty="0" err="1"/>
              <a:t>Всесвіт</a:t>
            </a:r>
            <a:r>
              <a:rPr lang="ru-RU" sz="2300" dirty="0"/>
              <a:t>: </a:t>
            </a:r>
            <a:r>
              <a:rPr lang="ru-RU" sz="2300" dirty="0" err="1"/>
              <a:t>відоме</a:t>
            </a:r>
            <a:r>
              <a:rPr lang="ru-RU" sz="2300" dirty="0"/>
              <a:t> і </a:t>
            </a:r>
            <a:r>
              <a:rPr lang="ru-RU" sz="2300" dirty="0" err="1"/>
              <a:t>невідоме</a:t>
            </a:r>
            <a:r>
              <a:rPr lang="ru-RU" sz="2300" dirty="0"/>
              <a:t> (</a:t>
            </a:r>
            <a:r>
              <a:rPr lang="fr-FR" sz="2300" dirty="0"/>
              <a:t>Our Universe: the Known and Unknown)» 29 </a:t>
            </a:r>
            <a:r>
              <a:rPr lang="ru-RU" sz="2300" dirty="0" err="1"/>
              <a:t>грудня</a:t>
            </a:r>
            <a:r>
              <a:rPr lang="ru-RU" sz="2300" dirty="0"/>
              <a:t> 1967 </a:t>
            </a:r>
            <a:r>
              <a:rPr lang="ru-RU" sz="2300" dirty="0" smtClean="0"/>
              <a:t>року.</a:t>
            </a:r>
            <a:endParaRPr lang="en-US" sz="2300" dirty="0" smtClean="0"/>
          </a:p>
          <a:p>
            <a:pPr marL="36576" lvl="0" indent="0">
              <a:buClr>
                <a:srgbClr val="759AA5"/>
              </a:buClr>
              <a:buNone/>
            </a:pPr>
            <a:r>
              <a:rPr lang="ru-RU" sz="2300" dirty="0" err="1">
                <a:solidFill>
                  <a:prstClr val="white"/>
                </a:solidFill>
              </a:rPr>
              <a:t>Чорна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діра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утворюється</a:t>
            </a:r>
            <a:r>
              <a:rPr lang="ru-RU" sz="2300" dirty="0">
                <a:solidFill>
                  <a:prstClr val="white"/>
                </a:solidFill>
              </a:rPr>
              <a:t> в тому </a:t>
            </a:r>
            <a:r>
              <a:rPr lang="ru-RU" sz="2300" dirty="0" err="1">
                <a:solidFill>
                  <a:prstClr val="white"/>
                </a:solidFill>
              </a:rPr>
              <a:t>випадку</a:t>
            </a:r>
            <a:r>
              <a:rPr lang="ru-RU" sz="2300" dirty="0">
                <a:solidFill>
                  <a:prstClr val="white"/>
                </a:solidFill>
              </a:rPr>
              <a:t>, </a:t>
            </a:r>
            <a:r>
              <a:rPr lang="ru-RU" sz="2300" dirty="0" err="1">
                <a:solidFill>
                  <a:prstClr val="white"/>
                </a:solidFill>
              </a:rPr>
              <a:t>якщо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вибухає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величезна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яскрава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зірка</a:t>
            </a:r>
            <a:r>
              <a:rPr lang="ru-RU" sz="2300" dirty="0">
                <a:solidFill>
                  <a:prstClr val="white"/>
                </a:solidFill>
              </a:rPr>
              <a:t> –</a:t>
            </a:r>
            <a:r>
              <a:rPr lang="ru-RU" sz="2300" dirty="0" err="1">
                <a:solidFill>
                  <a:prstClr val="white"/>
                </a:solidFill>
              </a:rPr>
              <a:t>надгігант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розміри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якої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сотні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разів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більші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нашого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Сонця</a:t>
            </a:r>
            <a:r>
              <a:rPr lang="ru-RU" sz="2300" dirty="0">
                <a:solidFill>
                  <a:prstClr val="white"/>
                </a:solidFill>
              </a:rPr>
              <a:t>. </a:t>
            </a:r>
            <a:r>
              <a:rPr lang="ru-RU" sz="2300" dirty="0" err="1">
                <a:solidFill>
                  <a:prstClr val="white"/>
                </a:solidFill>
              </a:rPr>
              <a:t>Це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відбувається</a:t>
            </a:r>
            <a:r>
              <a:rPr lang="ru-RU" sz="2300" dirty="0">
                <a:solidFill>
                  <a:prstClr val="white"/>
                </a:solidFill>
              </a:rPr>
              <a:t>, коли у </a:t>
            </a:r>
            <a:r>
              <a:rPr lang="ru-RU" sz="2300" dirty="0" err="1">
                <a:solidFill>
                  <a:prstClr val="white"/>
                </a:solidFill>
              </a:rPr>
              <a:t>зірки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закінчується</a:t>
            </a:r>
            <a:r>
              <a:rPr lang="ru-RU" sz="2300" dirty="0">
                <a:solidFill>
                  <a:prstClr val="white"/>
                </a:solidFill>
              </a:rPr>
              <a:t> термоядерное </a:t>
            </a:r>
            <a:r>
              <a:rPr lang="ru-RU" sz="2300" dirty="0" err="1">
                <a:solidFill>
                  <a:prstClr val="white"/>
                </a:solidFill>
              </a:rPr>
              <a:t>паливо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надрах</a:t>
            </a:r>
            <a:r>
              <a:rPr lang="ru-RU" sz="2300" dirty="0">
                <a:solidFill>
                  <a:prstClr val="white"/>
                </a:solidFill>
              </a:rPr>
              <a:t>, і </a:t>
            </a:r>
            <a:r>
              <a:rPr lang="ru-RU" sz="2300" dirty="0" err="1">
                <a:solidFill>
                  <a:prstClr val="white"/>
                </a:solidFill>
              </a:rPr>
              <a:t>енергія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нагріву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вже</a:t>
            </a:r>
            <a:r>
              <a:rPr lang="ru-RU" sz="2300" dirty="0">
                <a:solidFill>
                  <a:prstClr val="white"/>
                </a:solidFill>
              </a:rPr>
              <a:t> не </a:t>
            </a:r>
            <a:r>
              <a:rPr lang="ru-RU" sz="2300" dirty="0" err="1">
                <a:solidFill>
                  <a:prstClr val="white"/>
                </a:solidFill>
              </a:rPr>
              <a:t>може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протистояти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тиску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сили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тяжіння</a:t>
            </a:r>
            <a:r>
              <a:rPr lang="ru-RU" sz="2300" dirty="0">
                <a:solidFill>
                  <a:prstClr val="white"/>
                </a:solidFill>
              </a:rPr>
              <a:t>. </a:t>
            </a:r>
            <a:r>
              <a:rPr lang="ru-RU" sz="2300" dirty="0" err="1">
                <a:solidFill>
                  <a:prstClr val="white"/>
                </a:solidFill>
              </a:rPr>
              <a:t>Зовнішні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шари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зірки</a:t>
            </a:r>
            <a:r>
              <a:rPr lang="ru-RU" sz="2300" dirty="0">
                <a:solidFill>
                  <a:prstClr val="white"/>
                </a:solidFill>
              </a:rPr>
              <a:t> при такому </a:t>
            </a:r>
            <a:r>
              <a:rPr lang="ru-RU" sz="2300" dirty="0" err="1">
                <a:solidFill>
                  <a:prstClr val="white"/>
                </a:solidFill>
              </a:rPr>
              <a:t>вибуху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відлітають</a:t>
            </a:r>
            <a:r>
              <a:rPr lang="ru-RU" sz="2300" dirty="0">
                <a:solidFill>
                  <a:prstClr val="white"/>
                </a:solidFill>
              </a:rPr>
              <a:t> в космос, а ядро, </a:t>
            </a:r>
            <a:r>
              <a:rPr lang="ru-RU" sz="2300" dirty="0" err="1">
                <a:solidFill>
                  <a:prstClr val="white"/>
                </a:solidFill>
              </a:rPr>
              <a:t>залишок</a:t>
            </a:r>
            <a:r>
              <a:rPr lang="ru-RU" sz="2300" dirty="0">
                <a:solidFill>
                  <a:prstClr val="white"/>
                </a:solidFill>
              </a:rPr>
              <a:t> – </a:t>
            </a:r>
            <a:r>
              <a:rPr lang="ru-RU" sz="2300" dirty="0" err="1">
                <a:solidFill>
                  <a:prstClr val="white"/>
                </a:solidFill>
              </a:rPr>
              <a:t>під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дією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власної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гравітації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схлопивается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дуже</a:t>
            </a:r>
            <a:r>
              <a:rPr lang="ru-RU" sz="2300" dirty="0">
                <a:solidFill>
                  <a:prstClr val="white"/>
                </a:solidFill>
              </a:rPr>
              <a:t> маленький </a:t>
            </a:r>
            <a:r>
              <a:rPr lang="ru-RU" sz="2300" dirty="0" err="1">
                <a:solidFill>
                  <a:prstClr val="white"/>
                </a:solidFill>
              </a:rPr>
              <a:t>обсяг</a:t>
            </a:r>
            <a:r>
              <a:rPr lang="ru-RU" sz="2300" dirty="0">
                <a:solidFill>
                  <a:prstClr val="white"/>
                </a:solidFill>
              </a:rPr>
              <a:t>, </a:t>
            </a:r>
            <a:r>
              <a:rPr lang="ru-RU" sz="2300" dirty="0" err="1">
                <a:solidFill>
                  <a:prstClr val="white"/>
                </a:solidFill>
              </a:rPr>
              <a:t>настільки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щільний</a:t>
            </a:r>
            <a:r>
              <a:rPr lang="ru-RU" sz="2300" dirty="0">
                <a:solidFill>
                  <a:prstClr val="white"/>
                </a:solidFill>
              </a:rPr>
              <a:t>, </a:t>
            </a:r>
            <a:r>
              <a:rPr lang="ru-RU" sz="2300" dirty="0" err="1">
                <a:solidFill>
                  <a:prstClr val="white"/>
                </a:solidFill>
              </a:rPr>
              <a:t>що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його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важко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уявити</a:t>
            </a:r>
            <a:r>
              <a:rPr lang="ru-RU" sz="2300" dirty="0">
                <a:solidFill>
                  <a:prstClr val="white"/>
                </a:solidFill>
              </a:rPr>
              <a:t>. </a:t>
            </a:r>
            <a:r>
              <a:rPr lang="ru-RU" sz="2300" dirty="0" err="1">
                <a:solidFill>
                  <a:prstClr val="white"/>
                </a:solidFill>
              </a:rPr>
              <a:t>Атоми</a:t>
            </a:r>
            <a:r>
              <a:rPr lang="ru-RU" sz="2300" dirty="0">
                <a:solidFill>
                  <a:prstClr val="white"/>
                </a:solidFill>
              </a:rPr>
              <a:t> там стоять так </a:t>
            </a:r>
            <a:r>
              <a:rPr lang="ru-RU" sz="2300" dirty="0" err="1">
                <a:solidFill>
                  <a:prstClr val="white"/>
                </a:solidFill>
              </a:rPr>
              <a:t>близько</a:t>
            </a:r>
            <a:r>
              <a:rPr lang="ru-RU" sz="2300" dirty="0">
                <a:solidFill>
                  <a:prstClr val="white"/>
                </a:solidFill>
              </a:rPr>
              <a:t> один до одного, </a:t>
            </a:r>
            <a:r>
              <a:rPr lang="ru-RU" sz="2300" dirty="0" err="1">
                <a:solidFill>
                  <a:prstClr val="white"/>
                </a:solidFill>
              </a:rPr>
              <a:t>що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дуже</a:t>
            </a:r>
            <a:r>
              <a:rPr lang="ru-RU" sz="2300" dirty="0">
                <a:solidFill>
                  <a:prstClr val="white"/>
                </a:solidFill>
              </a:rPr>
              <a:t> маленькому за </a:t>
            </a:r>
            <a:r>
              <a:rPr lang="ru-RU" sz="2300" dirty="0" err="1">
                <a:solidFill>
                  <a:prstClr val="white"/>
                </a:solidFill>
              </a:rPr>
              <a:t>розміром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тілі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виявляється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гігантська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маса</a:t>
            </a:r>
            <a:r>
              <a:rPr lang="ru-RU" sz="2300" dirty="0">
                <a:solidFill>
                  <a:prstClr val="white"/>
                </a:solidFill>
              </a:rPr>
              <a:t>. Один </a:t>
            </a:r>
            <a:r>
              <a:rPr lang="ru-RU" sz="2300" dirty="0" err="1">
                <a:solidFill>
                  <a:prstClr val="white"/>
                </a:solidFill>
              </a:rPr>
              <a:t>кубічний</a:t>
            </a:r>
            <a:r>
              <a:rPr lang="ru-RU" sz="2300" dirty="0">
                <a:solidFill>
                  <a:prstClr val="white"/>
                </a:solidFill>
              </a:rPr>
              <a:t> сантиметр </a:t>
            </a:r>
            <a:r>
              <a:rPr lang="ru-RU" sz="2300" dirty="0" err="1">
                <a:solidFill>
                  <a:prstClr val="white"/>
                </a:solidFill>
              </a:rPr>
              <a:t>важить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мільйони</a:t>
            </a:r>
            <a:r>
              <a:rPr lang="ru-RU" sz="2300" dirty="0">
                <a:solidFill>
                  <a:prstClr val="white"/>
                </a:solidFill>
              </a:rPr>
              <a:t> тонн!</a:t>
            </a:r>
          </a:p>
          <a:p>
            <a:pPr marL="36576" lvl="0" indent="0">
              <a:buClr>
                <a:srgbClr val="759AA5"/>
              </a:buClr>
              <a:buNone/>
            </a:pPr>
            <a:r>
              <a:rPr lang="ru-RU" sz="2300" dirty="0">
                <a:solidFill>
                  <a:prstClr val="white"/>
                </a:solidFill>
              </a:rPr>
              <a:t>Область </a:t>
            </a:r>
            <a:r>
              <a:rPr lang="ru-RU" sz="2300" dirty="0" err="1">
                <a:solidFill>
                  <a:prstClr val="white"/>
                </a:solidFill>
              </a:rPr>
              <a:t>навколо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такої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зірки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стає</a:t>
            </a:r>
            <a:r>
              <a:rPr lang="ru-RU" sz="2300" dirty="0">
                <a:solidFill>
                  <a:prstClr val="white"/>
                </a:solidFill>
              </a:rPr>
              <a:t> невидимою, </a:t>
            </a:r>
            <a:r>
              <a:rPr lang="ru-RU" sz="2300" dirty="0" err="1">
                <a:solidFill>
                  <a:prstClr val="white"/>
                </a:solidFill>
              </a:rPr>
              <a:t>чорної</a:t>
            </a:r>
            <a:r>
              <a:rPr lang="ru-RU" sz="2300" dirty="0">
                <a:solidFill>
                  <a:prstClr val="white"/>
                </a:solidFill>
              </a:rPr>
              <a:t> – тому </a:t>
            </a:r>
            <a:r>
              <a:rPr lang="ru-RU" sz="2300" dirty="0" err="1">
                <a:solidFill>
                  <a:prstClr val="white"/>
                </a:solidFill>
              </a:rPr>
              <a:t>що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світ</a:t>
            </a:r>
            <a:r>
              <a:rPr lang="ru-RU" sz="2300" dirty="0">
                <a:solidFill>
                  <a:prstClr val="white"/>
                </a:solidFill>
              </a:rPr>
              <a:t> не </a:t>
            </a:r>
            <a:r>
              <a:rPr lang="ru-RU" sz="2300" dirty="0" err="1">
                <a:solidFill>
                  <a:prstClr val="white"/>
                </a:solidFill>
              </a:rPr>
              <a:t>може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від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неї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піти</a:t>
            </a:r>
            <a:r>
              <a:rPr lang="ru-RU" sz="2300" dirty="0">
                <a:solidFill>
                  <a:prstClr val="white"/>
                </a:solidFill>
              </a:rPr>
              <a:t>. Тому і </a:t>
            </a:r>
            <a:r>
              <a:rPr lang="ru-RU" sz="2300" dirty="0" err="1">
                <a:solidFill>
                  <a:prstClr val="white"/>
                </a:solidFill>
              </a:rPr>
              <a:t>з’явилася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назва</a:t>
            </a:r>
            <a:r>
              <a:rPr lang="ru-RU" sz="2300" dirty="0">
                <a:solidFill>
                  <a:prstClr val="white"/>
                </a:solidFill>
              </a:rPr>
              <a:t> “</a:t>
            </a:r>
            <a:r>
              <a:rPr lang="ru-RU" sz="2300" dirty="0" err="1">
                <a:solidFill>
                  <a:prstClr val="white"/>
                </a:solidFill>
              </a:rPr>
              <a:t>Чорна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діра</a:t>
            </a:r>
            <a:r>
              <a:rPr lang="ru-RU" sz="2300" dirty="0">
                <a:solidFill>
                  <a:prstClr val="white"/>
                </a:solidFill>
              </a:rPr>
              <a:t>”. </a:t>
            </a:r>
            <a:r>
              <a:rPr lang="ru-RU" sz="2300" dirty="0" err="1">
                <a:solidFill>
                  <a:prstClr val="white"/>
                </a:solidFill>
              </a:rPr>
              <a:t>Біля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цієї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області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спотворюється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простір</a:t>
            </a:r>
            <a:r>
              <a:rPr lang="ru-RU" sz="2300" dirty="0">
                <a:solidFill>
                  <a:prstClr val="white"/>
                </a:solidFill>
              </a:rPr>
              <a:t> і час, </a:t>
            </a:r>
            <a:r>
              <a:rPr lang="ru-RU" sz="2300" dirty="0" err="1">
                <a:solidFill>
                  <a:prstClr val="white"/>
                </a:solidFill>
              </a:rPr>
              <a:t>фізичні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закони</a:t>
            </a:r>
            <a:r>
              <a:rPr lang="ru-RU" sz="2300" dirty="0">
                <a:solidFill>
                  <a:prstClr val="white"/>
                </a:solidFill>
              </a:rPr>
              <a:t> там </a:t>
            </a:r>
            <a:r>
              <a:rPr lang="ru-RU" sz="2300" dirty="0" err="1">
                <a:solidFill>
                  <a:prstClr val="white"/>
                </a:solidFill>
              </a:rPr>
              <a:t>працюють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зовсім</a:t>
            </a:r>
            <a:r>
              <a:rPr lang="ru-RU" sz="2300" dirty="0">
                <a:solidFill>
                  <a:prstClr val="white"/>
                </a:solidFill>
              </a:rPr>
              <a:t> не так, як в </a:t>
            </a:r>
            <a:r>
              <a:rPr lang="ru-RU" sz="2300" dirty="0" err="1">
                <a:solidFill>
                  <a:prstClr val="white"/>
                </a:solidFill>
              </a:rPr>
              <a:t>звичайному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просторі</a:t>
            </a:r>
            <a:r>
              <a:rPr lang="ru-RU" sz="2300" dirty="0">
                <a:solidFill>
                  <a:prstClr val="white"/>
                </a:solidFill>
              </a:rPr>
              <a:t>. Все, </a:t>
            </a:r>
            <a:r>
              <a:rPr lang="ru-RU" sz="2300" dirty="0" err="1">
                <a:solidFill>
                  <a:prstClr val="white"/>
                </a:solidFill>
              </a:rPr>
              <a:t>що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наблизилося</a:t>
            </a:r>
            <a:r>
              <a:rPr lang="ru-RU" sz="2300" dirty="0">
                <a:solidFill>
                  <a:prstClr val="white"/>
                </a:solidFill>
              </a:rPr>
              <a:t> до </a:t>
            </a:r>
            <a:r>
              <a:rPr lang="ru-RU" sz="2300" dirty="0" err="1">
                <a:solidFill>
                  <a:prstClr val="white"/>
                </a:solidFill>
              </a:rPr>
              <a:t>чорної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діри</a:t>
            </a:r>
            <a:r>
              <a:rPr lang="ru-RU" sz="2300" dirty="0">
                <a:solidFill>
                  <a:prstClr val="white"/>
                </a:solidFill>
              </a:rPr>
              <a:t> на </a:t>
            </a:r>
            <a:r>
              <a:rPr lang="ru-RU" sz="2300" dirty="0" err="1">
                <a:solidFill>
                  <a:prstClr val="white"/>
                </a:solidFill>
              </a:rPr>
              <a:t>критичну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відстань</a:t>
            </a:r>
            <a:r>
              <a:rPr lang="ru-RU" sz="2300" dirty="0">
                <a:solidFill>
                  <a:prstClr val="white"/>
                </a:solidFill>
              </a:rPr>
              <a:t>, </a:t>
            </a:r>
            <a:r>
              <a:rPr lang="ru-RU" sz="2300" dirty="0" err="1">
                <a:solidFill>
                  <a:prstClr val="white"/>
                </a:solidFill>
              </a:rPr>
              <a:t>виявиться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затягнутим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неї</a:t>
            </a:r>
            <a:r>
              <a:rPr lang="ru-RU" sz="2300" dirty="0">
                <a:solidFill>
                  <a:prstClr val="white"/>
                </a:solidFill>
              </a:rPr>
              <a:t> і </a:t>
            </a:r>
            <a:r>
              <a:rPr lang="ru-RU" sz="2300" dirty="0" err="1">
                <a:solidFill>
                  <a:prstClr val="white"/>
                </a:solidFill>
              </a:rPr>
              <a:t>зникне</a:t>
            </a:r>
            <a:r>
              <a:rPr lang="ru-RU" sz="2300" dirty="0">
                <a:solidFill>
                  <a:prstClr val="white"/>
                </a:solidFill>
              </a:rPr>
              <a:t> для </a:t>
            </a:r>
            <a:r>
              <a:rPr lang="ru-RU" sz="2300" dirty="0" err="1">
                <a:solidFill>
                  <a:prstClr val="white"/>
                </a:solidFill>
              </a:rPr>
              <a:t>стороннього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спостерігача</a:t>
            </a:r>
            <a:r>
              <a:rPr lang="ru-RU" sz="2300" dirty="0">
                <a:solidFill>
                  <a:prstClr val="white"/>
                </a:solidFill>
              </a:rPr>
              <a:t>. </a:t>
            </a:r>
            <a:r>
              <a:rPr lang="ru-RU" sz="2300" dirty="0" err="1">
                <a:solidFill>
                  <a:prstClr val="white"/>
                </a:solidFill>
              </a:rPr>
              <a:t>Чорні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діри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ростуть</a:t>
            </a:r>
            <a:r>
              <a:rPr lang="ru-RU" sz="2300" dirty="0">
                <a:solidFill>
                  <a:prstClr val="white"/>
                </a:solidFill>
              </a:rPr>
              <a:t>, </a:t>
            </a:r>
            <a:r>
              <a:rPr lang="ru-RU" sz="2300" dirty="0" err="1">
                <a:solidFill>
                  <a:prstClr val="white"/>
                </a:solidFill>
              </a:rPr>
              <a:t>засмоктуючи</a:t>
            </a:r>
            <a:r>
              <a:rPr lang="ru-RU" sz="2300" dirty="0">
                <a:solidFill>
                  <a:prstClr val="white"/>
                </a:solidFill>
              </a:rPr>
              <a:t> в себе </a:t>
            </a:r>
            <a:r>
              <a:rPr lang="ru-RU" sz="2300" dirty="0" err="1">
                <a:solidFill>
                  <a:prstClr val="white"/>
                </a:solidFill>
              </a:rPr>
              <a:t>масу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ззовні</a:t>
            </a:r>
            <a:r>
              <a:rPr lang="ru-RU" sz="2300" dirty="0">
                <a:solidFill>
                  <a:prstClr val="white"/>
                </a:solidFill>
              </a:rPr>
              <a:t>.</a:t>
            </a:r>
          </a:p>
          <a:p>
            <a:pPr marL="36576" lvl="0" indent="0">
              <a:buClr>
                <a:srgbClr val="759AA5"/>
              </a:buClr>
              <a:buNone/>
            </a:pPr>
            <a:r>
              <a:rPr lang="ru-RU" sz="2300" dirty="0">
                <a:solidFill>
                  <a:prstClr val="white"/>
                </a:solidFill>
              </a:rPr>
              <a:t>На </a:t>
            </a:r>
            <a:r>
              <a:rPr lang="ru-RU" sz="2300" dirty="0" err="1">
                <a:solidFill>
                  <a:prstClr val="white"/>
                </a:solidFill>
              </a:rPr>
              <a:t>щастя</a:t>
            </a:r>
            <a:r>
              <a:rPr lang="ru-RU" sz="2300" dirty="0">
                <a:solidFill>
                  <a:prstClr val="white"/>
                </a:solidFill>
              </a:rPr>
              <a:t>, наше </a:t>
            </a:r>
            <a:r>
              <a:rPr lang="ru-RU" sz="2300" dirty="0" err="1">
                <a:solidFill>
                  <a:prstClr val="white"/>
                </a:solidFill>
              </a:rPr>
              <a:t>Сонце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така</a:t>
            </a:r>
            <a:r>
              <a:rPr lang="ru-RU" sz="2300" dirty="0">
                <a:solidFill>
                  <a:prstClr val="white"/>
                </a:solidFill>
              </a:rPr>
              <a:t> доля не </a:t>
            </a:r>
            <a:r>
              <a:rPr lang="ru-RU" sz="2300" dirty="0" err="1">
                <a:solidFill>
                  <a:prstClr val="white"/>
                </a:solidFill>
              </a:rPr>
              <a:t>чекає</a:t>
            </a:r>
            <a:r>
              <a:rPr lang="ru-RU" sz="2300" dirty="0">
                <a:solidFill>
                  <a:prstClr val="white"/>
                </a:solidFill>
              </a:rPr>
              <a:t> – </a:t>
            </a:r>
            <a:r>
              <a:rPr lang="ru-RU" sz="2300" dirty="0" err="1">
                <a:solidFill>
                  <a:prstClr val="white"/>
                </a:solidFill>
              </a:rPr>
              <a:t>його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маса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недостатня</a:t>
            </a:r>
            <a:r>
              <a:rPr lang="ru-RU" sz="2300" dirty="0">
                <a:solidFill>
                  <a:prstClr val="white"/>
                </a:solidFill>
              </a:rPr>
              <a:t> для того, </a:t>
            </a:r>
            <a:r>
              <a:rPr lang="ru-RU" sz="2300" dirty="0" err="1">
                <a:solidFill>
                  <a:prstClr val="white"/>
                </a:solidFill>
              </a:rPr>
              <a:t>щоб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перетворитися</a:t>
            </a:r>
            <a:r>
              <a:rPr lang="ru-RU" sz="2300" dirty="0">
                <a:solidFill>
                  <a:prstClr val="white"/>
                </a:solidFill>
              </a:rPr>
              <a:t> в </a:t>
            </a:r>
            <a:r>
              <a:rPr lang="ru-RU" sz="2300" dirty="0" err="1">
                <a:solidFill>
                  <a:prstClr val="white"/>
                </a:solidFill>
              </a:rPr>
              <a:t>Чорну</a:t>
            </a:r>
            <a:r>
              <a:rPr lang="ru-RU" sz="2300" dirty="0">
                <a:solidFill>
                  <a:prstClr val="white"/>
                </a:solidFill>
              </a:rPr>
              <a:t> </a:t>
            </a:r>
            <a:r>
              <a:rPr lang="ru-RU" sz="2300" dirty="0" err="1">
                <a:solidFill>
                  <a:prstClr val="white"/>
                </a:solidFill>
              </a:rPr>
              <a:t>діру</a:t>
            </a:r>
            <a:r>
              <a:rPr lang="ru-RU" sz="2300" dirty="0">
                <a:solidFill>
                  <a:prstClr val="white"/>
                </a:solidFill>
              </a:rPr>
              <a:t>. </a:t>
            </a:r>
            <a:endParaRPr lang="uk-UA" sz="2300" dirty="0">
              <a:solidFill>
                <a:prstClr val="white"/>
              </a:solidFill>
            </a:endParaRPr>
          </a:p>
          <a:p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8" y="1003548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8" y="4005064"/>
            <a:ext cx="381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Будова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" y="-30342"/>
            <a:ext cx="9184456" cy="6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Спостереження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419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тісних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систем.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зорі-супутника</a:t>
            </a:r>
            <a:r>
              <a:rPr lang="ru-RU" dirty="0"/>
              <a:t> </a:t>
            </a:r>
            <a:r>
              <a:rPr lang="ru-RU" dirty="0" err="1"/>
              <a:t>перетікає</a:t>
            </a:r>
            <a:r>
              <a:rPr lang="ru-RU" dirty="0"/>
              <a:t> на </a:t>
            </a:r>
            <a:r>
              <a:rPr lang="ru-RU" dirty="0" err="1"/>
              <a:t>чорну</a:t>
            </a:r>
            <a:r>
              <a:rPr lang="ru-RU" dirty="0"/>
              <a:t> </a:t>
            </a:r>
            <a:r>
              <a:rPr lang="ru-RU" dirty="0" err="1"/>
              <a:t>діру</a:t>
            </a:r>
            <a:r>
              <a:rPr lang="ru-RU" dirty="0"/>
              <a:t> по </a:t>
            </a:r>
            <a:r>
              <a:rPr lang="ru-RU" dirty="0" err="1"/>
              <a:t>спіралі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акреційний</a:t>
            </a:r>
            <a:r>
              <a:rPr lang="ru-RU" dirty="0"/>
              <a:t> диск,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випромінює</a:t>
            </a:r>
            <a:r>
              <a:rPr lang="ru-RU" dirty="0"/>
              <a:t> в </a:t>
            </a:r>
            <a:r>
              <a:rPr lang="ru-RU" dirty="0" err="1"/>
              <a:t>рентгенівському</a:t>
            </a:r>
            <a:r>
              <a:rPr lang="ru-RU" dirty="0"/>
              <a:t> і гамма-</a:t>
            </a:r>
            <a:r>
              <a:rPr lang="ru-RU" dirty="0" err="1"/>
              <a:t>діапазонах</a:t>
            </a:r>
            <a:r>
              <a:rPr lang="ru-RU" dirty="0"/>
              <a:t>. Перша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в 1967 в </a:t>
            </a:r>
            <a:r>
              <a:rPr lang="ru-RU" dirty="0" err="1"/>
              <a:t>сузір'ї</a:t>
            </a:r>
            <a:r>
              <a:rPr lang="ru-RU" dirty="0"/>
              <a:t> Лебедя. До 2004 р. </a:t>
            </a:r>
            <a:r>
              <a:rPr lang="ru-RU" dirty="0" err="1"/>
              <a:t>рентгенівський</a:t>
            </a:r>
            <a:r>
              <a:rPr lang="ru-RU" dirty="0"/>
              <a:t> </a:t>
            </a:r>
            <a:r>
              <a:rPr lang="ru-RU" dirty="0" err="1"/>
              <a:t>космічний</a:t>
            </a:r>
            <a:r>
              <a:rPr lang="ru-RU" dirty="0"/>
              <a:t> телескоп </a:t>
            </a:r>
            <a:r>
              <a:rPr lang="fr-FR" dirty="0"/>
              <a:t>RXTE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15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в </a:t>
            </a:r>
            <a:r>
              <a:rPr lang="ru-RU" dirty="0" err="1"/>
              <a:t>подвійних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системах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галактиці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гігантських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по </a:t>
            </a:r>
            <a:r>
              <a:rPr lang="ru-RU" dirty="0" err="1"/>
              <a:t>швидкостях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в ядрах галактик. На 2004 р. таким чином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в 30 галактиках, в тому </a:t>
            </a:r>
            <a:r>
              <a:rPr lang="ru-RU" dirty="0" err="1"/>
              <a:t>числі</a:t>
            </a:r>
            <a:r>
              <a:rPr lang="ru-RU" dirty="0"/>
              <a:t> і в </a:t>
            </a:r>
            <a:r>
              <a:rPr lang="ru-RU" dirty="0" err="1"/>
              <a:t>нашій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явищу</a:t>
            </a:r>
            <a:r>
              <a:rPr lang="ru-RU" dirty="0"/>
              <a:t> </a:t>
            </a:r>
            <a:r>
              <a:rPr lang="ru-RU" dirty="0" err="1"/>
              <a:t>гравітаційного</a:t>
            </a:r>
            <a:r>
              <a:rPr lang="ru-RU" dirty="0"/>
              <a:t> </a:t>
            </a:r>
            <a:r>
              <a:rPr lang="ru-RU" dirty="0" err="1"/>
              <a:t>лінзування</a:t>
            </a:r>
            <a:r>
              <a:rPr lang="ru-RU" dirty="0"/>
              <a:t> (при </a:t>
            </a:r>
            <a:r>
              <a:rPr lang="ru-RU" dirty="0" err="1"/>
              <a:t>проходженні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звичайною</a:t>
            </a:r>
            <a:r>
              <a:rPr lang="ru-RU" dirty="0"/>
              <a:t> зорею і </a:t>
            </a:r>
            <a:r>
              <a:rPr lang="ru-RU" dirty="0" err="1"/>
              <a:t>спостерігачем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візуальне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яскравості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гравітаційне</a:t>
            </a:r>
            <a:r>
              <a:rPr lang="ru-RU" dirty="0"/>
              <a:t> поле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викривляє</a:t>
            </a:r>
            <a:r>
              <a:rPr lang="ru-RU" dirty="0"/>
              <a:t> </a:t>
            </a:r>
            <a:r>
              <a:rPr lang="ru-RU" dirty="0" err="1"/>
              <a:t>світлові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кільцями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/>
              <a:t>Наймасивніша</a:t>
            </a:r>
            <a:r>
              <a:rPr lang="ru-RU" dirty="0"/>
              <a:t> з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6.6 млрд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. Вона є центральною </a:t>
            </a:r>
            <a:r>
              <a:rPr lang="ru-RU" dirty="0" err="1"/>
              <a:t>чорною</a:t>
            </a:r>
            <a:r>
              <a:rPr lang="ru-RU" dirty="0"/>
              <a:t> </a:t>
            </a:r>
            <a:r>
              <a:rPr lang="ru-RU" dirty="0" err="1"/>
              <a:t>діркою</a:t>
            </a:r>
            <a:r>
              <a:rPr lang="ru-RU" dirty="0"/>
              <a:t> у </a:t>
            </a:r>
            <a:r>
              <a:rPr lang="ru-RU" dirty="0" err="1"/>
              <a:t>галактиці</a:t>
            </a:r>
            <a:r>
              <a:rPr lang="ru-RU" dirty="0"/>
              <a:t> </a:t>
            </a:r>
            <a:r>
              <a:rPr lang="ru-RU" dirty="0" err="1"/>
              <a:t>Мессьє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87. </a:t>
            </a:r>
          </a:p>
          <a:p>
            <a:pPr marL="36576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77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644"/>
            <a:ext cx="8424936" cy="6408712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b="1" dirty="0" err="1"/>
              <a:t>Механізми</a:t>
            </a:r>
            <a:r>
              <a:rPr lang="ru-RU" b="1" dirty="0"/>
              <a:t> </a:t>
            </a:r>
            <a:r>
              <a:rPr lang="ru-RU" b="1" dirty="0" err="1"/>
              <a:t>утворення</a:t>
            </a:r>
            <a:r>
              <a:rPr lang="ru-RU" b="1" dirty="0"/>
              <a:t> </a:t>
            </a:r>
            <a:r>
              <a:rPr lang="ru-RU" b="1" dirty="0" err="1"/>
              <a:t>чорних</a:t>
            </a:r>
            <a:r>
              <a:rPr lang="ru-RU" b="1" dirty="0"/>
              <a:t> </a:t>
            </a:r>
            <a:r>
              <a:rPr lang="ru-RU" b="1" dirty="0" err="1"/>
              <a:t>дір</a:t>
            </a:r>
            <a:r>
              <a:rPr lang="ru-RU" b="1" dirty="0"/>
              <a:t> </a:t>
            </a:r>
            <a:r>
              <a:rPr lang="ru-RU" b="1" dirty="0" err="1"/>
              <a:t>проміжних</a:t>
            </a:r>
            <a:r>
              <a:rPr lang="ru-RU" b="1" dirty="0"/>
              <a:t> </a:t>
            </a:r>
            <a:r>
              <a:rPr lang="ru-RU" b="1" dirty="0" err="1"/>
              <a:t>мас</a:t>
            </a:r>
            <a:r>
              <a:rPr lang="ru-RU" b="1" dirty="0"/>
              <a:t>: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1)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Великого </a:t>
            </a:r>
            <a:r>
              <a:rPr lang="ru-RU" dirty="0" err="1"/>
              <a:t>вибуху</a:t>
            </a:r>
            <a:r>
              <a:rPr lang="ru-RU" dirty="0"/>
              <a:t> у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всесвіті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Великого </a:t>
            </a:r>
            <a:r>
              <a:rPr lang="ru-RU" dirty="0" err="1"/>
              <a:t>вибуху</a:t>
            </a:r>
            <a:r>
              <a:rPr lang="ru-RU" dirty="0"/>
              <a:t> могли </a:t>
            </a:r>
            <a:r>
              <a:rPr lang="ru-RU" dirty="0" err="1"/>
              <a:t>утворитися</a:t>
            </a:r>
            <a:r>
              <a:rPr lang="ru-RU" dirty="0"/>
              <a:t> </a:t>
            </a:r>
            <a:r>
              <a:rPr lang="ru-RU" dirty="0" err="1"/>
              <a:t>первинні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/>
              <a:t>2)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типу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типу </a:t>
            </a:r>
            <a:r>
              <a:rPr lang="ru-RU" dirty="0" err="1"/>
              <a:t>населення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могло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масивних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/>
              <a:t>3)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і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у </a:t>
            </a:r>
            <a:r>
              <a:rPr lang="ru-RU" dirty="0" err="1"/>
              <a:t>кулястому</a:t>
            </a:r>
            <a:r>
              <a:rPr lang="ru-RU" dirty="0"/>
              <a:t> </a:t>
            </a:r>
            <a:r>
              <a:rPr lang="ru-RU" dirty="0" err="1"/>
              <a:t>зоряному</a:t>
            </a:r>
            <a:r>
              <a:rPr lang="ru-RU" dirty="0"/>
              <a:t> </a:t>
            </a:r>
            <a:r>
              <a:rPr lang="ru-RU" dirty="0" err="1"/>
              <a:t>скупчені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у ядрах галактик. При </a:t>
            </a:r>
            <a:r>
              <a:rPr lang="ru-RU" dirty="0" err="1"/>
              <a:t>утворення</a:t>
            </a:r>
            <a:r>
              <a:rPr lang="ru-RU" dirty="0"/>
              <a:t> галактики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колапсує</a:t>
            </a:r>
            <a:r>
              <a:rPr lang="ru-RU" dirty="0"/>
              <a:t> і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утворюватися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з часом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гігантська</a:t>
            </a:r>
            <a:r>
              <a:rPr lang="ru-RU" dirty="0"/>
              <a:t> </a:t>
            </a:r>
            <a:r>
              <a:rPr lang="ru-RU" dirty="0" err="1"/>
              <a:t>надмасивна</a:t>
            </a:r>
            <a:r>
              <a:rPr lang="ru-RU" dirty="0"/>
              <a:t>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ультраяскравих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ультраяскраві</a:t>
            </a:r>
            <a:r>
              <a:rPr lang="ru-RU" dirty="0"/>
              <a:t> </a:t>
            </a:r>
            <a:r>
              <a:rPr lang="ru-RU" dirty="0" err="1"/>
              <a:t>рентгенівські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пояснюватись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мікроблазара</a:t>
            </a:r>
            <a:r>
              <a:rPr lang="ru-RU" dirty="0"/>
              <a:t>. </a:t>
            </a:r>
            <a:r>
              <a:rPr lang="ru-RU" dirty="0" err="1"/>
              <a:t>Мікроблазар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подвійна</a:t>
            </a:r>
            <a:r>
              <a:rPr lang="ru-RU" dirty="0"/>
              <a:t> система з </a:t>
            </a:r>
            <a:r>
              <a:rPr lang="ru-RU" dirty="0" err="1"/>
              <a:t>чорною</a:t>
            </a:r>
            <a:r>
              <a:rPr lang="ru-RU" dirty="0"/>
              <a:t> </a:t>
            </a:r>
            <a:r>
              <a:rPr lang="ru-RU" dirty="0" err="1"/>
              <a:t>дірою</a:t>
            </a:r>
            <a:r>
              <a:rPr lang="ru-RU" dirty="0"/>
              <a:t>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в </a:t>
            </a:r>
            <a:r>
              <a:rPr lang="ru-RU" dirty="0" err="1"/>
              <a:t>якій</a:t>
            </a:r>
            <a:r>
              <a:rPr lang="ru-RU" dirty="0"/>
              <a:t> є </a:t>
            </a:r>
            <a:r>
              <a:rPr lang="ru-RU" dirty="0" err="1"/>
              <a:t>акреаційний</a:t>
            </a:r>
            <a:r>
              <a:rPr lang="ru-RU" dirty="0"/>
              <a:t> диск і </a:t>
            </a:r>
            <a:r>
              <a:rPr lang="ru-RU" dirty="0" err="1"/>
              <a:t>джет</a:t>
            </a:r>
            <a:r>
              <a:rPr lang="ru-RU" dirty="0"/>
              <a:t> (</a:t>
            </a:r>
            <a:r>
              <a:rPr lang="ru-RU" dirty="0" err="1"/>
              <a:t>струмінь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)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джет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спостерігача</a:t>
            </a:r>
            <a:r>
              <a:rPr lang="ru-RU" dirty="0"/>
              <a:t> (на нашу галактику, на </a:t>
            </a:r>
            <a:r>
              <a:rPr lang="ru-RU" dirty="0" err="1"/>
              <a:t>сонячну</a:t>
            </a:r>
            <a:r>
              <a:rPr lang="ru-RU" dirty="0"/>
              <a:t> систему).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ультраяскраві</a:t>
            </a:r>
            <a:r>
              <a:rPr lang="ru-RU" dirty="0"/>
              <a:t> </a:t>
            </a:r>
            <a:r>
              <a:rPr lang="ru-RU" dirty="0" err="1"/>
              <a:t>рентгенівські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пояснюватись</a:t>
            </a:r>
            <a:r>
              <a:rPr lang="ru-RU" dirty="0"/>
              <a:t> супер-</a:t>
            </a:r>
            <a:r>
              <a:rPr lang="ru-RU" dirty="0" err="1"/>
              <a:t>Едингтонівським</a:t>
            </a:r>
            <a:r>
              <a:rPr lang="ru-RU" dirty="0"/>
              <a:t> </a:t>
            </a:r>
            <a:r>
              <a:rPr lang="ru-RU" dirty="0" err="1"/>
              <a:t>випромінюванням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акреції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на </a:t>
            </a:r>
            <a:r>
              <a:rPr lang="ru-RU" dirty="0" err="1"/>
              <a:t>чорну</a:t>
            </a:r>
            <a:r>
              <a:rPr lang="ru-RU" dirty="0"/>
              <a:t> </a:t>
            </a:r>
            <a:r>
              <a:rPr lang="ru-RU" dirty="0" err="1"/>
              <a:t>діру</a:t>
            </a:r>
            <a:r>
              <a:rPr lang="ru-RU" dirty="0"/>
              <a:t> </a:t>
            </a:r>
            <a:r>
              <a:rPr lang="ru-RU" dirty="0" err="1"/>
              <a:t>зоряної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7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664630" cy="4248472"/>
          </a:xfrm>
        </p:spPr>
      </p:pic>
      <p:sp>
        <p:nvSpPr>
          <p:cNvPr id="4" name="TextBox 3"/>
          <p:cNvSpPr txBox="1"/>
          <p:nvPr/>
        </p:nvSpPr>
        <p:spPr>
          <a:xfrm>
            <a:off x="1763688" y="48856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Чорні діри викривляють геометрію простору. Сильно викривлені області простору-часу і є чорні діри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4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Викривлення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3744415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час </a:t>
            </a:r>
            <a:r>
              <a:rPr lang="ru-RU" dirty="0" err="1"/>
              <a:t>тече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віддалений</a:t>
            </a:r>
            <a:r>
              <a:rPr lang="ru-RU" dirty="0"/>
              <a:t> </a:t>
            </a:r>
            <a:r>
              <a:rPr lang="ru-RU" dirty="0" err="1"/>
              <a:t>спостерігач</a:t>
            </a:r>
            <a:r>
              <a:rPr lang="ru-RU" dirty="0"/>
              <a:t> </a:t>
            </a:r>
            <a:r>
              <a:rPr lang="ru-RU" dirty="0" err="1"/>
              <a:t>кине</a:t>
            </a:r>
            <a:r>
              <a:rPr lang="ru-RU" dirty="0"/>
              <a:t> в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запалений</a:t>
            </a:r>
            <a:r>
              <a:rPr lang="ru-RU" dirty="0"/>
              <a:t> </a:t>
            </a:r>
            <a:r>
              <a:rPr lang="ru-RU" dirty="0" err="1"/>
              <a:t>ліхтар</a:t>
            </a:r>
            <a:r>
              <a:rPr lang="ru-RU" dirty="0"/>
              <a:t>, то </a:t>
            </a:r>
            <a:r>
              <a:rPr lang="ru-RU" dirty="0" err="1"/>
              <a:t>побачить</a:t>
            </a:r>
            <a:r>
              <a:rPr lang="ru-RU" dirty="0"/>
              <a:t>, як </a:t>
            </a:r>
            <a:r>
              <a:rPr lang="ru-RU" dirty="0" err="1"/>
              <a:t>ліхтар</a:t>
            </a:r>
            <a:r>
              <a:rPr lang="ru-RU" dirty="0"/>
              <a:t> буде </a:t>
            </a:r>
            <a:r>
              <a:rPr lang="ru-RU" dirty="0" err="1"/>
              <a:t>падати</a:t>
            </a:r>
            <a:r>
              <a:rPr lang="ru-RU" dirty="0"/>
              <a:t> все </a:t>
            </a:r>
            <a:r>
              <a:rPr lang="ru-RU" dirty="0" err="1"/>
              <a:t>швидше</a:t>
            </a:r>
            <a:r>
              <a:rPr lang="ru-RU" dirty="0"/>
              <a:t> і </a:t>
            </a:r>
            <a:r>
              <a:rPr lang="ru-RU" dirty="0" err="1"/>
              <a:t>швидше</a:t>
            </a:r>
            <a:r>
              <a:rPr lang="ru-RU" dirty="0"/>
              <a:t>, але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наближаючись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 Шварцшильда,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почне</a:t>
            </a:r>
            <a:r>
              <a:rPr lang="ru-RU" dirty="0"/>
              <a:t> </a:t>
            </a:r>
            <a:r>
              <a:rPr lang="ru-RU" dirty="0" err="1"/>
              <a:t>сповільнюватися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буде </a:t>
            </a:r>
            <a:r>
              <a:rPr lang="ru-RU" dirty="0" err="1"/>
              <a:t>тьмяніти</a:t>
            </a:r>
            <a:r>
              <a:rPr lang="ru-RU" dirty="0"/>
              <a:t> і </a:t>
            </a:r>
            <a:r>
              <a:rPr lang="ru-RU" dirty="0" err="1"/>
              <a:t>червоніти</a:t>
            </a:r>
            <a:r>
              <a:rPr lang="ru-RU" dirty="0"/>
              <a:t> (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сповільниться</a:t>
            </a:r>
            <a:r>
              <a:rPr lang="ru-RU" dirty="0"/>
              <a:t> темп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і молекул). З точки </a:t>
            </a:r>
            <a:r>
              <a:rPr lang="ru-RU" dirty="0" err="1"/>
              <a:t>зору</a:t>
            </a:r>
            <a:r>
              <a:rPr lang="ru-RU" dirty="0"/>
              <a:t> далекого </a:t>
            </a:r>
            <a:r>
              <a:rPr lang="ru-RU" dirty="0" err="1"/>
              <a:t>спостерігача</a:t>
            </a:r>
            <a:r>
              <a:rPr lang="ru-RU" dirty="0"/>
              <a:t>, </a:t>
            </a:r>
            <a:r>
              <a:rPr lang="ru-RU" dirty="0" err="1"/>
              <a:t>ліхтар</a:t>
            </a:r>
            <a:r>
              <a:rPr lang="ru-RU" dirty="0"/>
              <a:t> практично </a:t>
            </a:r>
            <a:r>
              <a:rPr lang="ru-RU" dirty="0" err="1"/>
              <a:t>зупиниться</a:t>
            </a:r>
            <a:r>
              <a:rPr lang="ru-RU" dirty="0"/>
              <a:t> і стане </a:t>
            </a:r>
            <a:r>
              <a:rPr lang="ru-RU" dirty="0" err="1"/>
              <a:t>невидимий</a:t>
            </a:r>
            <a:r>
              <a:rPr lang="ru-RU" dirty="0"/>
              <a:t>, так і не </a:t>
            </a:r>
            <a:r>
              <a:rPr lang="ru-RU" dirty="0" err="1"/>
              <a:t>зумівши</a:t>
            </a:r>
            <a:r>
              <a:rPr lang="ru-RU" dirty="0"/>
              <a:t> </a:t>
            </a:r>
            <a:r>
              <a:rPr lang="ru-RU" dirty="0" err="1"/>
              <a:t>перетнути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 Але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спостерігач</a:t>
            </a:r>
            <a:r>
              <a:rPr lang="ru-RU" dirty="0"/>
              <a:t> сам </a:t>
            </a:r>
            <a:r>
              <a:rPr lang="ru-RU" dirty="0" err="1"/>
              <a:t>стрибнув</a:t>
            </a:r>
            <a:r>
              <a:rPr lang="ru-RU" dirty="0"/>
              <a:t> разом з </a:t>
            </a:r>
            <a:r>
              <a:rPr lang="ru-RU" dirty="0" err="1"/>
              <a:t>ліхтарем</a:t>
            </a:r>
            <a:r>
              <a:rPr lang="ru-RU" dirty="0"/>
              <a:t>, то </a:t>
            </a:r>
            <a:r>
              <a:rPr lang="ru-RU" dirty="0" err="1"/>
              <a:t>він</a:t>
            </a:r>
            <a:r>
              <a:rPr lang="ru-RU" dirty="0"/>
              <a:t> за короткий час </a:t>
            </a:r>
            <a:r>
              <a:rPr lang="ru-RU" dirty="0" err="1"/>
              <a:t>перетнув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Шварцшильда і впав до центру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будучи при </a:t>
            </a:r>
            <a:r>
              <a:rPr lang="ru-RU" dirty="0" err="1"/>
              <a:t>цьому</a:t>
            </a:r>
            <a:r>
              <a:rPr lang="ru-RU" dirty="0"/>
              <a:t>, на жаль, </a:t>
            </a:r>
            <a:r>
              <a:rPr lang="ru-RU" dirty="0" err="1"/>
              <a:t>розірваний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endParaRPr lang="ru-RU" dirty="0" smtClean="0"/>
          </a:p>
          <a:p>
            <a:pPr marL="36576" indent="0">
              <a:buNone/>
            </a:pPr>
            <a:r>
              <a:rPr lang="ru-RU" dirty="0" err="1" smtClean="0"/>
              <a:t>потужними</a:t>
            </a:r>
            <a:r>
              <a:rPr lang="ru-RU" dirty="0" smtClean="0"/>
              <a:t> </a:t>
            </a:r>
            <a:r>
              <a:rPr lang="ru-RU" dirty="0" err="1"/>
              <a:t>приливними</a:t>
            </a:r>
            <a:r>
              <a:rPr lang="ru-RU" dirty="0"/>
              <a:t> силами.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960440" cy="29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Періоди уявлень про чорні діри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904656" cy="5616624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історії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уявлень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чорні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діри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виділяють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три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періоди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</a:p>
          <a:p>
            <a:pPr>
              <a:buFont typeface="Arial"/>
              <a:buChar char="•"/>
            </a:pPr>
            <a:r>
              <a:rPr lang="ru-RU" dirty="0"/>
              <a:t>Початок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опублікованою</a:t>
            </a:r>
            <a:r>
              <a:rPr lang="ru-RU" dirty="0"/>
              <a:t> в 1784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Джона </a:t>
            </a:r>
            <a:r>
              <a:rPr lang="ru-RU" dirty="0" err="1"/>
              <a:t>Мічелла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для недоступного </a:t>
            </a:r>
            <a:r>
              <a:rPr lang="ru-RU" dirty="0" err="1"/>
              <a:t>спостереженню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. </a:t>
            </a:r>
          </a:p>
          <a:p>
            <a:pPr>
              <a:buFont typeface="Arial"/>
              <a:buChar char="•"/>
            </a:pP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, </a:t>
            </a:r>
            <a:r>
              <a:rPr lang="ru-RU" dirty="0" err="1"/>
              <a:t>стаціонарне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отримано</a:t>
            </a:r>
            <a:r>
              <a:rPr lang="ru-RU" dirty="0"/>
              <a:t> Карлом Шварцшильда в </a:t>
            </a:r>
            <a:r>
              <a:rPr lang="ru-RU" dirty="0" smtClean="0"/>
              <a:t>1915. 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dirty="0" err="1"/>
              <a:t>Публікація</a:t>
            </a:r>
            <a:r>
              <a:rPr lang="ru-RU" dirty="0"/>
              <a:t> в 1975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Стівена</a:t>
            </a:r>
            <a:r>
              <a:rPr lang="ru-RU" dirty="0"/>
              <a:t> </a:t>
            </a:r>
            <a:r>
              <a:rPr lang="ru-RU" dirty="0" err="1"/>
              <a:t>Хокінга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про </a:t>
            </a:r>
            <a:r>
              <a:rPr lang="ru-RU" dirty="0" err="1"/>
              <a:t>випромінюванні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,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Кордон </a:t>
            </a:r>
            <a:r>
              <a:rPr lang="ru-RU" dirty="0" err="1"/>
              <a:t>між</a:t>
            </a:r>
            <a:r>
              <a:rPr lang="ru-RU" dirty="0"/>
              <a:t> другим і </a:t>
            </a:r>
            <a:r>
              <a:rPr lang="ru-RU" dirty="0" err="1"/>
              <a:t>третім</a:t>
            </a:r>
            <a:r>
              <a:rPr lang="ru-RU" dirty="0"/>
              <a:t> </a:t>
            </a:r>
            <a:r>
              <a:rPr lang="ru-RU" dirty="0" err="1"/>
              <a:t>періодами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умовна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не </a:t>
            </a:r>
            <a:r>
              <a:rPr lang="ru-RU" dirty="0" err="1"/>
              <a:t>відразу</a:t>
            </a:r>
            <a:r>
              <a:rPr lang="ru-RU" dirty="0"/>
              <a:t> стали </a:t>
            </a:r>
            <a:r>
              <a:rPr lang="ru-RU" dirty="0" err="1"/>
              <a:t>ясні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Хокінга</a:t>
            </a:r>
            <a:r>
              <a:rPr lang="ru-RU" dirty="0"/>
              <a:t>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. </a:t>
            </a:r>
          </a:p>
          <a:p>
            <a:pPr marL="36576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0" y="980728"/>
            <a:ext cx="1224136" cy="1667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7" y="2797489"/>
            <a:ext cx="1243641" cy="1567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11" y="4653136"/>
            <a:ext cx="1239171" cy="17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3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60579D-6C87-4EA0-9849-8308997161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710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на тему: “Чорні діри”</vt:lpstr>
      <vt:lpstr>Презентация PowerPoint</vt:lpstr>
      <vt:lpstr>Виникнення терміну</vt:lpstr>
      <vt:lpstr>Будова</vt:lpstr>
      <vt:lpstr>Спостереження</vt:lpstr>
      <vt:lpstr>Презентация PowerPoint</vt:lpstr>
      <vt:lpstr>Презентация PowerPoint</vt:lpstr>
      <vt:lpstr>Викривлення часу</vt:lpstr>
      <vt:lpstr>Періоди уявлень про чорні діри</vt:lpstr>
      <vt:lpstr>В центрі нашої галактики – чорна діра</vt:lpstr>
      <vt:lpstr>Маса – основний параметр чорної діри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“Чорні діри”</dc:title>
  <dc:creator>Natalia</dc:creator>
  <cp:lastModifiedBy>Natalia</cp:lastModifiedBy>
  <cp:revision>4</cp:revision>
  <dcterms:created xsi:type="dcterms:W3CDTF">2014-03-08T19:29:45Z</dcterms:created>
  <dcterms:modified xsi:type="dcterms:W3CDTF">2015-01-29T10:00:03Z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TC026298289991</vt:lpwstr>
  </property>
</Properties>
</file>