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FEF88B-3866-4955-B7CB-6DFA176EB1BE}" type="datetimeFigureOut">
              <a:rPr lang="ru-RU" smtClean="0"/>
              <a:t>06.03.2015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7C15B-E9E6-4A40-A663-BC8DD7FE5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673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7C15B-E9E6-4A40-A663-BC8DD7FE590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847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D1629-B324-4281-88DC-92B11A7F5917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34301-3B6C-4302-889A-1A86EA1C2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476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D1629-B324-4281-88DC-92B11A7F5917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34301-3B6C-4302-889A-1A86EA1C2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418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D1629-B324-4281-88DC-92B11A7F5917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34301-3B6C-4302-889A-1A86EA1C2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386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D1629-B324-4281-88DC-92B11A7F5917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34301-3B6C-4302-889A-1A86EA1C2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436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D1629-B324-4281-88DC-92B11A7F5917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34301-3B6C-4302-889A-1A86EA1C2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322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D1629-B324-4281-88DC-92B11A7F5917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34301-3B6C-4302-889A-1A86EA1C2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037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D1629-B324-4281-88DC-92B11A7F5917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34301-3B6C-4302-889A-1A86EA1C2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943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D1629-B324-4281-88DC-92B11A7F5917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34301-3B6C-4302-889A-1A86EA1C2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02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D1629-B324-4281-88DC-92B11A7F5917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34301-3B6C-4302-889A-1A86EA1C2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81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D1629-B324-4281-88DC-92B11A7F5917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34301-3B6C-4302-889A-1A86EA1C2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060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D1629-B324-4281-88DC-92B11A7F5917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34301-3B6C-4302-889A-1A86EA1C2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005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D1629-B324-4281-88DC-92B11A7F5917}" type="datetimeFigureOut">
              <a:rPr lang="ru-RU" smtClean="0"/>
              <a:t>05.03.2015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34301-3B6C-4302-889A-1A86EA1C2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431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leg\Desktop\122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8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Segoe Print" panose="02000600000000000000" pitchFamily="2" charset="0"/>
                <a:ea typeface="PMingLiU-ExtB" panose="02020500000000000000" pitchFamily="18" charset="-120"/>
              </a:rPr>
              <a:t>«</a:t>
            </a:r>
            <a:r>
              <a:rPr lang="ru-RU" sz="5400" b="1" dirty="0" err="1" smtClean="0">
                <a:solidFill>
                  <a:schemeClr val="bg1"/>
                </a:solidFill>
                <a:latin typeface="Segoe Print" panose="02000600000000000000" pitchFamily="2" charset="0"/>
                <a:ea typeface="PMingLiU-ExtB" panose="02020500000000000000" pitchFamily="18" charset="-120"/>
              </a:rPr>
              <a:t>Український</a:t>
            </a:r>
            <a:r>
              <a:rPr lang="ru-RU" sz="5400" b="1" dirty="0" smtClean="0">
                <a:solidFill>
                  <a:schemeClr val="bg1"/>
                </a:solidFill>
                <a:latin typeface="Segoe Print" panose="02000600000000000000" pitchFamily="2" charset="0"/>
                <a:ea typeface="PMingLiU-ExtB" panose="02020500000000000000" pitchFamily="18" charset="-120"/>
              </a:rPr>
              <a:t> авангард»</a:t>
            </a:r>
            <a:endParaRPr lang="ru-RU" sz="5400" dirty="0">
              <a:solidFill>
                <a:schemeClr val="bg1"/>
              </a:solidFill>
              <a:latin typeface="Segoe Print" panose="02000600000000000000" pitchFamily="2" charset="0"/>
              <a:ea typeface="PMingLiU-ExtB" panose="02020500000000000000" pitchFamily="18" charset="-12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1585370"/>
            <a:ext cx="5084230" cy="3716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084168" y="4797152"/>
            <a:ext cx="29523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 smtClean="0">
                <a:solidFill>
                  <a:schemeClr val="bg1"/>
                </a:solidFill>
                <a:latin typeface="Segoe Print" panose="02000600000000000000" pitchFamily="2" charset="0"/>
                <a:cs typeface="Sakkal Majalla" panose="02000000000000000000" pitchFamily="2" charset="-78"/>
              </a:rPr>
              <a:t>Виконав</a:t>
            </a:r>
            <a:r>
              <a:rPr lang="ru-RU" sz="4000" b="1" dirty="0" smtClean="0">
                <a:solidFill>
                  <a:schemeClr val="bg1"/>
                </a:solidFill>
                <a:latin typeface="Segoe Print" panose="02000600000000000000" pitchFamily="2" charset="0"/>
                <a:cs typeface="Sakkal Majalla" panose="02000000000000000000" pitchFamily="2" charset="-78"/>
              </a:rPr>
              <a:t>:</a:t>
            </a:r>
            <a:br>
              <a:rPr lang="ru-RU" sz="4000" b="1" dirty="0" smtClean="0">
                <a:solidFill>
                  <a:schemeClr val="bg1"/>
                </a:solidFill>
                <a:latin typeface="Segoe Print" panose="02000600000000000000" pitchFamily="2" charset="0"/>
                <a:cs typeface="Sakkal Majalla" panose="02000000000000000000" pitchFamily="2" charset="-78"/>
              </a:rPr>
            </a:br>
            <a:r>
              <a:rPr lang="ru-RU" sz="4000" b="1" dirty="0" smtClean="0">
                <a:solidFill>
                  <a:schemeClr val="bg1"/>
                </a:solidFill>
                <a:latin typeface="Segoe Print" panose="02000600000000000000" pitchFamily="2" charset="0"/>
                <a:cs typeface="Sakkal Majalla" panose="02000000000000000000" pitchFamily="2" charset="-78"/>
              </a:rPr>
              <a:t>Ткаченко Олег</a:t>
            </a:r>
            <a:endParaRPr lang="ru-RU" sz="4000" b="1" dirty="0">
              <a:solidFill>
                <a:schemeClr val="bg1"/>
              </a:solidFill>
              <a:latin typeface="Segoe Print" panose="02000600000000000000" pitchFamily="2" charset="0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5706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Oleg\Desktop\122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Grp="1"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9550" y="166329"/>
            <a:ext cx="4736137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4935687" y="1628800"/>
            <a:ext cx="42373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Єрмилов</a:t>
            </a:r>
            <a:r>
              <a:rPr lang="ru-RU" sz="4800" b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 Василь </a:t>
            </a:r>
            <a:r>
              <a:rPr lang="ru-RU" sz="4800" b="1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Дмитрович</a:t>
            </a:r>
            <a:endParaRPr lang="ru-RU" sz="4800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755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Oleg\Desktop\122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5" y="-10882"/>
            <a:ext cx="9144000" cy="686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Grp="1"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0769" y="365459"/>
            <a:ext cx="4355976" cy="6137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5292080" y="1700808"/>
            <a:ext cx="36724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Обкладинка</a:t>
            </a:r>
            <a:r>
              <a:rPr lang="ru-RU" sz="3600" b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 журнала «Авангард». 1929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7074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Oleg\Desktop\122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176" y="0"/>
            <a:ext cx="9184175" cy="690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Grp="1"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454" y="262135"/>
            <a:ext cx="4295639" cy="6384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4932040" y="1844824"/>
            <a:ext cx="38884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Обкладанка</a:t>
            </a:r>
            <a:r>
              <a:rPr lang="ru-RU" sz="3600" b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 журналу «</a:t>
            </a:r>
            <a:r>
              <a:rPr lang="ru-RU" sz="3600" b="1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Літстрой</a:t>
            </a:r>
            <a:r>
              <a:rPr lang="ru-RU" sz="3600" b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», 193</a:t>
            </a:r>
            <a:r>
              <a:rPr lang="en-US" sz="3600" b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3</a:t>
            </a:r>
            <a:endParaRPr lang="ru-RU" sz="3600" b="1" dirty="0" smtClean="0">
              <a:solidFill>
                <a:schemeClr val="bg1"/>
              </a:solidFill>
              <a:latin typeface="Segoe Print" panose="02000600000000000000" pitchFamily="2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3058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Oleg\Desktop\122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11" y="0"/>
            <a:ext cx="9158211" cy="68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Grp="1"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528" y="900515"/>
            <a:ext cx="4809550" cy="5075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tabl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8011" y="1916832"/>
            <a:ext cx="4115683" cy="368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047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Oleg\Desktop\122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Grp="1"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14356"/>
            <a:ext cx="501867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5148064" y="2132856"/>
            <a:ext cx="3995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Архипенко </a:t>
            </a:r>
            <a:r>
              <a:rPr lang="ru-RU" sz="4000" b="1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Олександр</a:t>
            </a:r>
            <a:r>
              <a:rPr lang="ru-RU" sz="4000" b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Порфирович</a:t>
            </a:r>
            <a:endParaRPr lang="ru-RU" sz="4000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818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Oleg\Desktop\122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162" y="1"/>
            <a:ext cx="91881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Arxiv\Зображення\Музеї світу\450px-Alexander_archipenko.JPG"/>
          <p:cNvPicPr>
            <a:picLocks noGrp="1"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238337"/>
            <a:ext cx="4785996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5220072" y="1859340"/>
            <a:ext cx="37084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Жінка</a:t>
            </a:r>
            <a:r>
              <a:rPr lang="ru-RU" sz="3600" b="1" i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, </a:t>
            </a:r>
            <a:r>
              <a:rPr lang="ru-RU" sz="3600" b="1" i="1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що</a:t>
            </a:r>
            <a:r>
              <a:rPr lang="ru-RU" sz="3600" b="1" i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 </a:t>
            </a:r>
            <a:r>
              <a:rPr lang="ru-RU" sz="3600" b="1" i="1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вкладає</a:t>
            </a:r>
            <a:r>
              <a:rPr lang="ru-RU" sz="3600" b="1" i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 </a:t>
            </a:r>
            <a:r>
              <a:rPr lang="ru-RU" sz="3600" b="1" i="1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волосся</a:t>
            </a:r>
            <a:r>
              <a:rPr lang="ru-RU" sz="3600" b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 ("</a:t>
            </a:r>
            <a:r>
              <a:rPr lang="en-US" sz="3600" b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Lady combing her hair")</a:t>
            </a:r>
            <a:endParaRPr lang="ru-RU" sz="3600" b="1" dirty="0" smtClean="0">
              <a:solidFill>
                <a:schemeClr val="bg1"/>
              </a:solidFill>
              <a:latin typeface="Segoe Print" panose="02000600000000000000" pitchFamily="2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3337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Oleg\Desktop\122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Arxiv\Зображення\Музеї світу\306px-The_Gondolier.jpg"/>
          <p:cNvPicPr>
            <a:picLocks noGrp="1"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552" y="192893"/>
            <a:ext cx="3312368" cy="649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4572000" y="2886315"/>
            <a:ext cx="3600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Гондольєр</a:t>
            </a:r>
            <a:endParaRPr lang="ru-RU" sz="4800" b="1" dirty="0" smtClean="0">
              <a:solidFill>
                <a:schemeClr val="bg1"/>
              </a:solidFill>
              <a:latin typeface="Segoe Print" panose="02000600000000000000" pitchFamily="2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8031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Oleg\Desktop\122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Grp="1"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429028"/>
            <a:ext cx="4786346" cy="5999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5220072" y="2151727"/>
            <a:ext cx="41764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Екстер</a:t>
            </a:r>
            <a:r>
              <a:rPr lang="ru-RU" sz="4000" b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Олександра</a:t>
            </a:r>
            <a:r>
              <a:rPr lang="ru-RU" sz="4000" b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Олександрівна</a:t>
            </a:r>
            <a:endParaRPr lang="ru-RU" sz="4000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6575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Oleg\Desktop\122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Grp="1"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949" y="385043"/>
            <a:ext cx="4121780" cy="608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5076056" y="2136339"/>
            <a:ext cx="34563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Побудова</a:t>
            </a:r>
            <a:r>
              <a:rPr lang="ru-RU" sz="36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площин</a:t>
            </a:r>
            <a:r>
              <a:rPr lang="ru-RU" sz="36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 по </a:t>
            </a:r>
            <a:r>
              <a:rPr lang="ru-RU" sz="3600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руху</a:t>
            </a:r>
            <a:r>
              <a:rPr lang="ru-RU" sz="36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кольору</a:t>
            </a:r>
            <a:r>
              <a:rPr lang="ru-RU" sz="36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. 1918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5146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Oleg\Desktop\122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86" y="0"/>
            <a:ext cx="9154585" cy="688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Grp="1"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121372"/>
            <a:ext cx="5642217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6300192" y="2704563"/>
            <a:ext cx="23184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Міст</a:t>
            </a:r>
            <a:r>
              <a:rPr lang="ru-RU" sz="3600" b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. Севр.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714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leg\Desktop\122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14967" y="3140968"/>
            <a:ext cx="5400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«</a:t>
            </a:r>
            <a:r>
              <a:rPr lang="ru-RU" sz="3200" b="1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Мистецтво</a:t>
            </a:r>
            <a:r>
              <a:rPr lang="ru-RU" sz="3200" b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 — </a:t>
            </a:r>
            <a:r>
              <a:rPr lang="ru-RU" sz="3200" b="1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нескінченний</a:t>
            </a:r>
            <a:r>
              <a:rPr lang="ru-RU" sz="3200" b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 ритм, </a:t>
            </a:r>
            <a:r>
              <a:rPr lang="ru-RU" sz="3200" b="1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митець</a:t>
            </a:r>
            <a:r>
              <a:rPr lang="ru-RU" sz="3200" b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 — </a:t>
            </a:r>
            <a:r>
              <a:rPr lang="ru-RU" sz="3200" b="1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його</a:t>
            </a:r>
            <a:r>
              <a:rPr lang="ru-RU" sz="3200" b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чутливий</a:t>
            </a:r>
            <a:r>
              <a:rPr lang="ru-RU" sz="3200" b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 резонатор», — казав </a:t>
            </a:r>
            <a:r>
              <a:rPr lang="ru-RU" sz="3200" b="1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Олександр</a:t>
            </a:r>
            <a:r>
              <a:rPr lang="ru-RU" sz="3200" b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 Богомазов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011011" y="476672"/>
            <a:ext cx="46085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Богомазов </a:t>
            </a:r>
            <a:r>
              <a:rPr lang="ru-RU" sz="4000" b="1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Олександр</a:t>
            </a:r>
            <a:r>
              <a:rPr lang="ru-RU" sz="4000" b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Костянтинович</a:t>
            </a:r>
            <a:endParaRPr lang="ru-RU" sz="4000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1663" y="842655"/>
            <a:ext cx="3283304" cy="459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6446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Oleg\Desktop\122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628706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>
                <a:solidFill>
                  <a:schemeClr val="bg1"/>
                </a:solidFill>
                <a:latin typeface="Segoe Print" panose="02000600000000000000" pitchFamily="2" charset="0"/>
              </a:rPr>
              <a:t>Україна</a:t>
            </a:r>
            <a:r>
              <a:rPr lang="ru-RU" sz="3600" b="1" dirty="0">
                <a:solidFill>
                  <a:schemeClr val="bg1"/>
                </a:solidFill>
                <a:latin typeface="Segoe Print" panose="02000600000000000000" pitchFamily="2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Segoe Print" panose="02000600000000000000" pitchFamily="2" charset="0"/>
              </a:rPr>
              <a:t>була</a:t>
            </a:r>
            <a:r>
              <a:rPr lang="ru-RU" sz="3600" b="1" dirty="0">
                <a:solidFill>
                  <a:schemeClr val="bg1"/>
                </a:solidFill>
                <a:latin typeface="Segoe Print" panose="02000600000000000000" pitchFamily="2" charset="0"/>
              </a:rPr>
              <a:t> одним з </a:t>
            </a:r>
            <a:r>
              <a:rPr lang="ru-RU" sz="3600" b="1" dirty="0" err="1">
                <a:solidFill>
                  <a:schemeClr val="bg1"/>
                </a:solidFill>
                <a:latin typeface="Segoe Print" panose="02000600000000000000" pitchFamily="2" charset="0"/>
              </a:rPr>
              <a:t>першоджерел</a:t>
            </a:r>
            <a:r>
              <a:rPr lang="ru-RU" sz="3600" b="1" dirty="0">
                <a:solidFill>
                  <a:schemeClr val="bg1"/>
                </a:solidFill>
                <a:latin typeface="Segoe Print" panose="02000600000000000000" pitchFamily="2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Segoe Print" panose="02000600000000000000" pitchFamily="2" charset="0"/>
              </a:rPr>
              <a:t>загальноросійського</a:t>
            </a:r>
            <a:r>
              <a:rPr lang="ru-RU" sz="3600" b="1" dirty="0">
                <a:solidFill>
                  <a:schemeClr val="bg1"/>
                </a:solidFill>
                <a:latin typeface="Segoe Print" panose="02000600000000000000" pitchFamily="2" charset="0"/>
              </a:rPr>
              <a:t> авангардизму, вона ж стала </a:t>
            </a:r>
            <a:r>
              <a:rPr lang="ru-RU" sz="3600" b="1" dirty="0" err="1">
                <a:solidFill>
                  <a:schemeClr val="bg1"/>
                </a:solidFill>
                <a:latin typeface="Segoe Print" panose="02000600000000000000" pitchFamily="2" charset="0"/>
              </a:rPr>
              <a:t>його</a:t>
            </a:r>
            <a:r>
              <a:rPr lang="ru-RU" sz="3600" b="1" dirty="0">
                <a:solidFill>
                  <a:schemeClr val="bg1"/>
                </a:solidFill>
                <a:latin typeface="Segoe Print" panose="02000600000000000000" pitchFamily="2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Segoe Print" panose="02000600000000000000" pitchFamily="2" charset="0"/>
              </a:rPr>
              <a:t>останнім</a:t>
            </a:r>
            <a:r>
              <a:rPr lang="ru-RU" sz="3600" b="1" dirty="0">
                <a:solidFill>
                  <a:schemeClr val="bg1"/>
                </a:solidFill>
                <a:latin typeface="Segoe Print" panose="02000600000000000000" pitchFamily="2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Segoe Print" panose="02000600000000000000" pitchFamily="2" charset="0"/>
              </a:rPr>
              <a:t>притулком</a:t>
            </a:r>
            <a:r>
              <a:rPr lang="ru-RU" sz="3600" b="1" dirty="0">
                <a:solidFill>
                  <a:schemeClr val="bg1"/>
                </a:solidFill>
                <a:latin typeface="Segoe Print" panose="02000600000000000000" pitchFamily="2" charset="0"/>
              </a:rPr>
              <a:t>. У </a:t>
            </a:r>
            <a:r>
              <a:rPr lang="ru-RU" sz="3600" b="1" dirty="0" err="1">
                <a:solidFill>
                  <a:schemeClr val="bg1"/>
                </a:solidFill>
                <a:latin typeface="Segoe Print" panose="02000600000000000000" pitchFamily="2" charset="0"/>
              </a:rPr>
              <a:t>Харкові</a:t>
            </a:r>
            <a:r>
              <a:rPr lang="ru-RU" sz="3600" b="1" dirty="0">
                <a:solidFill>
                  <a:schemeClr val="bg1"/>
                </a:solidFill>
                <a:latin typeface="Segoe Print" panose="02000600000000000000" pitchFamily="2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Segoe Print" panose="02000600000000000000" pitchFamily="2" charset="0"/>
              </a:rPr>
              <a:t>навколо</a:t>
            </a:r>
            <a:r>
              <a:rPr lang="ru-RU" sz="3600" b="1" dirty="0">
                <a:solidFill>
                  <a:schemeClr val="bg1"/>
                </a:solidFill>
                <a:latin typeface="Segoe Print" panose="02000600000000000000" pitchFamily="2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Segoe Print" panose="02000600000000000000" pitchFamily="2" charset="0"/>
              </a:rPr>
              <a:t>українського</a:t>
            </a:r>
            <a:r>
              <a:rPr lang="ru-RU" sz="3600" b="1" dirty="0">
                <a:solidFill>
                  <a:schemeClr val="bg1"/>
                </a:solidFill>
                <a:latin typeface="Segoe Print" panose="02000600000000000000" pitchFamily="2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Segoe Print" panose="02000600000000000000" pitchFamily="2" charset="0"/>
              </a:rPr>
              <a:t>поета</a:t>
            </a:r>
            <a:r>
              <a:rPr lang="ru-RU" sz="3600" b="1" dirty="0">
                <a:solidFill>
                  <a:schemeClr val="bg1"/>
                </a:solidFill>
                <a:latin typeface="Segoe Print" panose="02000600000000000000" pitchFamily="2" charset="0"/>
              </a:rPr>
              <a:t> Семенка </a:t>
            </a:r>
            <a:r>
              <a:rPr lang="ru-RU" sz="3600" b="1" dirty="0" err="1">
                <a:solidFill>
                  <a:schemeClr val="bg1"/>
                </a:solidFill>
                <a:latin typeface="Segoe Print" panose="02000600000000000000" pitchFamily="2" charset="0"/>
              </a:rPr>
              <a:t>зібралися</a:t>
            </a:r>
            <a:r>
              <a:rPr lang="ru-RU" sz="3600" b="1" dirty="0">
                <a:solidFill>
                  <a:schemeClr val="bg1"/>
                </a:solidFill>
                <a:latin typeface="Segoe Print" panose="02000600000000000000" pitchFamily="2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Segoe Print" panose="02000600000000000000" pitchFamily="2" charset="0"/>
              </a:rPr>
              <a:t>залишки</a:t>
            </a:r>
            <a:r>
              <a:rPr lang="ru-RU" sz="3600" b="1" dirty="0">
                <a:solidFill>
                  <a:schemeClr val="bg1"/>
                </a:solidFill>
                <a:latin typeface="Segoe Print" panose="02000600000000000000" pitchFamily="2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Segoe Print" panose="02000600000000000000" pitchFamily="2" charset="0"/>
              </a:rPr>
              <a:t>радянської</a:t>
            </a:r>
            <a:r>
              <a:rPr lang="ru-RU" sz="3600" b="1" dirty="0">
                <a:solidFill>
                  <a:schemeClr val="bg1"/>
                </a:solidFill>
                <a:latin typeface="Segoe Print" panose="02000600000000000000" pitchFamily="2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Segoe Print" panose="02000600000000000000" pitchFamily="2" charset="0"/>
              </a:rPr>
              <a:t>футуристичної</a:t>
            </a:r>
            <a:r>
              <a:rPr lang="ru-RU" sz="3600" b="1" dirty="0">
                <a:solidFill>
                  <a:schemeClr val="bg1"/>
                </a:solidFill>
                <a:latin typeface="Segoe Print" panose="02000600000000000000" pitchFamily="2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Segoe Print" panose="02000600000000000000" pitchFamily="2" charset="0"/>
              </a:rPr>
              <a:t>армії</a:t>
            </a:r>
            <a:r>
              <a:rPr lang="ru-RU" sz="3600" b="1" dirty="0">
                <a:solidFill>
                  <a:schemeClr val="bg1"/>
                </a:solidFill>
                <a:latin typeface="Segoe Print" panose="02000600000000000000" pitchFamily="2" charset="0"/>
              </a:rPr>
              <a:t>. </a:t>
            </a:r>
            <a:r>
              <a:rPr lang="ru-RU" sz="3600" b="1" dirty="0" err="1">
                <a:solidFill>
                  <a:schemeClr val="bg1"/>
                </a:solidFill>
                <a:latin typeface="Segoe Print" panose="02000600000000000000" pitchFamily="2" charset="0"/>
              </a:rPr>
              <a:t>Його</a:t>
            </a:r>
            <a:r>
              <a:rPr lang="ru-RU" sz="3600" b="1" dirty="0">
                <a:solidFill>
                  <a:schemeClr val="bg1"/>
                </a:solidFill>
                <a:latin typeface="Segoe Print" panose="02000600000000000000" pitchFamily="2" charset="0"/>
              </a:rPr>
              <a:t> журнал «Нова </a:t>
            </a:r>
            <a:r>
              <a:rPr lang="ru-RU" sz="3600" b="1" dirty="0" err="1">
                <a:solidFill>
                  <a:schemeClr val="bg1"/>
                </a:solidFill>
                <a:latin typeface="Segoe Print" panose="02000600000000000000" pitchFamily="2" charset="0"/>
              </a:rPr>
              <a:t>генерація</a:t>
            </a:r>
            <a:r>
              <a:rPr lang="ru-RU" sz="3600" b="1" dirty="0">
                <a:solidFill>
                  <a:schemeClr val="bg1"/>
                </a:solidFill>
                <a:latin typeface="Segoe Print" panose="02000600000000000000" pitchFamily="2" charset="0"/>
              </a:rPr>
              <a:t>» (1927—1930) — </a:t>
            </a:r>
            <a:r>
              <a:rPr lang="ru-RU" sz="3600" b="1" dirty="0" err="1">
                <a:solidFill>
                  <a:schemeClr val="bg1"/>
                </a:solidFill>
                <a:latin typeface="Segoe Print" panose="02000600000000000000" pitchFamily="2" charset="0"/>
              </a:rPr>
              <a:t>останній</a:t>
            </a:r>
            <a:r>
              <a:rPr lang="ru-RU" sz="3600" b="1" dirty="0">
                <a:solidFill>
                  <a:schemeClr val="bg1"/>
                </a:solidFill>
                <a:latin typeface="Segoe Print" panose="02000600000000000000" pitchFamily="2" charset="0"/>
              </a:rPr>
              <a:t> голос </a:t>
            </a:r>
            <a:r>
              <a:rPr lang="ru-RU" sz="3600" b="1" dirty="0" err="1">
                <a:solidFill>
                  <a:schemeClr val="bg1"/>
                </a:solidFill>
                <a:latin typeface="Segoe Print" panose="02000600000000000000" pitchFamily="2" charset="0"/>
              </a:rPr>
              <a:t>радянського</a:t>
            </a:r>
            <a:r>
              <a:rPr lang="ru-RU" sz="3600" b="1" dirty="0">
                <a:solidFill>
                  <a:schemeClr val="bg1"/>
                </a:solidFill>
                <a:latin typeface="Segoe Print" panose="02000600000000000000" pitchFamily="2" charset="0"/>
              </a:rPr>
              <a:t> авангарду.</a:t>
            </a:r>
          </a:p>
        </p:txBody>
      </p:sp>
    </p:spTree>
    <p:extLst>
      <p:ext uri="{BB962C8B-B14F-4D97-AF65-F5344CB8AC3E}">
        <p14:creationId xmlns:p14="http://schemas.microsoft.com/office/powerpoint/2010/main" val="3889243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leg\Desktop\122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Grp="1"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7043" y="188640"/>
            <a:ext cx="6309914" cy="557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2984866" y="5981217"/>
            <a:ext cx="317426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Пилярі</a:t>
            </a:r>
            <a:r>
              <a:rPr lang="ru-RU" sz="2800" b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. 1927 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504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Oleg\Desktop\122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Grp="1"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75203"/>
            <a:ext cx="3456384" cy="6707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4860032" y="2551837"/>
            <a:ext cx="3240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Трамвай. 1914</a:t>
            </a:r>
          </a:p>
          <a:p>
            <a:endParaRPr lang="ru-RU" sz="36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25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Oleg\Desktop\122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Grp="1"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130325"/>
            <a:ext cx="4135093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5076056" y="2828836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chemeClr val="bg1"/>
                </a:solidFill>
                <a:latin typeface="Sylfaen" panose="010A0502050306030303" pitchFamily="18" charset="0"/>
              </a:rPr>
              <a:t>Бурлюк</a:t>
            </a:r>
            <a:r>
              <a:rPr lang="ru-RU" sz="3600" b="1" dirty="0" smtClean="0">
                <a:solidFill>
                  <a:schemeClr val="bg1"/>
                </a:solidFill>
                <a:latin typeface="Sylfaen" panose="010A0502050306030303" pitchFamily="18" charset="0"/>
              </a:rPr>
              <a:t> Давид Давидович</a:t>
            </a:r>
            <a:endParaRPr lang="ru-RU" sz="3600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43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Oleg\Desktop\122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Grp="1"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4109" y="41029"/>
            <a:ext cx="7285122" cy="6260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3419872" y="6301680"/>
            <a:ext cx="23042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Весна  в селі</a:t>
            </a:r>
            <a:endParaRPr lang="ru-RU" sz="2400" b="1" dirty="0" smtClean="0">
              <a:solidFill>
                <a:schemeClr val="bg1"/>
              </a:solidFill>
              <a:latin typeface="Segoe Print" panose="02000600000000000000" pitchFamily="2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847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Oleg\Desktop\122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" y="7284"/>
            <a:ext cx="913835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Grp="1"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6815" y="706298"/>
            <a:ext cx="5455305" cy="5445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5364088" y="2636912"/>
            <a:ext cx="349188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Портрет </a:t>
            </a:r>
            <a:r>
              <a:rPr lang="ru-RU" sz="3200" b="1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поета</a:t>
            </a:r>
            <a:r>
              <a:rPr lang="ru-RU" sz="3200" b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-футуриста </a:t>
            </a:r>
          </a:p>
          <a:p>
            <a:pPr algn="r"/>
            <a:r>
              <a:rPr lang="ru-RU" sz="3200" b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В. А. </a:t>
            </a:r>
            <a:r>
              <a:rPr lang="ru-RU" sz="3200" b="1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Каменського</a:t>
            </a:r>
            <a:endParaRPr lang="ru-RU" sz="3200" b="1" dirty="0" smtClean="0">
              <a:solidFill>
                <a:schemeClr val="bg1"/>
              </a:solidFill>
              <a:latin typeface="Segoe Print" panose="02000600000000000000" pitchFamily="2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3408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Oleg\Desktop\122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Grp="1"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689" y="54881"/>
            <a:ext cx="4392488" cy="674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5076056" y="2708920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Голубий кінь</a:t>
            </a:r>
            <a:endParaRPr lang="ru-RU" sz="3600" b="1" dirty="0" smtClean="0">
              <a:solidFill>
                <a:schemeClr val="bg1"/>
              </a:solidFill>
              <a:latin typeface="Segoe Print" panose="02000600000000000000" pitchFamily="2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2057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Oleg\Desktop\122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513" y="0"/>
            <a:ext cx="9175513" cy="688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Grp="1"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253" y="0"/>
            <a:ext cx="881349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810498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114</Words>
  <Application>Microsoft Office PowerPoint</Application>
  <PresentationFormat>Экран (4:3)</PresentationFormat>
  <Paragraphs>22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«Український авангард»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«Український авангард»</dc:title>
  <dc:creator>Oleg</dc:creator>
  <cp:lastModifiedBy>Oleg</cp:lastModifiedBy>
  <cp:revision>9</cp:revision>
  <dcterms:created xsi:type="dcterms:W3CDTF">2015-03-05T20:16:15Z</dcterms:created>
  <dcterms:modified xsi:type="dcterms:W3CDTF">2015-03-05T22:27:51Z</dcterms:modified>
</cp:coreProperties>
</file>