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6" r:id="rId5"/>
    <p:sldId id="259" r:id="rId6"/>
    <p:sldId id="260" r:id="rId7"/>
    <p:sldId id="261" r:id="rId8"/>
    <p:sldId id="262" r:id="rId9"/>
    <p:sldId id="263" r:id="rId10"/>
    <p:sldId id="264" r:id="rId11"/>
    <p:sldId id="267" r:id="rId12"/>
    <p:sldId id="268" r:id="rId13"/>
    <p:sldId id="269"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79" autoAdjust="0"/>
  </p:normalViewPr>
  <p:slideViewPr>
    <p:cSldViewPr>
      <p:cViewPr varScale="1">
        <p:scale>
          <a:sx n="68" d="100"/>
          <a:sy n="68" d="100"/>
        </p:scale>
        <p:origin x="-660" y="-96"/>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13.01.2014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Christmas in Brazil</a:t>
            </a:r>
            <a:endParaRPr lang="ru-RU" dirty="0"/>
          </a:p>
        </p:txBody>
      </p:sp>
      <p:sp>
        <p:nvSpPr>
          <p:cNvPr id="7" name="TextBox 6"/>
          <p:cNvSpPr txBox="1"/>
          <p:nvPr/>
        </p:nvSpPr>
        <p:spPr>
          <a:xfrm>
            <a:off x="6012160" y="4221088"/>
            <a:ext cx="1648208" cy="646331"/>
          </a:xfrm>
          <a:prstGeom prst="rect">
            <a:avLst/>
          </a:prstGeom>
          <a:noFill/>
        </p:spPr>
        <p:txBody>
          <a:bodyPr wrap="none" rtlCol="0">
            <a:spAutoFit/>
          </a:bodyPr>
          <a:lstStyle/>
          <a:p>
            <a:r>
              <a:rPr lang="en-US" dirty="0" err="1" smtClean="0"/>
              <a:t>Liliya</a:t>
            </a:r>
            <a:r>
              <a:rPr lang="en-US" dirty="0" smtClean="0"/>
              <a:t> </a:t>
            </a:r>
            <a:r>
              <a:rPr lang="en-US" dirty="0" err="1" smtClean="0"/>
              <a:t>Vlasova</a:t>
            </a:r>
            <a:endParaRPr lang="en-US" dirty="0" smtClean="0"/>
          </a:p>
          <a:p>
            <a:r>
              <a:rPr lang="en-US" dirty="0" smtClean="0"/>
              <a:t>Form 11-A</a:t>
            </a:r>
            <a:endParaRPr lang="ru-RU" dirty="0"/>
          </a:p>
        </p:txBody>
      </p:sp>
    </p:spTree>
    <p:extLst>
      <p:ext uri="{BB962C8B-B14F-4D97-AF65-F5344CB8AC3E}">
        <p14:creationId xmlns:p14="http://schemas.microsoft.com/office/powerpoint/2010/main" val="1862528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iterate type="lt">
                                    <p:tmPct val="0"/>
                                  </p:iterate>
                                  <p:childTnLst>
                                    <p:animEffect transition="out" filter="fade">
                                      <p:cBhvr>
                                        <p:cTn id="13" dur="1000"/>
                                        <p:tgtEl>
                                          <p:spTgt spid="7">
                                            <p:txEl>
                                              <p:pRg st="0" end="0"/>
                                            </p:txEl>
                                          </p:spTgt>
                                        </p:tgtEl>
                                      </p:cBhvr>
                                    </p:animEffect>
                                    <p:anim calcmode="lin" valueType="num">
                                      <p:cBhvr>
                                        <p:cTn id="14"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7">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7">
                                            <p:txEl>
                                              <p:pRg st="0" end="0"/>
                                            </p:txEl>
                                          </p:spTgt>
                                        </p:tgtEl>
                                        <p:attrNameLst>
                                          <p:attrName>style.visibility</p:attrName>
                                        </p:attrNameLst>
                                      </p:cBhvr>
                                      <p:to>
                                        <p:strVal val="hidden"/>
                                      </p:to>
                                    </p:set>
                                  </p:childTnLst>
                                </p:cTn>
                              </p:par>
                              <p:par>
                                <p:cTn id="17" presetID="42" presetClass="exit" presetSubtype="0" fill="hold" grpId="0" nodeType="withEffect">
                                  <p:stCondLst>
                                    <p:cond delay="0"/>
                                  </p:stCondLst>
                                  <p:iterate type="lt">
                                    <p:tmPct val="0"/>
                                  </p:iterate>
                                  <p:childTnLst>
                                    <p:animEffect transition="out" filter="fade">
                                      <p:cBhvr>
                                        <p:cTn id="18" dur="1000"/>
                                        <p:tgtEl>
                                          <p:spTgt spid="7">
                                            <p:txEl>
                                              <p:pRg st="1" end="1"/>
                                            </p:txEl>
                                          </p:spTgt>
                                        </p:tgtEl>
                                      </p:cBhvr>
                                    </p:animEffect>
                                    <p:anim calcmode="lin" valueType="num">
                                      <p:cBhvr>
                                        <p:cTn id="19" dur="1000"/>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p:tgtEl>
                                          <p:spTgt spid="7">
                                            <p:txEl>
                                              <p:pRg st="1" end="1"/>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7">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1" nodeType="clickEffect">
                                  <p:stCondLst>
                                    <p:cond delay="0"/>
                                  </p:stCondLst>
                                  <p:iterate type="lt">
                                    <p:tmPct val="0"/>
                                  </p:iterate>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arn(inVertical)">
                                      <p:cBhvr>
                                        <p:cTn id="26" dur="500"/>
                                        <p:tgtEl>
                                          <p:spTgt spid="7">
                                            <p:txEl>
                                              <p:pRg st="0" end="0"/>
                                            </p:txEl>
                                          </p:spTgt>
                                        </p:tgtEl>
                                      </p:cBhvr>
                                    </p:animEffect>
                                  </p:childTnLst>
                                </p:cTn>
                              </p:par>
                              <p:par>
                                <p:cTn id="27" presetID="16" presetClass="entr" presetSubtype="21" fill="hold" grpId="1" nodeType="withEffect">
                                  <p:stCondLst>
                                    <p:cond delay="0"/>
                                  </p:stCondLst>
                                  <p:iterate type="lt">
                                    <p:tmPct val="0"/>
                                  </p:iterate>
                                  <p:childTnLst>
                                    <p:set>
                                      <p:cBhvr>
                                        <p:cTn id="28" dur="1" fill="hold">
                                          <p:stCondLst>
                                            <p:cond delay="0"/>
                                          </p:stCondLst>
                                        </p:cTn>
                                        <p:tgtEl>
                                          <p:spTgt spid="7">
                                            <p:txEl>
                                              <p:pRg st="1" end="1"/>
                                            </p:txEl>
                                          </p:spTgt>
                                        </p:tgtEl>
                                        <p:attrNameLst>
                                          <p:attrName>style.visibility</p:attrName>
                                        </p:attrNameLst>
                                      </p:cBhvr>
                                      <p:to>
                                        <p:strVal val="visible"/>
                                      </p:to>
                                    </p:set>
                                    <p:animEffect transition="in" filter="barn(inVertical)">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P spid="7"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08" y="312097"/>
            <a:ext cx="8675888" cy="3139321"/>
          </a:xfrm>
          <a:prstGeom prst="rect">
            <a:avLst/>
          </a:prstGeom>
          <a:noFill/>
        </p:spPr>
        <p:txBody>
          <a:bodyPr wrap="square" rtlCol="0">
            <a:spAutoFit/>
          </a:bodyPr>
          <a:lstStyle/>
          <a:p>
            <a:r>
              <a:rPr lang="en-US" dirty="0">
                <a:solidFill>
                  <a:schemeClr val="tx2"/>
                </a:solidFill>
              </a:rPr>
              <a:t>The beginning of the previous century saw many immigrants coming from Europe and other parts of the world and settling in Brazil. As a natural consequence, the festivals celebrated in the country began to be observed in diverse ways and influenced by different traditions that these people brought with them. Christmas is not an exception. The food eaten in Brazil (specially in the South states) during Christmas came from Germany, Italy, Portugal, Spain and other countries. The traditional Christmas dinner here includes roasted turkey, vegetables and fruits. Beer and wine are also served often; a German "</a:t>
            </a:r>
            <a:r>
              <a:rPr lang="en-US" dirty="0" err="1">
                <a:solidFill>
                  <a:schemeClr val="tx2"/>
                </a:solidFill>
              </a:rPr>
              <a:t>Stollen</a:t>
            </a:r>
            <a:r>
              <a:rPr lang="en-US" dirty="0">
                <a:solidFill>
                  <a:schemeClr val="tx2"/>
                </a:solidFill>
              </a:rPr>
              <a:t>" or an Italian "</a:t>
            </a:r>
            <a:r>
              <a:rPr lang="en-US" dirty="0" err="1">
                <a:solidFill>
                  <a:schemeClr val="tx2"/>
                </a:solidFill>
              </a:rPr>
              <a:t>Panetone</a:t>
            </a:r>
            <a:r>
              <a:rPr lang="en-US" dirty="0">
                <a:solidFill>
                  <a:schemeClr val="tx2"/>
                </a:solidFill>
              </a:rPr>
              <a:t>" often find their way to a Christmas feast held in the southern parts of the country. A huge Christmas dinner menu includes turkey, ham, colored rice, and wonderful fresh vegetable and fruit dishes.</a:t>
            </a:r>
            <a:endParaRPr lang="ru-RU"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140968"/>
            <a:ext cx="5688632" cy="35553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26532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4"/>
                                        </p:tgtEl>
                                      </p:cBhvr>
                                    </p:animEffect>
                                    <p:anim calcmode="lin" valueType="num">
                                      <p:cBhvr>
                                        <p:cTn id="11" dur="1000"/>
                                        <p:tgtEl>
                                          <p:spTgt spid="4"/>
                                        </p:tgtEl>
                                        <p:attrNameLst>
                                          <p:attrName>ppt_x</p:attrName>
                                        </p:attrNameLst>
                                      </p:cBhvr>
                                      <p:tavLst>
                                        <p:tav tm="0">
                                          <p:val>
                                            <p:strVal val="ppt_x"/>
                                          </p:val>
                                        </p:tav>
                                        <p:tav tm="100000">
                                          <p:val>
                                            <p:strVal val="ppt_x"/>
                                          </p:val>
                                        </p:tav>
                                      </p:tavLst>
                                    </p:anim>
                                    <p:anim calcmode="lin" valueType="num">
                                      <p:cBhvr>
                                        <p:cTn id="12" dur="1000"/>
                                        <p:tgtEl>
                                          <p:spTgt spid="4"/>
                                        </p:tgtEl>
                                        <p:attrNameLst>
                                          <p:attrName>ppt_y</p:attrName>
                                        </p:attrNameLst>
                                      </p:cBhvr>
                                      <p:tavLst>
                                        <p:tav tm="0">
                                          <p:val>
                                            <p:strVal val="ppt_y"/>
                                          </p:val>
                                        </p:tav>
                                        <p:tav tm="100000">
                                          <p:val>
                                            <p:strVal val="ppt_y+.1"/>
                                          </p:val>
                                        </p:tav>
                                      </p:tavLst>
                                    </p:anim>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7" r="237"/>
          <a:stretch>
            <a:fillRect/>
          </a:stretch>
        </p:blipFill>
        <p:spPr>
          <a:xfrm rot="240000">
            <a:off x="3156074" y="494770"/>
            <a:ext cx="4773613" cy="3597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67544" y="4437112"/>
            <a:ext cx="7977209" cy="2016224"/>
          </a:xfrm>
        </p:spPr>
        <p:txBody>
          <a:bodyPr>
            <a:normAutofit/>
          </a:bodyPr>
          <a:lstStyle/>
          <a:p>
            <a:r>
              <a:rPr lang="en-US" sz="2000" dirty="0">
                <a:solidFill>
                  <a:schemeClr val="tx2"/>
                </a:solidFill>
              </a:rPr>
              <a:t>Decorations include fresh flowers picked from the garden. Huge Christmas "trees" of electric lights can be seen against the night skies in major cities such as Brasilia, São Paulo, and Rio de Janeiro throughout the season. Fireworks displays go off to welcome the new year. </a:t>
            </a:r>
          </a:p>
        </p:txBody>
      </p:sp>
      <p:sp>
        <p:nvSpPr>
          <p:cNvPr id="6" name="TextBox 5"/>
          <p:cNvSpPr txBox="1"/>
          <p:nvPr/>
        </p:nvSpPr>
        <p:spPr>
          <a:xfrm>
            <a:off x="683568" y="836712"/>
            <a:ext cx="2376264" cy="400110"/>
          </a:xfrm>
          <a:prstGeom prst="rect">
            <a:avLst/>
          </a:prstGeom>
          <a:noFill/>
        </p:spPr>
        <p:txBody>
          <a:bodyPr wrap="square" rtlCol="0">
            <a:spAutoFit/>
          </a:bodyPr>
          <a:lstStyle/>
          <a:p>
            <a:r>
              <a:rPr lang="en-US" sz="2000" b="1" i="1" dirty="0">
                <a:solidFill>
                  <a:schemeClr val="tx2">
                    <a:lumMod val="50000"/>
                  </a:schemeClr>
                </a:solidFill>
              </a:rPr>
              <a:t>Christmas in Rio</a:t>
            </a:r>
            <a:endParaRPr lang="ru-RU" sz="2000" b="1" i="1" dirty="0">
              <a:solidFill>
                <a:schemeClr val="tx2">
                  <a:lumMod val="50000"/>
                </a:schemeClr>
              </a:solidFill>
            </a:endParaRPr>
          </a:p>
        </p:txBody>
      </p:sp>
    </p:spTree>
    <p:extLst>
      <p:ext uri="{BB962C8B-B14F-4D97-AF65-F5344CB8AC3E}">
        <p14:creationId xmlns:p14="http://schemas.microsoft.com/office/powerpoint/2010/main" val="12511481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55981"/>
            <a:ext cx="7056784" cy="4536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915816" y="395372"/>
            <a:ext cx="3312368" cy="400110"/>
          </a:xfrm>
          <a:prstGeom prst="rect">
            <a:avLst/>
          </a:prstGeom>
          <a:noFill/>
        </p:spPr>
        <p:txBody>
          <a:bodyPr wrap="square" rtlCol="0">
            <a:spAutoFit/>
          </a:bodyPr>
          <a:lstStyle/>
          <a:p>
            <a:r>
              <a:rPr lang="en-US" sz="2000" dirty="0" smtClean="0">
                <a:solidFill>
                  <a:schemeClr val="tx2"/>
                </a:solidFill>
              </a:rPr>
              <a:t>Christmas </a:t>
            </a:r>
            <a:r>
              <a:rPr lang="en-US" sz="2000" dirty="0">
                <a:solidFill>
                  <a:schemeClr val="tx2"/>
                </a:solidFill>
              </a:rPr>
              <a:t>in brazil Brasilia</a:t>
            </a:r>
            <a:endParaRPr lang="ru-RU" sz="2000" dirty="0">
              <a:solidFill>
                <a:schemeClr val="tx2"/>
              </a:solidFill>
            </a:endParaRPr>
          </a:p>
        </p:txBody>
      </p:sp>
    </p:spTree>
    <p:extLst>
      <p:ext uri="{BB962C8B-B14F-4D97-AF65-F5344CB8AC3E}">
        <p14:creationId xmlns:p14="http://schemas.microsoft.com/office/powerpoint/2010/main" val="25391834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25" y="1381125"/>
            <a:ext cx="6153150" cy="4095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1331640" y="503243"/>
            <a:ext cx="6084677" cy="461665"/>
          </a:xfrm>
          <a:prstGeom prst="rect">
            <a:avLst/>
          </a:prstGeom>
          <a:noFill/>
        </p:spPr>
        <p:txBody>
          <a:bodyPr wrap="square" rtlCol="0">
            <a:spAutoFit/>
          </a:bodyPr>
          <a:lstStyle/>
          <a:p>
            <a:r>
              <a:rPr lang="en-US" sz="2400" b="1" i="1" dirty="0"/>
              <a:t>Christmas season in Rio de Janeiro, </a:t>
            </a:r>
            <a:r>
              <a:rPr lang="en-US" sz="2400" b="1" i="1" dirty="0" smtClean="0"/>
              <a:t>Brazil</a:t>
            </a:r>
            <a:endParaRPr lang="ru-RU" dirty="0"/>
          </a:p>
        </p:txBody>
      </p:sp>
    </p:spTree>
    <p:extLst>
      <p:ext uri="{BB962C8B-B14F-4D97-AF65-F5344CB8AC3E}">
        <p14:creationId xmlns:p14="http://schemas.microsoft.com/office/powerpoint/2010/main" val="29953758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29571"/>
            <a:ext cx="5760640" cy="43149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lstStyle/>
          <a:p>
            <a:r>
              <a:rPr lang="en-US" sz="3600" b="1" i="1" dirty="0" smtClean="0">
                <a:solidFill>
                  <a:schemeClr val="tx2">
                    <a:lumMod val="75000"/>
                  </a:schemeClr>
                </a:solidFill>
              </a:rPr>
              <a:t>Christmas </a:t>
            </a:r>
            <a:r>
              <a:rPr lang="en-US" sz="3600" b="1" i="1" dirty="0">
                <a:solidFill>
                  <a:schemeClr val="tx2">
                    <a:lumMod val="75000"/>
                  </a:schemeClr>
                </a:solidFill>
              </a:rPr>
              <a:t>in brazil Sao Paulo</a:t>
            </a:r>
            <a:endParaRPr lang="ru-RU" sz="3600" b="1" i="1" dirty="0">
              <a:solidFill>
                <a:schemeClr val="tx2">
                  <a:lumMod val="75000"/>
                </a:schemeClr>
              </a:solidFill>
            </a:endParaRPr>
          </a:p>
        </p:txBody>
      </p:sp>
    </p:spTree>
    <p:extLst>
      <p:ext uri="{BB962C8B-B14F-4D97-AF65-F5344CB8AC3E}">
        <p14:creationId xmlns:p14="http://schemas.microsoft.com/office/powerpoint/2010/main" val="2634893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88840"/>
            <a:ext cx="5831974" cy="3878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lstStyle/>
          <a:p>
            <a:r>
              <a:rPr lang="en-US" sz="3600" dirty="0">
                <a:solidFill>
                  <a:schemeClr val="tx2">
                    <a:lumMod val="75000"/>
                  </a:schemeClr>
                </a:solidFill>
              </a:rPr>
              <a:t>Thank you for your attention</a:t>
            </a:r>
            <a:endParaRPr lang="ru-RU" sz="3600" dirty="0">
              <a:solidFill>
                <a:schemeClr val="tx2">
                  <a:lumMod val="75000"/>
                </a:schemeClr>
              </a:solidFill>
            </a:endParaRPr>
          </a:p>
        </p:txBody>
      </p:sp>
    </p:spTree>
    <p:extLst>
      <p:ext uri="{BB962C8B-B14F-4D97-AF65-F5344CB8AC3E}">
        <p14:creationId xmlns:p14="http://schemas.microsoft.com/office/powerpoint/2010/main" val="34962116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sz="2400" dirty="0"/>
              <a:t>In Brazil, Christmas is one of the most important festive days, or "</a:t>
            </a:r>
            <a:r>
              <a:rPr lang="en-US" sz="2400" dirty="0" err="1"/>
              <a:t>dia</a:t>
            </a:r>
            <a:r>
              <a:rPr lang="en-US" sz="2400" dirty="0"/>
              <a:t> de </a:t>
            </a:r>
            <a:r>
              <a:rPr lang="en-US" sz="2400" dirty="0" err="1"/>
              <a:t>festas</a:t>
            </a:r>
            <a:r>
              <a:rPr lang="en-US" sz="2400" dirty="0"/>
              <a:t>". It is celebrated on 25th December.</a:t>
            </a:r>
            <a:endParaRPr lang="ru-RU"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132856"/>
            <a:ext cx="5821032" cy="3878263"/>
          </a:xfrm>
        </p:spPr>
      </p:pic>
    </p:spTree>
    <p:extLst>
      <p:ext uri="{BB962C8B-B14F-4D97-AF65-F5344CB8AC3E}">
        <p14:creationId xmlns:p14="http://schemas.microsoft.com/office/powerpoint/2010/main" val="411870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5" presetClass="exit" presetSubtype="0" fill="hold" nodeType="clickEffect">
                                  <p:stCondLst>
                                    <p:cond delay="0"/>
                                  </p:stCondLst>
                                  <p:childTnLst>
                                    <p:animEffect transition="out" filter="fade">
                                      <p:cBhvr>
                                        <p:cTn id="26" dur="2000"/>
                                        <p:tgtEl>
                                          <p:spTgt spid="6"/>
                                        </p:tgtEl>
                                      </p:cBhvr>
                                    </p:animEffect>
                                    <p:anim calcmode="lin" valueType="num">
                                      <p:cBhvr>
                                        <p:cTn id="2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6"/>
                                        </p:tgtEl>
                                        <p:attrNameLst>
                                          <p:attrName>ppt_h</p:attrName>
                                        </p:attrNameLst>
                                      </p:cBhvr>
                                      <p:tavLst>
                                        <p:tav tm="0">
                                          <p:val>
                                            <p:strVal val="ppt_h"/>
                                          </p:val>
                                        </p:tav>
                                        <p:tav tm="100000">
                                          <p:val>
                                            <p:strVal val="ppt_h"/>
                                          </p:val>
                                        </p:tav>
                                      </p:tavLst>
                                    </p:anim>
                                    <p:set>
                                      <p:cBhvr>
                                        <p:cTn id="2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492896"/>
            <a:ext cx="5638172" cy="3513931"/>
          </a:xfrm>
        </p:spPr>
      </p:pic>
      <p:sp>
        <p:nvSpPr>
          <p:cNvPr id="3" name="Заголовок 2"/>
          <p:cNvSpPr>
            <a:spLocks noGrp="1"/>
          </p:cNvSpPr>
          <p:nvPr>
            <p:ph type="title"/>
          </p:nvPr>
        </p:nvSpPr>
        <p:spPr>
          <a:xfrm>
            <a:off x="755576" y="764704"/>
            <a:ext cx="7756263" cy="1054250"/>
          </a:xfrm>
        </p:spPr>
        <p:txBody>
          <a:bodyPr/>
          <a:lstStyle/>
          <a:p>
            <a:r>
              <a:rPr lang="en-US" sz="2000" dirty="0"/>
              <a:t>Old Brazilian legend says that even the animals talk to each other about the birth of Christ; the rooster says, "</a:t>
            </a:r>
            <a:r>
              <a:rPr lang="en-US" sz="2000" dirty="0" err="1"/>
              <a:t>christo</a:t>
            </a:r>
            <a:r>
              <a:rPr lang="en-US" sz="2000" dirty="0"/>
              <a:t> </a:t>
            </a:r>
            <a:r>
              <a:rPr lang="en-US" sz="2000" dirty="0" err="1"/>
              <a:t>nasceu</a:t>
            </a:r>
            <a:r>
              <a:rPr lang="en-US" sz="2000" dirty="0"/>
              <a:t>" (Christ is born) the bull asks, "</a:t>
            </a:r>
            <a:r>
              <a:rPr lang="en-US" sz="2000" dirty="0" err="1"/>
              <a:t>Onde</a:t>
            </a:r>
            <a:r>
              <a:rPr lang="en-US" sz="2000" dirty="0"/>
              <a:t>?" (Where?) the chorus of sheep answers, "</a:t>
            </a:r>
            <a:r>
              <a:rPr lang="en-US" sz="2000" dirty="0" err="1"/>
              <a:t>Em</a:t>
            </a:r>
            <a:r>
              <a:rPr lang="en-US" sz="2000" dirty="0"/>
              <a:t> Belem de </a:t>
            </a:r>
            <a:r>
              <a:rPr lang="en-US" sz="2000" dirty="0" err="1"/>
              <a:t>Juda</a:t>
            </a:r>
            <a:r>
              <a:rPr lang="en-US" sz="2000" dirty="0"/>
              <a:t>" (In Bethlehem of Judea)</a:t>
            </a:r>
            <a:r>
              <a:rPr lang="ru-RU" sz="2400" dirty="0"/>
              <a:t/>
            </a:r>
            <a:br>
              <a:rPr lang="ru-RU" sz="2400" dirty="0"/>
            </a:br>
            <a:endParaRPr lang="ru-RU" sz="2400" dirty="0"/>
          </a:p>
        </p:txBody>
      </p:sp>
    </p:spTree>
    <p:extLst>
      <p:ext uri="{BB962C8B-B14F-4D97-AF65-F5344CB8AC3E}">
        <p14:creationId xmlns:p14="http://schemas.microsoft.com/office/powerpoint/2010/main" val="2662520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776864" cy="1631216"/>
          </a:xfrm>
          <a:prstGeom prst="rect">
            <a:avLst/>
          </a:prstGeom>
          <a:noFill/>
        </p:spPr>
        <p:txBody>
          <a:bodyPr wrap="square" rtlCol="0">
            <a:spAutoFit/>
          </a:bodyPr>
          <a:lstStyle/>
          <a:p>
            <a:endParaRPr lang="en-US" sz="2000" i="1" dirty="0">
              <a:solidFill>
                <a:schemeClr val="tx2"/>
              </a:solidFill>
            </a:endParaRPr>
          </a:p>
          <a:p>
            <a:r>
              <a:rPr lang="en-US" sz="2000" dirty="0">
                <a:solidFill>
                  <a:schemeClr val="tx2"/>
                </a:solidFill>
              </a:rPr>
              <a:t>In Brazil there is folk dancing and singing and the festivities go on until January 6th, which the Brazilians refer to as Three Kings Day. January 6th is supposed to be the day when three wise men visited Jesus to bring him gifts.</a:t>
            </a:r>
            <a:endParaRPr lang="ru-RU" sz="2000" dirty="0">
              <a:solidFill>
                <a:schemeClr val="tx2"/>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1" y="2628899"/>
            <a:ext cx="5966376" cy="33411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2425524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l="531" r="531"/>
          <a:stretch>
            <a:fillRect/>
          </a:stretch>
        </p:blipFill>
        <p:spPr>
          <a:xfrm rot="240000">
            <a:off x="2243138" y="638175"/>
            <a:ext cx="4772025" cy="3598863"/>
          </a:xfrm>
        </p:spPr>
      </p:pic>
      <p:sp>
        <p:nvSpPr>
          <p:cNvPr id="4" name="Текст 3"/>
          <p:cNvSpPr>
            <a:spLocks noGrp="1"/>
          </p:cNvSpPr>
          <p:nvPr>
            <p:ph type="body" sz="half" idx="2"/>
          </p:nvPr>
        </p:nvSpPr>
        <p:spPr>
          <a:xfrm>
            <a:off x="395536" y="4653136"/>
            <a:ext cx="8280920" cy="1800200"/>
          </a:xfrm>
        </p:spPr>
        <p:txBody>
          <a:bodyPr>
            <a:normAutofit/>
          </a:bodyPr>
          <a:lstStyle/>
          <a:p>
            <a:r>
              <a:rPr lang="en-US" sz="1800" dirty="0">
                <a:solidFill>
                  <a:schemeClr val="tx2"/>
                </a:solidFill>
              </a:rPr>
              <a:t>One tradition is to create a nativity scene or </a:t>
            </a:r>
            <a:r>
              <a:rPr lang="en-US" sz="1800" dirty="0" err="1">
                <a:solidFill>
                  <a:schemeClr val="tx2"/>
                </a:solidFill>
              </a:rPr>
              <a:t>Presйpio</a:t>
            </a:r>
            <a:r>
              <a:rPr lang="en-US" sz="1800" dirty="0">
                <a:solidFill>
                  <a:schemeClr val="tx2"/>
                </a:solidFill>
              </a:rPr>
              <a:t>. The word originates from the Hebrew word "</a:t>
            </a:r>
            <a:r>
              <a:rPr lang="en-US" sz="1800" dirty="0" err="1">
                <a:solidFill>
                  <a:schemeClr val="tx2"/>
                </a:solidFill>
              </a:rPr>
              <a:t>presepium</a:t>
            </a:r>
            <a:r>
              <a:rPr lang="en-US" sz="1800" dirty="0">
                <a:solidFill>
                  <a:schemeClr val="tx2"/>
                </a:solidFill>
              </a:rPr>
              <a:t>" which means the bed of straw upon which Jesus first slept in Bethlehem. The </a:t>
            </a:r>
            <a:r>
              <a:rPr lang="en-US" sz="1800" dirty="0" err="1">
                <a:solidFill>
                  <a:schemeClr val="tx2"/>
                </a:solidFill>
              </a:rPr>
              <a:t>Presйpio</a:t>
            </a:r>
            <a:r>
              <a:rPr lang="en-US" sz="1800" dirty="0">
                <a:solidFill>
                  <a:schemeClr val="tx2"/>
                </a:solidFill>
              </a:rPr>
              <a:t> is common in northeastern Brazil. Nowadays </a:t>
            </a:r>
            <a:r>
              <a:rPr lang="en-US" sz="1800" dirty="0" err="1">
                <a:solidFill>
                  <a:schemeClr val="tx2"/>
                </a:solidFill>
              </a:rPr>
              <a:t>presйpios</a:t>
            </a:r>
            <a:r>
              <a:rPr lang="en-US" sz="1800" dirty="0">
                <a:solidFill>
                  <a:schemeClr val="tx2"/>
                </a:solidFill>
              </a:rPr>
              <a:t> are set up in December and displayed in churches, homes, and stores.</a:t>
            </a:r>
            <a:endParaRPr lang="ru-RU" sz="1800" dirty="0">
              <a:solidFill>
                <a:schemeClr val="tx2"/>
              </a:solidFill>
            </a:endParaRPr>
          </a:p>
        </p:txBody>
      </p:sp>
    </p:spTree>
    <p:extLst>
      <p:ext uri="{BB962C8B-B14F-4D97-AF65-F5344CB8AC3E}">
        <p14:creationId xmlns:p14="http://schemas.microsoft.com/office/powerpoint/2010/main" val="27838807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7767021" cy="644729"/>
          </a:xfrm>
        </p:spPr>
        <p:txBody>
          <a:bodyPr/>
          <a:lstStyle/>
          <a:p>
            <a:r>
              <a:rPr lang="en-US" dirty="0"/>
              <a:t>Caroling</a:t>
            </a:r>
            <a:endParaRPr lang="ru-RU" dirty="0"/>
          </a:p>
        </p:txBody>
      </p:sp>
      <p:sp>
        <p:nvSpPr>
          <p:cNvPr id="4" name="Текст 3"/>
          <p:cNvSpPr>
            <a:spLocks noGrp="1"/>
          </p:cNvSpPr>
          <p:nvPr>
            <p:ph type="body" sz="half" idx="2"/>
          </p:nvPr>
        </p:nvSpPr>
        <p:spPr>
          <a:xfrm>
            <a:off x="688488" y="4725144"/>
            <a:ext cx="8131984" cy="1584176"/>
          </a:xfrm>
        </p:spPr>
        <p:txBody>
          <a:bodyPr>
            <a:normAutofit/>
          </a:bodyPr>
          <a:lstStyle/>
          <a:p>
            <a:endParaRPr lang="en-US" dirty="0"/>
          </a:p>
          <a:p>
            <a:r>
              <a:rPr lang="en-US" sz="1800" dirty="0">
                <a:solidFill>
                  <a:schemeClr val="tx2"/>
                </a:solidFill>
              </a:rPr>
              <a:t>Caroling is quite a popular custom here. Various </a:t>
            </a:r>
            <a:r>
              <a:rPr lang="en-US" sz="1800" dirty="0" err="1">
                <a:solidFill>
                  <a:schemeClr val="tx2"/>
                </a:solidFill>
              </a:rPr>
              <a:t>christmas</a:t>
            </a:r>
            <a:r>
              <a:rPr lang="en-US" sz="1800" dirty="0">
                <a:solidFill>
                  <a:schemeClr val="tx2"/>
                </a:solidFill>
              </a:rPr>
              <a:t> carols are sung during Christmas to commemorate the birth of Christ. A number of Christmas songs (</a:t>
            </a:r>
            <a:r>
              <a:rPr lang="en-US" sz="1800" dirty="0" err="1">
                <a:solidFill>
                  <a:schemeClr val="tx2"/>
                </a:solidFill>
              </a:rPr>
              <a:t>pastorils</a:t>
            </a:r>
            <a:r>
              <a:rPr lang="en-US" sz="1800" dirty="0">
                <a:solidFill>
                  <a:schemeClr val="tx2"/>
                </a:solidFill>
              </a:rPr>
              <a:t> and others) are sung on the </a:t>
            </a:r>
            <a:r>
              <a:rPr lang="en-US" sz="1800" dirty="0" err="1">
                <a:solidFill>
                  <a:schemeClr val="tx2"/>
                </a:solidFill>
              </a:rPr>
              <a:t>occassion</a:t>
            </a:r>
            <a:r>
              <a:rPr lang="en-US" sz="1800" dirty="0">
                <a:solidFill>
                  <a:schemeClr val="tx2"/>
                </a:solidFill>
              </a:rPr>
              <a:t>. "</a:t>
            </a:r>
            <a:r>
              <a:rPr lang="en-US" sz="1800" dirty="0" err="1">
                <a:solidFill>
                  <a:schemeClr val="tx2"/>
                </a:solidFill>
              </a:rPr>
              <a:t>Noite</a:t>
            </a:r>
            <a:r>
              <a:rPr lang="en-US" sz="1800" dirty="0">
                <a:solidFill>
                  <a:schemeClr val="tx2"/>
                </a:solidFill>
              </a:rPr>
              <a:t> </a:t>
            </a:r>
            <a:r>
              <a:rPr lang="en-US" sz="1800" dirty="0" err="1">
                <a:solidFill>
                  <a:schemeClr val="tx2"/>
                </a:solidFill>
              </a:rPr>
              <a:t>Feliz</a:t>
            </a:r>
            <a:r>
              <a:rPr lang="en-US" sz="1800" dirty="0">
                <a:solidFill>
                  <a:schemeClr val="tx2"/>
                </a:solidFill>
              </a:rPr>
              <a:t>" ("Silent Night") is probably the song most associated with Christmas in Brazil.</a:t>
            </a:r>
            <a:endParaRPr lang="ru-RU" sz="1800" dirty="0">
              <a:solidFill>
                <a:schemeClr val="tx2"/>
              </a:solidFill>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5766" r="5766"/>
          <a:stretch>
            <a:fillRect/>
          </a:stretch>
        </p:blipFill>
        <p:spPr>
          <a:xfrm rot="240000">
            <a:off x="1883367" y="854758"/>
            <a:ext cx="4772156" cy="3598016"/>
          </a:xfrm>
        </p:spPr>
      </p:pic>
    </p:spTree>
    <p:extLst>
      <p:ext uri="{BB962C8B-B14F-4D97-AF65-F5344CB8AC3E}">
        <p14:creationId xmlns:p14="http://schemas.microsoft.com/office/powerpoint/2010/main" val="5844265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6120" r="6120"/>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653136"/>
            <a:ext cx="7699935" cy="1476032"/>
          </a:xfrm>
        </p:spPr>
        <p:txBody>
          <a:bodyPr>
            <a:normAutofit/>
          </a:bodyPr>
          <a:lstStyle/>
          <a:p>
            <a:r>
              <a:rPr lang="en-US" sz="2000" dirty="0">
                <a:solidFill>
                  <a:schemeClr val="tx2"/>
                </a:solidFill>
              </a:rPr>
              <a:t>The people of Northern Brazil, as in Mexico, enjoy a version of the folk play Los </a:t>
            </a:r>
            <a:r>
              <a:rPr lang="en-US" sz="2000" dirty="0" err="1">
                <a:solidFill>
                  <a:schemeClr val="tx2"/>
                </a:solidFill>
              </a:rPr>
              <a:t>Pastores</a:t>
            </a:r>
            <a:r>
              <a:rPr lang="en-US" sz="2000" dirty="0">
                <a:solidFill>
                  <a:schemeClr val="tx2"/>
                </a:solidFill>
              </a:rPr>
              <a:t> or "The Shepherds." In the Brazilian version, there are shepherdesses rather than shepherds and a gypsy who attempts to kidnap the Christ Child. </a:t>
            </a:r>
            <a:endParaRPr lang="ru-RU" sz="2000" dirty="0">
              <a:solidFill>
                <a:schemeClr val="tx2"/>
              </a:solidFill>
            </a:endParaRPr>
          </a:p>
        </p:txBody>
      </p:sp>
    </p:spTree>
    <p:extLst>
      <p:ext uri="{BB962C8B-B14F-4D97-AF65-F5344CB8AC3E}">
        <p14:creationId xmlns:p14="http://schemas.microsoft.com/office/powerpoint/2010/main" val="21458040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grpId="0" nodeType="clickEffect">
                                  <p:stCondLst>
                                    <p:cond delay="0"/>
                                  </p:stCondLst>
                                  <p:childTnLst>
                                    <p:animEffect transition="out" filter="wipe(down)">
                                      <p:cBhvr>
                                        <p:cTn id="12" dur="180" accel="50000">
                                          <p:stCondLst>
                                            <p:cond delay="1820"/>
                                          </p:stCondLst>
                                        </p:cTn>
                                        <p:tgtEl>
                                          <p:spTgt spid="4">
                                            <p:txEl>
                                              <p:pRg st="0" end="0"/>
                                            </p:txEl>
                                          </p:spTgt>
                                        </p:tgtEl>
                                      </p:cBhvr>
                                    </p:animEffect>
                                    <p:anim calcmode="lin" valueType="num">
                                      <p:cBhvr>
                                        <p:cTn id="13" dur="1822" tmFilter="0,0; 0.14,0.31; 0.43,0.73; 0.71,0.91; 1.0,1.0">
                                          <p:stCondLst>
                                            <p:cond delay="0"/>
                                          </p:stCondLst>
                                        </p:cTn>
                                        <p:tgtEl>
                                          <p:spTgt spid="4">
                                            <p:txEl>
                                              <p:pRg st="0" end="0"/>
                                            </p:txEl>
                                          </p:spTgt>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4">
                                            <p:txEl>
                                              <p:pRg st="0" end="0"/>
                                            </p:txEl>
                                          </p:spTgt>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4">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4">
                                            <p:txEl>
                                              <p:pRg st="0" end="0"/>
                                            </p:txEl>
                                          </p:spTgt>
                                        </p:tgtEl>
                                        <p:attrNameLst>
                                          <p:attrName>ppt_y</p:attrName>
                                        </p:attrNameLst>
                                      </p:cBhvr>
                                      <p:tavLst>
                                        <p:tav tm="0">
                                          <p:val>
                                            <p:strVal val="ppt_y"/>
                                          </p:val>
                                        </p:tav>
                                        <p:tav tm="100000">
                                          <p:val>
                                            <p:strVal val="ppt_y+ppt_h"/>
                                          </p:val>
                                        </p:tav>
                                      </p:tavLst>
                                    </p:anim>
                                    <p:animScale>
                                      <p:cBhvr>
                                        <p:cTn id="20" dur="26">
                                          <p:stCondLst>
                                            <p:cond delay="620"/>
                                          </p:stCondLst>
                                        </p:cTn>
                                        <p:tgtEl>
                                          <p:spTgt spid="4">
                                            <p:txEl>
                                              <p:pRg st="0" end="0"/>
                                            </p:txEl>
                                          </p:spTgt>
                                        </p:tgtEl>
                                      </p:cBhvr>
                                      <p:to x="100000" y="60000"/>
                                    </p:animScale>
                                    <p:animScale>
                                      <p:cBhvr>
                                        <p:cTn id="21" dur="166" decel="50000">
                                          <p:stCondLst>
                                            <p:cond delay="64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set>
                                      <p:cBhvr>
                                        <p:cTn id="28"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67021" cy="644729"/>
          </a:xfrm>
        </p:spPr>
        <p:txBody>
          <a:bodyPr/>
          <a:lstStyle/>
          <a:p>
            <a:r>
              <a:rPr lang="en-US" dirty="0" err="1"/>
              <a:t>Papai</a:t>
            </a:r>
            <a:r>
              <a:rPr lang="en-US" dirty="0"/>
              <a:t> Noel (Father Noel) </a:t>
            </a:r>
            <a:endParaRPr lang="ru-RU" dirty="0"/>
          </a:p>
        </p:txBody>
      </p:sp>
      <p:sp>
        <p:nvSpPr>
          <p:cNvPr id="4" name="Текст 3"/>
          <p:cNvSpPr>
            <a:spLocks noGrp="1"/>
          </p:cNvSpPr>
          <p:nvPr>
            <p:ph type="body" sz="half" idx="2"/>
          </p:nvPr>
        </p:nvSpPr>
        <p:spPr>
          <a:xfrm>
            <a:off x="688488" y="4581128"/>
            <a:ext cx="7987968" cy="2016224"/>
          </a:xfrm>
        </p:spPr>
        <p:txBody>
          <a:bodyPr>
            <a:normAutofit/>
          </a:bodyPr>
          <a:lstStyle/>
          <a:p>
            <a:r>
              <a:rPr lang="en-US" dirty="0">
                <a:solidFill>
                  <a:schemeClr val="tx2"/>
                </a:solidFill>
              </a:rPr>
              <a:t>Like Santa Claus in the U.S., </a:t>
            </a:r>
            <a:r>
              <a:rPr lang="en-US" dirty="0" err="1">
                <a:solidFill>
                  <a:schemeClr val="tx2"/>
                </a:solidFill>
              </a:rPr>
              <a:t>Papai</a:t>
            </a:r>
            <a:r>
              <a:rPr lang="en-US" dirty="0">
                <a:solidFill>
                  <a:schemeClr val="tx2"/>
                </a:solidFill>
              </a:rPr>
              <a:t> Noel (Father Noel) is the gift-bringer in Brazil. According to legend, he lives in Greenland and resembles Santa in many ways. </a:t>
            </a:r>
            <a:r>
              <a:rPr lang="en-US" dirty="0" err="1">
                <a:solidFill>
                  <a:schemeClr val="tx2"/>
                </a:solidFill>
              </a:rPr>
              <a:t>Papai</a:t>
            </a:r>
            <a:r>
              <a:rPr lang="en-US" dirty="0">
                <a:solidFill>
                  <a:schemeClr val="tx2"/>
                </a:solidFill>
              </a:rPr>
              <a:t> Noel can also remind you of Chile's "Viejo </a:t>
            </a:r>
            <a:r>
              <a:rPr lang="en-US" dirty="0" err="1">
                <a:solidFill>
                  <a:schemeClr val="tx2"/>
                </a:solidFill>
              </a:rPr>
              <a:t>Pascuero</a:t>
            </a:r>
            <a:r>
              <a:rPr lang="en-US" dirty="0">
                <a:solidFill>
                  <a:schemeClr val="tx2"/>
                </a:solidFill>
              </a:rPr>
              <a:t>" (Easter Old Man). This gift-giver of children is depicted as wearing a red fur coat with boots and carrying a bag full of presents. He is believed to secretly leave gifts at the house of every good child on Christmas Day. Children wake up early on Christmas morning to look for gifts from this benevolent character.</a:t>
            </a:r>
            <a:endParaRPr lang="ru-RU" dirty="0">
              <a:solidFill>
                <a:schemeClr val="tx2"/>
              </a:solidFill>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6041" r="6041"/>
          <a:stretch>
            <a:fillRect/>
          </a:stretch>
        </p:blipFill>
        <p:spPr/>
      </p:pic>
    </p:spTree>
    <p:extLst>
      <p:ext uri="{BB962C8B-B14F-4D97-AF65-F5344CB8AC3E}">
        <p14:creationId xmlns:p14="http://schemas.microsoft.com/office/powerpoint/2010/main" val="332362542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7"/>
                                        </p:tgtEl>
                                        <p:attrNameLst>
                                          <p:attrName>style.color</p:attrName>
                                        </p:attrNameLst>
                                      </p:cBhvr>
                                      <p:by>
                                        <p:hsl h="0" s="-12549" l="-25098"/>
                                      </p:by>
                                    </p:animClr>
                                    <p:animClr clrSpc="hsl" dir="cw">
                                      <p:cBhvr>
                                        <p:cTn id="14" dur="500" fill="hold"/>
                                        <p:tgtEl>
                                          <p:spTgt spid="7"/>
                                        </p:tgtEl>
                                        <p:attrNameLst>
                                          <p:attrName>fillcolor</p:attrName>
                                        </p:attrNameLst>
                                      </p:cBhvr>
                                      <p:by>
                                        <p:hsl h="0" s="-12549" l="-25098"/>
                                      </p:by>
                                    </p:animClr>
                                    <p:animClr clrSpc="hsl" dir="cw">
                                      <p:cBhvr>
                                        <p:cTn id="15" dur="500" fill="hold"/>
                                        <p:tgtEl>
                                          <p:spTgt spid="7"/>
                                        </p:tgtEl>
                                        <p:attrNameLst>
                                          <p:attrName>stroke.color</p:attrName>
                                        </p:attrNameLst>
                                      </p:cBhvr>
                                      <p:by>
                                        <p:hsl h="0" s="-12549" l="-25098"/>
                                      </p:by>
                                    </p:animClr>
                                    <p:set>
                                      <p:cBhvr>
                                        <p:cTn id="16" dur="500" fill="hold"/>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3429000"/>
            <a:ext cx="6589270" cy="31029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539552" y="1556792"/>
            <a:ext cx="7756263" cy="1054250"/>
          </a:xfrm>
        </p:spPr>
        <p:txBody>
          <a:bodyPr/>
          <a:lstStyle/>
          <a:p>
            <a:r>
              <a:rPr lang="en-US" sz="2000" dirty="0"/>
              <a:t/>
            </a:r>
            <a:br>
              <a:rPr lang="en-US" sz="2000" dirty="0"/>
            </a:br>
            <a:r>
              <a:rPr lang="en-US" sz="2000" dirty="0"/>
              <a:t>There is a very common tradition among friends and families, called amigo </a:t>
            </a:r>
            <a:r>
              <a:rPr lang="en-US" sz="2000" dirty="0" err="1"/>
              <a:t>secreto</a:t>
            </a:r>
            <a:r>
              <a:rPr lang="en-US" sz="2000" dirty="0"/>
              <a:t> (secret friend). At the beginning of December, participants in the game write their name on a piece of paper. Each participant takes a paper (but does not reveal the name of the person on it). During the month there are exchanges of correspondence among the participants who use </a:t>
            </a:r>
            <a:r>
              <a:rPr lang="en-US" sz="2000" dirty="0" err="1"/>
              <a:t>apelidos</a:t>
            </a:r>
            <a:r>
              <a:rPr lang="en-US" sz="2000" dirty="0"/>
              <a:t> (fake names). On Christmas, family and friends gather to reveal their secret friends and offer them a special gift. </a:t>
            </a:r>
            <a:endParaRPr lang="ru-RU" sz="2000" dirty="0"/>
          </a:p>
        </p:txBody>
      </p:sp>
    </p:spTree>
    <p:extLst>
      <p:ext uri="{BB962C8B-B14F-4D97-AF65-F5344CB8AC3E}">
        <p14:creationId xmlns:p14="http://schemas.microsoft.com/office/powerpoint/2010/main" val="24055547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648</Words>
  <Application>Microsoft Office PowerPoint</Application>
  <PresentationFormat>Экран (4:3)</PresentationFormat>
  <Paragraphs>22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Christmas in Brazil</vt:lpstr>
      <vt:lpstr>In Brazil, Christmas is one of the most important festive days, or "dia de festas". It is celebrated on 25th December.</vt:lpstr>
      <vt:lpstr>Old Brazilian legend says that even the animals talk to each other about the birth of Christ; the rooster says, "christo nasceu" (Christ is born) the bull asks, "Onde?" (Where?) the chorus of sheep answers, "Em Belem de Juda" (In Bethlehem of Judea) </vt:lpstr>
      <vt:lpstr>Презентация PowerPoint</vt:lpstr>
      <vt:lpstr>Презентация PowerPoint</vt:lpstr>
      <vt:lpstr>Caroling</vt:lpstr>
      <vt:lpstr>Презентация PowerPoint</vt:lpstr>
      <vt:lpstr>Papai Noel (Father Noel) </vt:lpstr>
      <vt:lpstr> There is a very common tradition among friends and families, called amigo secreto (secret friend). At the beginning of December, participants in the game write their name on a piece of paper. Each participant takes a paper (but does not reveal the name of the person on it). During the month there are exchanges of correspondence among the participants who use apelidos (fake names). On Christmas, family and friends gather to reveal their secret friends and offer them a special gift. </vt:lpstr>
      <vt:lpstr>Презентация PowerPoint</vt:lpstr>
      <vt:lpstr>Презентация PowerPoint</vt:lpstr>
      <vt:lpstr>Презентация PowerPoint</vt:lpstr>
      <vt:lpstr>Презентация PowerPoint</vt:lpstr>
      <vt:lpstr>Christmas in brazil Sao Paulo</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Brazil</dc:title>
  <dc:creator>Alex</dc:creator>
  <cp:lastModifiedBy>Alex</cp:lastModifiedBy>
  <cp:revision>11</cp:revision>
  <dcterms:created xsi:type="dcterms:W3CDTF">2014-01-12T20:49:06Z</dcterms:created>
  <dcterms:modified xsi:type="dcterms:W3CDTF">2014-01-13T21:14:40Z</dcterms:modified>
</cp:coreProperties>
</file>