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9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7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0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8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7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1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3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12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k.wikipedia.org/w/index.php?title=%D0%A8%D0%B5%D1%85%D1%83_%D0%9C%D0%B5%D1%85%D0%BC%D0%B5%D1%82&amp;action=edit&amp;redlink=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Албанія після другої</a:t>
            </a:r>
            <a:br>
              <a:rPr lang="uk-UA" dirty="0" smtClean="0"/>
            </a:br>
            <a:r>
              <a:rPr lang="uk-UA" dirty="0" smtClean="0"/>
              <a:t>світової війни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3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102181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</a:rPr>
              <a:t>У 1965 р. в Албанії виявилося прагнення до ефективнішої децентралізованої системи управління. У 1974—1975 рр. прокотилася хвиля репресій у зв'язку з нібито розкритою </a:t>
            </a:r>
            <a:r>
              <a:rPr lang="uk-UA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прокитайською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</a:rPr>
              <a:t> змовою. У 1980—1981 рр. протягом нетривалого часу спостерігалося покращання відносин з Югославією, однак їх охолодженню сприяли виступи албанських студентів проти сербського панування в югославській області </a:t>
            </a:r>
            <a:r>
              <a:rPr lang="uk-UA" sz="1600" dirty="0" smtClean="0">
                <a:solidFill>
                  <a:srgbClr val="0B0080"/>
                </a:solidFill>
                <a:latin typeface="Arial" panose="020B0604020202020204" pitchFamily="34" charset="0"/>
              </a:rPr>
              <a:t>Косово. </a:t>
            </a:r>
            <a:r>
              <a:rPr lang="uk-UA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 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</a:rPr>
              <a:t>грудні 1981 р. в албанській пресі з'явилося повідомлення про самогубство прем'єр-міністра </a:t>
            </a:r>
            <a:r>
              <a:rPr lang="uk-UA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Мехмета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Шеху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</a:rPr>
              <a:t>, після чого Ходжі зробив заяву про те, що перед самогубством </a:t>
            </a:r>
            <a:r>
              <a:rPr lang="uk-UA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Шеху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</a:rPr>
              <a:t> викрили як югославського </a:t>
            </a:r>
            <a:r>
              <a:rPr lang="uk-UA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агента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</a:rPr>
              <a:t>. У країні пройшла чергова «чистка»: багато осіб, пов'язаних з </a:t>
            </a:r>
            <a:r>
              <a:rPr lang="uk-UA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Шеху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</a:rPr>
              <a:t>, які прагнули до поліпшення відносин з Заходом, були страчені.</a:t>
            </a:r>
            <a:endParaRPr lang="uk-UA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68" y="2310313"/>
            <a:ext cx="7281743" cy="39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16" y="284176"/>
            <a:ext cx="12071684" cy="150876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Наприкінці</a:t>
            </a:r>
            <a:r>
              <a:rPr lang="ru-RU" sz="3200" dirty="0">
                <a:solidFill>
                  <a:schemeClr val="bg1"/>
                </a:solidFill>
              </a:rPr>
              <a:t> 1982 р. президентом </a:t>
            </a:r>
            <a:r>
              <a:rPr lang="ru-RU" sz="3200" dirty="0" err="1">
                <a:solidFill>
                  <a:schemeClr val="bg1"/>
                </a:solidFill>
              </a:rPr>
              <a:t>країни</a:t>
            </a:r>
            <a:r>
              <a:rPr lang="ru-RU" sz="3200" dirty="0">
                <a:solidFill>
                  <a:schemeClr val="bg1"/>
                </a:solidFill>
              </a:rPr>
              <a:t> став </a:t>
            </a:r>
            <a:r>
              <a:rPr lang="ru-RU" sz="3200" dirty="0" err="1">
                <a:solidFill>
                  <a:schemeClr val="bg1"/>
                </a:solidFill>
              </a:rPr>
              <a:t>обраний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наступником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Ходжі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уродженець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півночі</a:t>
            </a:r>
            <a:r>
              <a:rPr lang="ru-RU" sz="3200" dirty="0">
                <a:solidFill>
                  <a:schemeClr val="bg1"/>
                </a:solidFill>
              </a:rPr>
              <a:t> </a:t>
            </a:r>
            <a:r>
              <a:rPr lang="ru-RU" sz="3200" dirty="0" smtClean="0">
                <a:solidFill>
                  <a:schemeClr val="bg1"/>
                </a:solidFill>
              </a:rPr>
              <a:t>Рам</a:t>
            </a:r>
            <a:r>
              <a:rPr lang="uk-UA" sz="3200" dirty="0" smtClean="0">
                <a:solidFill>
                  <a:schemeClr val="bg1"/>
                </a:solidFill>
              </a:rPr>
              <a:t>із </a:t>
            </a:r>
            <a:r>
              <a:rPr lang="uk-UA" sz="3200" dirty="0" err="1" smtClean="0">
                <a:solidFill>
                  <a:schemeClr val="bg1"/>
                </a:solidFill>
              </a:rPr>
              <a:t>Алія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після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чого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було</a:t>
            </a:r>
            <a:r>
              <a:rPr lang="ru-RU" sz="3200" dirty="0">
                <a:solidFill>
                  <a:schemeClr val="bg1"/>
                </a:solidFill>
              </a:rPr>
              <a:t> поновлено </a:t>
            </a:r>
            <a:r>
              <a:rPr lang="ru-RU" sz="3200" dirty="0" err="1">
                <a:solidFill>
                  <a:schemeClr val="bg1"/>
                </a:solidFill>
              </a:rPr>
              <a:t>допомогу</a:t>
            </a:r>
            <a:r>
              <a:rPr lang="ru-RU" sz="3200" dirty="0">
                <a:solidFill>
                  <a:schemeClr val="bg1"/>
                </a:solidFill>
              </a:rPr>
              <a:t> з боку Китаю.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49" y="2011680"/>
            <a:ext cx="6055394" cy="45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150876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Після смерті </a:t>
            </a:r>
            <a:r>
              <a:rPr lang="uk-UA" sz="2400" dirty="0" err="1">
                <a:solidFill>
                  <a:schemeClr val="bg1"/>
                </a:solidFill>
              </a:rPr>
              <a:t>Енвера</a:t>
            </a:r>
            <a:r>
              <a:rPr lang="uk-UA" sz="2400" dirty="0">
                <a:solidFill>
                  <a:schemeClr val="bg1"/>
                </a:solidFill>
              </a:rPr>
              <a:t> Ходжі (11 квітня 1985 р.) лідер АПП </a:t>
            </a:r>
            <a:r>
              <a:rPr lang="uk-UA" sz="2400" dirty="0" err="1">
                <a:solidFill>
                  <a:schemeClr val="bg1"/>
                </a:solidFill>
              </a:rPr>
              <a:t>Алія</a:t>
            </a:r>
            <a:r>
              <a:rPr lang="uk-UA" sz="2400" dirty="0">
                <a:solidFill>
                  <a:schemeClr val="bg1"/>
                </a:solidFill>
              </a:rPr>
              <a:t> поступово відновив відносини із зарубіжними країнами (за винятком США і Великобританії). Було покладено край ворожнечі з Грецією, яка з 1940 р. формально перебувала в стані війни з Албанією. Відкрився залізничний зв'язок з Югославією. У липні були відновлені відносини з СРСР.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29" y="2171700"/>
            <a:ext cx="7857623" cy="44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 Анна </a:t>
            </a:r>
            <a:r>
              <a:rPr lang="uk-UA" dirty="0" err="1" smtClean="0"/>
              <a:t>Єлісєєва</a:t>
            </a:r>
            <a:r>
              <a:rPr lang="uk-UA" dirty="0" smtClean="0"/>
              <a:t> 11-А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82880"/>
            <a:ext cx="12192000" cy="4206240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Комуністи намагалися узаконити своє правління шляхом проведення </a:t>
            </a:r>
            <a:r>
              <a:rPr lang="uk-UA" dirty="0" smtClean="0">
                <a:solidFill>
                  <a:schemeClr val="bg1"/>
                </a:solidFill>
              </a:rPr>
              <a:t>2 </a:t>
            </a:r>
            <a:r>
              <a:rPr lang="uk-UA" dirty="0">
                <a:solidFill>
                  <a:schemeClr val="bg1"/>
                </a:solidFill>
              </a:rPr>
              <a:t>грудня 1945 р. виборів до Установчих зборів. Контрольований комуністами Демократичний фронт Албанії, наступник Національно-визвольного фронту, здобув 93 % голосів виборців. 11 січня 1946 р. Народні (Установчі) збори оголосили Албанію республікою, а 14 березня цього ж року ухвалили Конституцію Народної Республіки Албанія (НРА). Уряд країни очолив </a:t>
            </a:r>
            <a:r>
              <a:rPr lang="uk-UA" dirty="0" err="1">
                <a:solidFill>
                  <a:schemeClr val="bg1"/>
                </a:solidFill>
              </a:rPr>
              <a:t>Енвер</a:t>
            </a:r>
            <a:r>
              <a:rPr lang="uk-UA" dirty="0">
                <a:solidFill>
                  <a:schemeClr val="bg1"/>
                </a:solidFill>
              </a:rPr>
              <a:t> Ходжа.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05" y="1863075"/>
            <a:ext cx="4596063" cy="48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84460" y="170848"/>
            <a:ext cx="12276459" cy="166998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29 квітня 1946 р. Югославія першою визнала комуністичний уряд, її приклад наслідував </a:t>
            </a:r>
            <a:r>
              <a:rPr lang="uk-UA" dirty="0" smtClean="0">
                <a:solidFill>
                  <a:schemeClr val="bg1"/>
                </a:solidFill>
              </a:rPr>
              <a:t>СРСР.</a:t>
            </a:r>
            <a:r>
              <a:rPr lang="uk-UA" dirty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>Великобританія</a:t>
            </a:r>
            <a:r>
              <a:rPr lang="uk-UA" dirty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>і США</a:t>
            </a:r>
            <a:r>
              <a:rPr lang="uk-UA" dirty="0">
                <a:solidFill>
                  <a:schemeClr val="bg1"/>
                </a:solidFill>
              </a:rPr>
              <a:t> готувалися визнати новий албанський уряд за умові участі в ньому і опозиційних політичних партій. Однак цього не сталося. У серпні 1946 р. Англія і США протидіяли прийняттю Албанії в </a:t>
            </a:r>
            <a:r>
              <a:rPr lang="uk-UA" dirty="0" smtClean="0">
                <a:solidFill>
                  <a:schemeClr val="bg1"/>
                </a:solidFill>
              </a:rPr>
              <a:t>ООН, </a:t>
            </a:r>
            <a:r>
              <a:rPr lang="uk-UA" dirty="0">
                <a:solidFill>
                  <a:schemeClr val="bg1"/>
                </a:solidFill>
              </a:rPr>
              <a:t>і тільки </a:t>
            </a:r>
            <a:r>
              <a:rPr lang="uk-UA" dirty="0" smtClean="0">
                <a:solidFill>
                  <a:schemeClr val="bg1"/>
                </a:solidFill>
              </a:rPr>
              <a:t>15 грудня 1955</a:t>
            </a:r>
            <a:r>
              <a:rPr lang="uk-UA" dirty="0">
                <a:solidFill>
                  <a:schemeClr val="bg1"/>
                </a:solidFill>
              </a:rPr>
              <a:t> р., в результаті угоди між Сходом і Заходом, Албанія стала членом цієї організації.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39" y="2700420"/>
            <a:ext cx="5216692" cy="3477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568" y="2700419"/>
            <a:ext cx="3380873" cy="33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" y="146785"/>
            <a:ext cx="12091737" cy="1657952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 1948 р. в Албанії спалахнув серйозний внутрішній конфлікт. Для зміцнення оборони країни і здійснення амбіційних планів індустріалізації і модернізації була потрібна фінансова і військова допомога. Цю функцію взяла на себе Югославія. Шість економічних угод, укладених у період з липня 1946 р. по червень 1947 р., стали наслідком утворення змішаних компаній, прибуття югославських фахівців і військових радників і отримання з Югославії обладнання і субсидій.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41" y="2691481"/>
            <a:ext cx="5010143" cy="3119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583" y="2691481"/>
            <a:ext cx="3704110" cy="31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2108" y="2372628"/>
            <a:ext cx="12059892" cy="4206240"/>
          </a:xfrm>
        </p:spPr>
        <p:txBody>
          <a:bodyPr/>
          <a:lstStyle/>
          <a:p>
            <a:r>
              <a:rPr lang="uk-UA" dirty="0"/>
              <a:t>28 червня 1948 р. контрольоване СРСР Інформаційне бюро комуністичних і робочих партій почало піддавати сумніву допомогу з Югославії. Албанія негайно розірвала економічні угоди з цією країною і вислала югославських радників. У відповідь Югославія в 1949 р. розірвала Договір про дружбу з Албанією. У листопаді 1950 р. дипломатичні відносини між обома країнами були розірвані. Вони були відновлені тільки 21 грудня 1953 р.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77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32588" y="170848"/>
            <a:ext cx="12324587" cy="4206240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Югославський вплив змінився радянським: у 1949 р. 37 % бюджету Албанії становили надходження від СРСР і його союзників. Незважаючи на складні економічні проблеми, </a:t>
            </a:r>
            <a:r>
              <a:rPr lang="uk-UA" dirty="0" err="1">
                <a:solidFill>
                  <a:schemeClr val="bg1"/>
                </a:solidFill>
              </a:rPr>
              <a:t>Енвер</a:t>
            </a:r>
            <a:r>
              <a:rPr lang="uk-UA" dirty="0">
                <a:solidFill>
                  <a:schemeClr val="bg1"/>
                </a:solidFill>
              </a:rPr>
              <a:t> Ходжа утримував владу. У 1954 р. він поступився посадою </a:t>
            </a:r>
            <a:r>
              <a:rPr lang="uk-UA" dirty="0" smtClean="0">
                <a:solidFill>
                  <a:schemeClr val="bg1"/>
                </a:solidFill>
              </a:rPr>
              <a:t>прем'єр-міністра </a:t>
            </a:r>
            <a:r>
              <a:rPr lang="uk-UA" dirty="0" err="1" smtClean="0">
                <a:solidFill>
                  <a:schemeClr val="bg1"/>
                </a:solidFill>
              </a:rPr>
              <a:t>Мехмета</a:t>
            </a:r>
            <a:r>
              <a:rPr lang="uk-UA" dirty="0" smtClean="0">
                <a:solidFill>
                  <a:schemeClr val="bg1"/>
                </a:solidFill>
                <a:hlinkClick r:id="rId2" tooltip="Шеху Мехмет (ще не написана)"/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Шеху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>
                <a:solidFill>
                  <a:schemeClr val="bg1"/>
                </a:solidFill>
              </a:rPr>
              <a:t>вихідцю з військових кіл. Після цього Ходжа залишився першим секретарем Центрального комітету </a:t>
            </a:r>
            <a:r>
              <a:rPr lang="uk-UA" dirty="0" smtClean="0">
                <a:solidFill>
                  <a:schemeClr val="bg1"/>
                </a:solidFill>
              </a:rPr>
              <a:t>Албанської Партії Праці</a:t>
            </a:r>
            <a:r>
              <a:rPr lang="uk-UA" dirty="0">
                <a:solidFill>
                  <a:schemeClr val="bg1"/>
                </a:solidFill>
              </a:rPr>
              <a:t> (АПП).</a:t>
            </a:r>
          </a:p>
          <a:p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29" l="95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9613" y="2083468"/>
            <a:ext cx="664845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891364"/>
            <a:ext cx="5907505" cy="496663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Політика М. С. </a:t>
            </a:r>
            <a:r>
              <a:rPr lang="uk-UA" dirty="0" smtClean="0"/>
              <a:t>Хрущова, </a:t>
            </a:r>
            <a:r>
              <a:rPr lang="uk-UA" dirty="0"/>
              <a:t>спрямована на поліпшення відносин з Югославією, змусила Ходжу різко змінити курс. Хоча в 1955—1956 рр. прибічники Сталіна втрачали свої позиції в соціалістичних країнах Європи і </a:t>
            </a:r>
            <a:r>
              <a:rPr lang="uk-UA" dirty="0" err="1"/>
              <a:t>Тіто</a:t>
            </a:r>
            <a:r>
              <a:rPr lang="uk-UA" dirty="0"/>
              <a:t> вимагав усунення Ходжі, останньому вдалося утриматися на своїй посаді, апелюючи до албанських націоналістів і закликаючи боротися із зростаючою загрозою югославського панування. У 1957—1959 рр. значно збільшилася економічна допомога з КНР, а з жовтня 1959 р. албанські друковані видання зайняли чітку </a:t>
            </a:r>
            <a:r>
              <a:rPr lang="uk-UA" dirty="0" err="1"/>
              <a:t>прокитайську</a:t>
            </a:r>
            <a:r>
              <a:rPr lang="uk-UA" dirty="0"/>
              <a:t> позицію. 24 червня 1960 р. албанська делегація виступила з засудженням примирливої політики СРСР відносно Заходу під час міжнародної зустрічі в Бухаресті представників комуністичних і робочих партій. А в листопаді 1960 р. Ходжа виступив на міжнародній Нараді представників комуністичних і робочих партій у Москві з різким засудженням політики Хрущова.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02" y="2137359"/>
            <a:ext cx="5165056" cy="41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68682" y="134754"/>
            <a:ext cx="12360681" cy="1609825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З 1962 р. Албанія припинила участь у заходах радянського блоку, але підтримувала на мінімальному рівні дипломатичні відносини з Югославією, а в 1963 р. поновила зв'язки з Румунією. Албанія припинила торгівлю з СРСР, але значна частина її експорту все ще прямувала до східноєвропейських соціалістичних країн. На частку Китаю припадали половина експорту і 3/5 імпорту Албанії. За 17 років Китай надав Албанії допомогу в розмірі 1,4 млрд </a:t>
            </a:r>
            <a:r>
              <a:rPr lang="uk-UA" dirty="0" err="1">
                <a:solidFill>
                  <a:schemeClr val="bg1"/>
                </a:solidFill>
              </a:rPr>
              <a:t>дол</a:t>
            </a:r>
            <a:r>
              <a:rPr lang="uk-UA" dirty="0">
                <a:solidFill>
                  <a:schemeClr val="bg1"/>
                </a:solidFill>
              </a:rPr>
              <a:t>. Поліпшення відносин між КНР і США поклало край дружбі Албанії з Китаєм, а в 1978 р. припинилася допомога з боку Китаю.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79432"/>
            <a:ext cx="6493042" cy="47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" y="284176"/>
            <a:ext cx="12095747" cy="1508760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Албанія підтримувала зв'язки з Францією, але не мала жодних </a:t>
            </a:r>
            <a:r>
              <a:rPr lang="uk-UA" sz="2800" dirty="0" err="1">
                <a:solidFill>
                  <a:schemeClr val="bg1"/>
                </a:solidFill>
              </a:rPr>
              <a:t>зв'язків</a:t>
            </a:r>
            <a:r>
              <a:rPr lang="uk-UA" sz="2800" dirty="0">
                <a:solidFill>
                  <a:schemeClr val="bg1"/>
                </a:solidFill>
              </a:rPr>
              <a:t> з США і Англією. У 1971 р. були відновлені дипломатичні відносини з Грецією. У 1970-х рр. в албанській столиці почало збільшуватися число посольств західних країн.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65" y="2299536"/>
            <a:ext cx="52863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роката">
  <a:themeElements>
    <a:clrScheme name="Строката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Строкат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рокат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Виділення смугами</Template>
  <TotalTime>36</TotalTime>
  <Words>471</Words>
  <Application>Microsoft Office PowerPoint</Application>
  <PresentationFormat>Широкий екран</PresentationFormat>
  <Paragraphs>15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Строката</vt:lpstr>
      <vt:lpstr>Албанія після другої світової війни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Албанія підтримувала зв'язки з Францією, але не мала жодних зв'язків з США і Англією. У 1971 р. були відновлені дипломатичні відносини з Грецією. У 1970-х рр. в албанській столиці почало збільшуватися число посольств західних країн.</vt:lpstr>
      <vt:lpstr>Презентація PowerPoint</vt:lpstr>
      <vt:lpstr>Наприкінці 1982 р. президентом країни став обраний наступником Ходжі уродженець півночі Раміз Алія, після чого було поновлено допомогу з боку Китаю.</vt:lpstr>
      <vt:lpstr>Після смерті Енвера Ходжі (11 квітня 1985 р.) лідер АПП Алія поступово відновив відносини із зарубіжними країнами (за винятком США і Великобританії). Було покладено край ворожнечі з Грецією, яка з 1940 р. формально перебувала в стані війни з Албанією. Відкрився залізничний зв'язок з Югославією. У липні були відновлені відносини з СРСР.</vt:lpstr>
      <vt:lpstr>Підготувала Анна Єлісєєва 11-А</vt:lpstr>
    </vt:vector>
  </TitlesOfParts>
  <Company>Win-Torrent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Албанія після другої світової війни</dc:title>
  <dc:creator>Анна Елисеева</dc:creator>
  <cp:lastModifiedBy>Анна Елисеева</cp:lastModifiedBy>
  <cp:revision>6</cp:revision>
  <dcterms:created xsi:type="dcterms:W3CDTF">2014-03-10T13:00:53Z</dcterms:created>
  <dcterms:modified xsi:type="dcterms:W3CDTF">2014-03-10T13:36:54Z</dcterms:modified>
</cp:coreProperties>
</file>