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73" r:id="rId10"/>
    <p:sldId id="274" r:id="rId11"/>
    <p:sldId id="265" r:id="rId12"/>
    <p:sldId id="281" r:id="rId13"/>
    <p:sldId id="268" r:id="rId14"/>
    <p:sldId id="279" r:id="rId15"/>
    <p:sldId id="269" r:id="rId16"/>
    <p:sldId id="270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rgbClr val="808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808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808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808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808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808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808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808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808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009900"/>
    <a:srgbClr val="800000"/>
    <a:srgbClr val="00CC66"/>
    <a:srgbClr val="33CC33"/>
    <a:srgbClr val="0066FF"/>
    <a:srgbClr val="000066"/>
    <a:srgbClr val="8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2C86-A17E-414D-BA94-7ACA1D6FC9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A37E1-5D0B-4370-8295-E730DF334D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3907F-2B43-4C18-AC78-C4255D43943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3A5CE-7C10-4887-A951-46FB1CCD206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9F482-8370-4CB0-9FD4-5045ACDBD9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34612-3D86-4A71-9FC5-702AB7F99F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224E5-2F67-4B68-96DF-9B4FAE472F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40D0-8A02-4FDA-87AC-DCD6636703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C0725-E325-4BB3-927E-22BCC6D9BAD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774EF-BCC4-4B82-90F2-AA0AF0B32D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9B63FF6-FBDF-4767-890F-7D5576D244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F1349F-FAE6-4B56-B9DE-72560D2DD8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7.gi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1341438"/>
            <a:ext cx="7772400" cy="2301876"/>
          </a:xfrm>
        </p:spPr>
        <p:txBody>
          <a:bodyPr>
            <a:noAutofit/>
          </a:bodyPr>
          <a:lstStyle/>
          <a:p>
            <a:pPr algn="ctr"/>
            <a:r>
              <a:rPr lang="uk-UA" sz="8800" b="1" dirty="0">
                <a:solidFill>
                  <a:srgbClr val="666699"/>
                </a:solidFill>
              </a:rPr>
              <a:t>Будова речовини</a:t>
            </a:r>
            <a:endParaRPr lang="ru-RU" sz="8800" b="1" dirty="0">
              <a:solidFill>
                <a:srgbClr val="666699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76375" y="3714752"/>
            <a:ext cx="6400800" cy="1071570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>
                <a:solidFill>
                  <a:srgbClr val="009900"/>
                </a:solidFill>
              </a:rPr>
              <a:t>Чому всі тіла різні?</a:t>
            </a:r>
            <a:endParaRPr lang="ru-RU" sz="4400" b="1" dirty="0">
              <a:solidFill>
                <a:srgbClr val="009900"/>
              </a:solidFill>
            </a:endParaRPr>
          </a:p>
        </p:txBody>
      </p:sp>
      <p:pic>
        <p:nvPicPr>
          <p:cNvPr id="2053" name="Picture 5" descr="AG00630_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476250"/>
            <a:ext cx="1582737" cy="1395413"/>
          </a:xfrm>
          <a:prstGeom prst="rect">
            <a:avLst/>
          </a:prstGeom>
          <a:noFill/>
        </p:spPr>
      </p:pic>
      <p:pic>
        <p:nvPicPr>
          <p:cNvPr id="2054" name="Picture 6" descr="auto60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948488" y="4868863"/>
            <a:ext cx="1308100" cy="1295400"/>
          </a:xfrm>
          <a:prstGeom prst="rect">
            <a:avLst/>
          </a:prstGeom>
          <a:noFill/>
        </p:spPr>
      </p:pic>
      <p:pic>
        <p:nvPicPr>
          <p:cNvPr id="2055" name="Picture 7" descr="ш67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80288" y="404813"/>
            <a:ext cx="1339850" cy="1339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Складні речовини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397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b="1" i="1">
                <a:solidFill>
                  <a:srgbClr val="009900"/>
                </a:solidFill>
              </a:rPr>
              <a:t>Складними</a:t>
            </a:r>
            <a:r>
              <a:rPr lang="uk-UA">
                <a:solidFill>
                  <a:srgbClr val="00CC66"/>
                </a:solidFill>
              </a:rPr>
              <a:t> </a:t>
            </a:r>
            <a:r>
              <a:rPr lang="uk-UA">
                <a:solidFill>
                  <a:srgbClr val="808000"/>
                </a:solidFill>
              </a:rPr>
              <a:t>називаються речовини, які складаються з кількох різних атомів.</a:t>
            </a:r>
            <a:endParaRPr lang="ru-RU">
              <a:solidFill>
                <a:srgbClr val="808000"/>
              </a:solidFill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451725" y="5516563"/>
            <a:ext cx="954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Вода</a:t>
            </a:r>
            <a:endParaRPr lang="ru-RU" sz="2400" b="1">
              <a:solidFill>
                <a:srgbClr val="009900"/>
              </a:solidFill>
            </a:endParaRP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3132138" y="2995613"/>
            <a:ext cx="172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Терпінеол</a:t>
            </a:r>
            <a:endParaRPr lang="ru-RU" sz="2400" b="1">
              <a:solidFill>
                <a:srgbClr val="009900"/>
              </a:solidFill>
            </a:endParaRPr>
          </a:p>
        </p:txBody>
      </p:sp>
      <p:sp>
        <p:nvSpPr>
          <p:cNvPr id="20490" name="Text Box 10"/>
          <p:cNvSpPr txBox="1">
            <a:spLocks noChangeArrowheads="1"/>
          </p:cNvSpPr>
          <p:nvPr/>
        </p:nvSpPr>
        <p:spPr bwMode="auto">
          <a:xfrm>
            <a:off x="3995738" y="4292600"/>
            <a:ext cx="26749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Вуглекислий газ</a:t>
            </a:r>
            <a:endParaRPr lang="ru-RU" sz="2400" b="1">
              <a:solidFill>
                <a:srgbClr val="009900"/>
              </a:solidFill>
            </a:endParaRPr>
          </a:p>
        </p:txBody>
      </p:sp>
      <p:pic>
        <p:nvPicPr>
          <p:cNvPr id="20491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563938" y="4797425"/>
            <a:ext cx="2879725" cy="1806575"/>
          </a:xfrm>
          <a:prstGeom prst="rect">
            <a:avLst/>
          </a:prstGeom>
          <a:noFill/>
        </p:spPr>
      </p:pic>
      <p:pic>
        <p:nvPicPr>
          <p:cNvPr id="20492" name="Picture 1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69100" y="2852738"/>
            <a:ext cx="2133600" cy="2447925"/>
          </a:xfrm>
          <a:prstGeom prst="rect">
            <a:avLst/>
          </a:prstGeom>
          <a:noFill/>
        </p:spPr>
      </p:pic>
      <p:pic>
        <p:nvPicPr>
          <p:cNvPr id="20493" name="Picture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0825" y="2924175"/>
            <a:ext cx="2789238" cy="367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0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8" grpId="0"/>
      <p:bldP spid="20489" grpId="0"/>
      <p:bldP spid="2049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Молекули і речовини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557338"/>
            <a:ext cx="8229600" cy="3921125"/>
          </a:xfrm>
        </p:spPr>
        <p:txBody>
          <a:bodyPr/>
          <a:lstStyle/>
          <a:p>
            <a:r>
              <a:rPr lang="uk-UA">
                <a:solidFill>
                  <a:srgbClr val="808000"/>
                </a:solidFill>
              </a:rPr>
              <a:t>Молекули однієї і тієї ж речовини в різних агрегатних станах однакові.</a:t>
            </a:r>
          </a:p>
          <a:p>
            <a:r>
              <a:rPr lang="uk-UA">
                <a:solidFill>
                  <a:srgbClr val="808000"/>
                </a:solidFill>
              </a:rPr>
              <a:t>В різних агрегатних станах молекули </a:t>
            </a:r>
          </a:p>
          <a:p>
            <a:pPr>
              <a:buFontTx/>
              <a:buNone/>
            </a:pPr>
            <a:r>
              <a:rPr lang="uk-UA">
                <a:solidFill>
                  <a:srgbClr val="808000"/>
                </a:solidFill>
              </a:rPr>
              <a:t>   по – різному розміщені і між ними існують різні взаємодії. </a:t>
            </a:r>
            <a:endParaRPr lang="ru-RU">
              <a:solidFill>
                <a:srgbClr val="808000"/>
              </a:solidFill>
            </a:endParaRPr>
          </a:p>
        </p:txBody>
      </p:sp>
      <p:pic>
        <p:nvPicPr>
          <p:cNvPr id="11268" name="Picture 4" descr="s1927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219700" y="3933825"/>
            <a:ext cx="3671888" cy="27447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3348038" y="3789363"/>
            <a:ext cx="1871662" cy="503237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scene3d>
            <a:camera prst="legacyObliqueBottom"/>
            <a:lightRig rig="legacyFlat3" dir="r"/>
          </a:scene3d>
          <a:sp3d extrusionH="3630600" prstMaterial="legacyPlastic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49275"/>
            <a:ext cx="8229600" cy="1501775"/>
          </a:xfrm>
        </p:spPr>
        <p:txBody>
          <a:bodyPr>
            <a:normAutofit/>
          </a:bodyPr>
          <a:lstStyle/>
          <a:p>
            <a:r>
              <a:rPr lang="uk-UA" sz="4000" b="1">
                <a:solidFill>
                  <a:srgbClr val="666699"/>
                </a:solidFill>
              </a:rPr>
              <a:t>Молекули льоду, води, водяної пари</a:t>
            </a:r>
            <a:r>
              <a:rPr lang="ru-RU" sz="4000" b="1">
                <a:solidFill>
                  <a:srgbClr val="666699"/>
                </a:solidFill>
              </a:rPr>
              <a:t/>
            </a:r>
            <a:br>
              <a:rPr lang="ru-RU" sz="4000" b="1">
                <a:solidFill>
                  <a:srgbClr val="666699"/>
                </a:solidFill>
              </a:rPr>
            </a:br>
            <a:endParaRPr lang="ru-RU" sz="4000" b="1">
              <a:solidFill>
                <a:srgbClr val="666699"/>
              </a:solidFill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39750" y="4437063"/>
            <a:ext cx="1295400" cy="1584325"/>
          </a:xfrm>
          <a:prstGeom prst="rect">
            <a:avLst/>
          </a:prstGeom>
          <a:solidFill>
            <a:schemeClr val="bg1"/>
          </a:solidFill>
          <a:ln w="9525">
            <a:miter lim="800000"/>
            <a:headEnd/>
            <a:tailEnd/>
          </a:ln>
          <a:scene3d>
            <a:camera prst="legacyObliqueTopRight"/>
            <a:lightRig rig="legacyFlat3" dir="r"/>
          </a:scene3d>
          <a:sp3d extrusionH="8874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23561" name="Oval 9"/>
          <p:cNvSpPr>
            <a:spLocks noChangeArrowheads="1"/>
          </p:cNvSpPr>
          <p:nvPr/>
        </p:nvSpPr>
        <p:spPr bwMode="auto">
          <a:xfrm>
            <a:off x="3348038" y="4724400"/>
            <a:ext cx="1871662" cy="503238"/>
          </a:xfrm>
          <a:prstGeom prst="ellipse">
            <a:avLst/>
          </a:prstGeom>
          <a:solidFill>
            <a:srgbClr val="0099FF"/>
          </a:solidFill>
          <a:ln w="9525">
            <a:round/>
            <a:headEnd/>
            <a:tailEnd/>
          </a:ln>
          <a:scene3d>
            <a:camera prst="legacyObliqueBottom"/>
            <a:lightRig rig="legacyFlat3" dir="r"/>
          </a:scene3d>
          <a:sp3d extrusionH="1801800" prstMaterial="legacyPlastic">
            <a:bevelT w="13500" h="13500" prst="angle"/>
            <a:bevelB w="13500" h="13500" prst="angle"/>
            <a:extrusionClr>
              <a:srgbClr val="0099FF"/>
            </a:extrusionClr>
          </a:sp3d>
        </p:spPr>
        <p:txBody>
          <a:bodyPr wrap="none" anchor="ctr"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23565" name="AutoShape 13"/>
          <p:cNvSpPr>
            <a:spLocks noChangeArrowheads="1"/>
          </p:cNvSpPr>
          <p:nvPr/>
        </p:nvSpPr>
        <p:spPr bwMode="auto">
          <a:xfrm>
            <a:off x="6156325" y="4437063"/>
            <a:ext cx="2376488" cy="1441450"/>
          </a:xfrm>
          <a:prstGeom prst="cloudCallout">
            <a:avLst>
              <a:gd name="adj1" fmla="val 8051"/>
              <a:gd name="adj2" fmla="val 8593"/>
            </a:avLst>
          </a:prstGeom>
          <a:gradFill rotWithShape="1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8680" name="Picture 4" descr="твердое тело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1700213"/>
            <a:ext cx="2233613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1" name="Picture 5" descr="жидкость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132138" y="1773238"/>
            <a:ext cx="22352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2" name="Picture 11" descr="газ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72225" y="1773238"/>
            <a:ext cx="2232025" cy="167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nimBg="1"/>
      <p:bldP spid="28674" grpId="0"/>
      <p:bldP spid="23558" grpId="0" animBg="1"/>
      <p:bldP spid="23561" grpId="0" animBg="1"/>
      <p:bldP spid="2356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1" name="Oval 17"/>
          <p:cNvSpPr>
            <a:spLocks noChangeArrowheads="1"/>
          </p:cNvSpPr>
          <p:nvPr/>
        </p:nvSpPr>
        <p:spPr bwMode="auto">
          <a:xfrm>
            <a:off x="1476375" y="4500563"/>
            <a:ext cx="1727200" cy="287337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2513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57359" name="Oval 15"/>
          <p:cNvSpPr>
            <a:spLocks noChangeArrowheads="1"/>
          </p:cNvSpPr>
          <p:nvPr/>
        </p:nvSpPr>
        <p:spPr bwMode="auto">
          <a:xfrm>
            <a:off x="2916238" y="1844675"/>
            <a:ext cx="1727200" cy="287338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2513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57355" name="Oval 11"/>
          <p:cNvSpPr>
            <a:spLocks noChangeArrowheads="1"/>
          </p:cNvSpPr>
          <p:nvPr/>
        </p:nvSpPr>
        <p:spPr bwMode="auto">
          <a:xfrm>
            <a:off x="179388" y="1844675"/>
            <a:ext cx="1727200" cy="287338"/>
          </a:xfrm>
          <a:prstGeom prst="ellipse">
            <a:avLst/>
          </a:prstGeom>
          <a:solidFill>
            <a:schemeClr val="bg1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2513000" prstMaterial="legacyMatte">
            <a:bevelT w="13500" h="13500" prst="angle"/>
            <a:bevelB w="13500" h="13500" prst="angle"/>
            <a:extrusionClr>
              <a:schemeClr val="bg1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Проміжки між молекулами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859338" y="1600200"/>
            <a:ext cx="3827462" cy="4525963"/>
          </a:xfrm>
        </p:spPr>
        <p:txBody>
          <a:bodyPr/>
          <a:lstStyle/>
          <a:p>
            <a:r>
              <a:rPr lang="uk-UA">
                <a:solidFill>
                  <a:srgbClr val="808000"/>
                </a:solidFill>
              </a:rPr>
              <a:t>Між молекулами (атомами) існують проміжки.</a:t>
            </a:r>
          </a:p>
          <a:p>
            <a:r>
              <a:rPr lang="ru-RU">
                <a:solidFill>
                  <a:srgbClr val="808000"/>
                </a:solidFill>
              </a:rPr>
              <a:t>Докази: зміна об’єму речовини та явище дифузії.  </a:t>
            </a:r>
            <a:endParaRPr lang="ru-RU" b="1">
              <a:solidFill>
                <a:srgbClr val="808000"/>
              </a:solidFill>
            </a:endParaRPr>
          </a:p>
        </p:txBody>
      </p:sp>
      <p:sp>
        <p:nvSpPr>
          <p:cNvPr id="57356" name="Oval 12"/>
          <p:cNvSpPr>
            <a:spLocks noChangeArrowheads="1"/>
          </p:cNvSpPr>
          <p:nvPr/>
        </p:nvSpPr>
        <p:spPr bwMode="auto">
          <a:xfrm>
            <a:off x="179388" y="2205038"/>
            <a:ext cx="1727200" cy="287337"/>
          </a:xfrm>
          <a:prstGeom prst="ellipse">
            <a:avLst/>
          </a:prstGeom>
          <a:solidFill>
            <a:srgbClr val="6699FF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1801800" prstMaterial="legacyMatte">
            <a:bevelT w="13500" h="13500" prst="angle"/>
            <a:bevelB w="13500" h="13500" prst="angle"/>
            <a:extrusionClr>
              <a:srgbClr val="6699FF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57371" name="Line 27"/>
          <p:cNvSpPr>
            <a:spLocks noChangeShapeType="1"/>
          </p:cNvSpPr>
          <p:nvPr/>
        </p:nvSpPr>
        <p:spPr bwMode="auto">
          <a:xfrm>
            <a:off x="2051050" y="2781300"/>
            <a:ext cx="720725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70" name="Line 26"/>
          <p:cNvSpPr>
            <a:spLocks noChangeShapeType="1"/>
          </p:cNvSpPr>
          <p:nvPr/>
        </p:nvSpPr>
        <p:spPr bwMode="auto">
          <a:xfrm rot="5400000">
            <a:off x="2050256" y="2782094"/>
            <a:ext cx="720725" cy="1588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60" name="Oval 16"/>
          <p:cNvSpPr>
            <a:spLocks noChangeArrowheads="1"/>
          </p:cNvSpPr>
          <p:nvPr/>
        </p:nvSpPr>
        <p:spPr bwMode="auto">
          <a:xfrm>
            <a:off x="2916238" y="2205038"/>
            <a:ext cx="1727200" cy="287337"/>
          </a:xfrm>
          <a:prstGeom prst="ellipse">
            <a:avLst/>
          </a:prstGeom>
          <a:solidFill>
            <a:srgbClr val="CCECFF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1801800" prstMaterial="legacyMatte">
            <a:bevelT w="13500" h="13500" prst="angle"/>
            <a:bevelB w="13500" h="13500" prst="angle"/>
            <a:extrusionClr>
              <a:srgbClr val="CCECFF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57368" name="Line 24"/>
          <p:cNvSpPr>
            <a:spLocks noChangeShapeType="1"/>
          </p:cNvSpPr>
          <p:nvPr/>
        </p:nvSpPr>
        <p:spPr bwMode="auto">
          <a:xfrm>
            <a:off x="2051050" y="4005263"/>
            <a:ext cx="720725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2051050" y="4221163"/>
            <a:ext cx="720725" cy="0"/>
          </a:xfrm>
          <a:prstGeom prst="line">
            <a:avLst/>
          </a:prstGeom>
          <a:noFill/>
          <a:ln w="76200">
            <a:solidFill>
              <a:srgbClr val="C000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7362" name="Oval 18"/>
          <p:cNvSpPr>
            <a:spLocks noChangeArrowheads="1"/>
          </p:cNvSpPr>
          <p:nvPr/>
        </p:nvSpPr>
        <p:spPr bwMode="auto">
          <a:xfrm>
            <a:off x="1476375" y="4932363"/>
            <a:ext cx="1727200" cy="287337"/>
          </a:xfrm>
          <a:prstGeom prst="ellipse">
            <a:avLst/>
          </a:prstGeom>
          <a:solidFill>
            <a:srgbClr val="99CCFF"/>
          </a:solidFill>
          <a:ln w="9525">
            <a:round/>
            <a:headEnd/>
            <a:tailEnd/>
          </a:ln>
          <a:scene3d>
            <a:camera prst="legacyObliqueBottom"/>
            <a:lightRig rig="legacyFlat4" dir="b"/>
          </a:scene3d>
          <a:sp3d extrusionH="16240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 wrap="none" anchor="ctr">
            <a:spAutoFit/>
            <a:flatTx/>
          </a:bodyPr>
          <a:lstStyle/>
          <a:p>
            <a:endParaRPr lang="ru-RU" sz="2600">
              <a:solidFill>
                <a:srgbClr val="0099FF"/>
              </a:solidFill>
              <a:latin typeface="Comic Sans MS" pitchFamily="66" charset="0"/>
            </a:endParaRPr>
          </a:p>
        </p:txBody>
      </p:sp>
      <p:sp>
        <p:nvSpPr>
          <p:cNvPr id="57366" name="Text Box 22"/>
          <p:cNvSpPr txBox="1">
            <a:spLocks noChangeArrowheads="1"/>
          </p:cNvSpPr>
          <p:nvPr/>
        </p:nvSpPr>
        <p:spPr bwMode="auto">
          <a:xfrm>
            <a:off x="3368675" y="3716338"/>
            <a:ext cx="982663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1 літр</a:t>
            </a:r>
          </a:p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спирту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301625" y="3644900"/>
            <a:ext cx="85407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1 літр</a:t>
            </a:r>
          </a:p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води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755650" y="6156325"/>
            <a:ext cx="3260725" cy="7016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суміш</a:t>
            </a:r>
          </a:p>
          <a:p>
            <a:pPr algn="ctr"/>
            <a:r>
              <a:rPr lang="ru-RU" sz="2000" b="1">
                <a:solidFill>
                  <a:srgbClr val="009900"/>
                </a:solidFill>
                <a:latin typeface="Times New Roman" pitchFamily="18" charset="0"/>
              </a:rPr>
              <a:t>менше 2-х літров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7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7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7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7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7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7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7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7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7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7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7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7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7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61" grpId="0" animBg="1"/>
      <p:bldP spid="57359" grpId="0" animBg="1"/>
      <p:bldP spid="57355" grpId="0" animBg="1"/>
      <p:bldP spid="14338" grpId="0"/>
      <p:bldP spid="57356" grpId="0" animBg="1"/>
      <p:bldP spid="57371" grpId="0" animBg="1"/>
      <p:bldP spid="57370" grpId="0" animBg="1"/>
      <p:bldP spid="57360" grpId="0" animBg="1"/>
      <p:bldP spid="57368" grpId="0" animBg="1"/>
      <p:bldP spid="57369" grpId="0" animBg="1"/>
      <p:bldP spid="57362" grpId="0" animBg="1"/>
      <p:bldP spid="57366" grpId="0"/>
      <p:bldP spid="57365" grpId="0"/>
      <p:bldP spid="5736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Атоми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 b="1" i="1">
                <a:solidFill>
                  <a:srgbClr val="009900"/>
                </a:solidFill>
              </a:rPr>
              <a:t>Атом</a:t>
            </a:r>
            <a:r>
              <a:rPr lang="uk-UA">
                <a:solidFill>
                  <a:srgbClr val="00CC66"/>
                </a:solidFill>
              </a:rPr>
              <a:t> – </a:t>
            </a:r>
            <a:r>
              <a:rPr lang="uk-UA">
                <a:solidFill>
                  <a:srgbClr val="808000"/>
                </a:solidFill>
              </a:rPr>
              <a:t>це найменша частинка тіла. У перекладі з грецької </a:t>
            </a:r>
            <a:r>
              <a:rPr lang="uk-UA" b="1" i="1">
                <a:solidFill>
                  <a:srgbClr val="808000"/>
                </a:solidFill>
              </a:rPr>
              <a:t>atomos</a:t>
            </a:r>
            <a:r>
              <a:rPr lang="uk-UA" i="1">
                <a:solidFill>
                  <a:srgbClr val="808000"/>
                </a:solidFill>
              </a:rPr>
              <a:t> </a:t>
            </a:r>
            <a:r>
              <a:rPr lang="uk-UA">
                <a:solidFill>
                  <a:srgbClr val="808000"/>
                </a:solidFill>
              </a:rPr>
              <a:t>– “неподільний”. </a:t>
            </a:r>
          </a:p>
          <a:p>
            <a:r>
              <a:rPr lang="uk-UA">
                <a:solidFill>
                  <a:srgbClr val="808000"/>
                </a:solidFill>
              </a:rPr>
              <a:t>Існують різні види атомів, які називають хімічними елементами і занесені до Періодичної системи хімічних елементів Д.І.Менделєєва.</a:t>
            </a:r>
            <a:endParaRPr lang="ru-RU">
              <a:solidFill>
                <a:srgbClr val="8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Будова атома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0" y="1600200"/>
            <a:ext cx="4114800" cy="45259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>
                <a:solidFill>
                  <a:srgbClr val="808000"/>
                </a:solidFill>
              </a:rPr>
              <a:t>Атом складається з </a:t>
            </a:r>
            <a:r>
              <a:rPr lang="uk-UA" b="1" i="1">
                <a:solidFill>
                  <a:srgbClr val="009900"/>
                </a:solidFill>
              </a:rPr>
              <a:t>позитивно зарядженого ядра</a:t>
            </a:r>
            <a:r>
              <a:rPr lang="uk-UA">
                <a:solidFill>
                  <a:srgbClr val="808000"/>
                </a:solidFill>
              </a:rPr>
              <a:t>, оточеного хмарою легких частинок – </a:t>
            </a:r>
            <a:r>
              <a:rPr lang="uk-UA" b="1" i="1">
                <a:solidFill>
                  <a:srgbClr val="009900"/>
                </a:solidFill>
              </a:rPr>
              <a:t>електронів</a:t>
            </a:r>
            <a:r>
              <a:rPr lang="uk-UA">
                <a:solidFill>
                  <a:srgbClr val="808000"/>
                </a:solidFill>
              </a:rPr>
              <a:t>, які мають </a:t>
            </a:r>
            <a:r>
              <a:rPr lang="uk-UA" b="1" i="1">
                <a:solidFill>
                  <a:srgbClr val="009900"/>
                </a:solidFill>
              </a:rPr>
              <a:t>негативний заряд.</a:t>
            </a:r>
            <a:endParaRPr lang="ru-RU" b="1" i="1">
              <a:solidFill>
                <a:srgbClr val="009900"/>
              </a:solidFill>
            </a:endParaRPr>
          </a:p>
        </p:txBody>
      </p:sp>
      <p:pic>
        <p:nvPicPr>
          <p:cNvPr id="15364" name="Picture 4" descr="image00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1700213"/>
            <a:ext cx="4103688" cy="3851275"/>
          </a:xfrm>
          <a:prstGeom prst="rect">
            <a:avLst/>
          </a:prstGeom>
          <a:noFill/>
        </p:spPr>
      </p:pic>
      <p:pic>
        <p:nvPicPr>
          <p:cNvPr id="15365" name="Picture 5" descr="AG00564_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164388" y="5373688"/>
            <a:ext cx="1257300" cy="962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Цікаво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sz="2400">
                <a:solidFill>
                  <a:srgbClr val="808000"/>
                </a:solidFill>
              </a:rPr>
              <a:t>Станом на 2005 рік науці відомо лише 116 різних атомів.</a:t>
            </a:r>
            <a:endParaRPr lang="ru-RU" sz="2400">
              <a:solidFill>
                <a:srgbClr val="808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808000"/>
                </a:solidFill>
              </a:rPr>
              <a:t>Якщо розмір молекули збільшити до розмірів точки, то товщина людської волосини дорівнювала б 40 м, а людина, стоячи на поверхні Землі, впиралась би головою до Місяця. 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808000"/>
                </a:solidFill>
              </a:rPr>
              <a:t>Якщо забрати простір з усіх атомів людського тіла, то все, що залишиться зможе пролізти крізь вушко голки.   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808000"/>
                </a:solidFill>
              </a:rPr>
              <a:t>Якщо з дитячого гумового м’ячика наповненого воднем (масою 3г), кожну секунду випускати по 1 млн молекул. То знадобиться 30 млрд років.  </a:t>
            </a:r>
            <a:endParaRPr lang="ru-RU" sz="2400" b="1">
              <a:solidFill>
                <a:srgbClr val="808000"/>
              </a:solidFill>
            </a:endParaRPr>
          </a:p>
        </p:txBody>
      </p:sp>
      <p:pic>
        <p:nvPicPr>
          <p:cNvPr id="16388" name="Picture 4" descr="6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25" y="333375"/>
            <a:ext cx="330200" cy="7921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4000" b="1">
                <a:solidFill>
                  <a:srgbClr val="666699"/>
                </a:solidFill>
              </a:rPr>
              <a:t>Визначення розмірів малих тіл методом рядів</a:t>
            </a:r>
            <a:endParaRPr lang="ru-RU" sz="4000" b="1">
              <a:solidFill>
                <a:srgbClr val="666699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90488" indent="-90488">
              <a:buFontTx/>
              <a:buAutoNum type="arabicPeriod"/>
            </a:pPr>
            <a:r>
              <a:rPr lang="ru-RU">
                <a:solidFill>
                  <a:srgbClr val="808000"/>
                </a:solidFill>
              </a:rPr>
              <a:t>Розмістити деяку кількість тіл одне біля одного в ряд.</a:t>
            </a:r>
          </a:p>
          <a:p>
            <a:pPr marL="90488" indent="-90488">
              <a:buFontTx/>
              <a:buAutoNum type="arabicPeriod"/>
            </a:pPr>
            <a:r>
              <a:rPr lang="ru-RU">
                <a:solidFill>
                  <a:srgbClr val="808000"/>
                </a:solidFill>
              </a:rPr>
              <a:t>Виміряти довжину ряду і розрахувати за формулою розмір "l" одного тіла.</a:t>
            </a:r>
          </a:p>
          <a:p>
            <a:pPr marL="90488" indent="-90488">
              <a:buFontTx/>
              <a:buNone/>
            </a:pPr>
            <a:r>
              <a:rPr lang="ru-RU">
                <a:solidFill>
                  <a:srgbClr val="808000"/>
                </a:solidFill>
              </a:rPr>
              <a:t> </a:t>
            </a:r>
          </a:p>
          <a:p>
            <a:pPr marL="90488" indent="-90488"/>
            <a:endParaRPr lang="ru-RU">
              <a:solidFill>
                <a:srgbClr val="808000"/>
              </a:solidFill>
            </a:endParaRPr>
          </a:p>
          <a:p>
            <a:pPr marL="90488" indent="-90488">
              <a:buFontTx/>
              <a:buNone/>
            </a:pPr>
            <a:r>
              <a:rPr lang="ru-RU">
                <a:solidFill>
                  <a:srgbClr val="808000"/>
                </a:solidFill>
              </a:rPr>
              <a:t>N – кількість тіл в ряді</a:t>
            </a:r>
            <a:br>
              <a:rPr lang="ru-RU">
                <a:solidFill>
                  <a:srgbClr val="808000"/>
                </a:solidFill>
              </a:rPr>
            </a:br>
            <a:r>
              <a:rPr lang="ru-RU">
                <a:solidFill>
                  <a:srgbClr val="808000"/>
                </a:solidFill>
              </a:rPr>
              <a:t>L – довжина ряду</a:t>
            </a:r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3348038" y="3709988"/>
          <a:ext cx="2016125" cy="1181100"/>
        </p:xfrm>
        <a:graphic>
          <a:graphicData uri="http://schemas.openxmlformats.org/presentationml/2006/ole">
            <p:oleObj spid="_x0000_s23558" name="Формула" r:id="rId3" imgW="520560" imgH="304560" progId="Equation.3">
              <p:embed/>
            </p:oleObj>
          </a:graphicData>
        </a:graphic>
      </p:graphicFrame>
      <p:pic>
        <p:nvPicPr>
          <p:cNvPr id="23560" name="Picture 8" descr="h13"/>
          <p:cNvPicPr>
            <a:picLocks noChangeAspect="1" noChangeArrowheads="1" noCrop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019925" y="5229225"/>
            <a:ext cx="1219200" cy="828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339975" y="188913"/>
            <a:ext cx="4967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chemeClr val="bg1"/>
                </a:solidFill>
              </a:rPr>
              <a:t>Визначення діаметра проволки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292725" y="908050"/>
            <a:ext cx="1128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40 витків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1476375" y="1052513"/>
            <a:ext cx="11287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30 витків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1476375" y="4797425"/>
            <a:ext cx="12557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100 витків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Гіпотеза Демокріта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3635375" y="1600200"/>
            <a:ext cx="5051425" cy="49244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808000"/>
                </a:solidFill>
              </a:rPr>
              <a:t>Демокріт вважав, що усі тіла складаються з атомів.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808000"/>
                </a:solidFill>
              </a:rPr>
              <a:t>Атоми неподільні, їх не можливо знищити і вони знаходяться в безперервному русі.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808000"/>
                </a:solidFill>
              </a:rPr>
              <a:t>Атоми безкінечно різноманітні, мають нерівності, якими зчіплюються один з одним, утворюючи всі матеріальні тіла.</a:t>
            </a:r>
          </a:p>
          <a:p>
            <a:pPr>
              <a:lnSpc>
                <a:spcPct val="90000"/>
              </a:lnSpc>
            </a:pPr>
            <a:r>
              <a:rPr lang="ru-RU" sz="2400">
                <a:solidFill>
                  <a:srgbClr val="808000"/>
                </a:solidFill>
              </a:rPr>
              <a:t>В природі існують лише атоми та пустота. </a:t>
            </a:r>
          </a:p>
        </p:txBody>
      </p:sp>
      <p:pic>
        <p:nvPicPr>
          <p:cNvPr id="3076" name="Picture 4" descr="Демокрит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1844675"/>
            <a:ext cx="3236912" cy="3600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Молекули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uk-UA">
                <a:solidFill>
                  <a:srgbClr val="808000"/>
                </a:solidFill>
              </a:rPr>
              <a:t>Молекула – найменша частинка речовини, що має її основні хімічні властивості та складається з атомів.</a:t>
            </a:r>
          </a:p>
          <a:p>
            <a:r>
              <a:rPr lang="uk-UA">
                <a:solidFill>
                  <a:srgbClr val="808000"/>
                </a:solidFill>
              </a:rPr>
              <a:t>Молекула солі – солена, молекула цукру – солодка.</a:t>
            </a:r>
          </a:p>
          <a:p>
            <a:r>
              <a:rPr lang="uk-UA">
                <a:solidFill>
                  <a:srgbClr val="808000"/>
                </a:solidFill>
              </a:rPr>
              <a:t>Розміри атомів дуже малі і приблизно дорівнюють        м.</a:t>
            </a:r>
            <a:endParaRPr lang="ru-RU">
              <a:solidFill>
                <a:srgbClr val="808000"/>
              </a:solidFill>
            </a:endParaRP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3132138" y="4797425"/>
          <a:ext cx="863600" cy="531813"/>
        </p:xfrm>
        <a:graphic>
          <a:graphicData uri="http://schemas.openxmlformats.org/presentationml/2006/ole">
            <p:oleObj spid="_x0000_s4101" name="Формула" r:id="rId3" imgW="330120" imgH="203040" progId="Equation.3">
              <p:embed/>
            </p:oleObj>
          </a:graphicData>
        </a:graphic>
      </p:graphicFrame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235825" y="333375"/>
            <a:ext cx="1630363" cy="1608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6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627313" y="350838"/>
            <a:ext cx="3049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uk-UA" sz="2400" b="1">
                <a:solidFill>
                  <a:schemeClr val="bg1"/>
                </a:solidFill>
              </a:rPr>
              <a:t>Розміри молекул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187450" y="2420938"/>
            <a:ext cx="15779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Молекула</a:t>
            </a:r>
          </a:p>
          <a:p>
            <a:r>
              <a:rPr lang="uk-UA">
                <a:solidFill>
                  <a:schemeClr val="bg1"/>
                </a:solidFill>
              </a:rPr>
              <a:t>0,0000003мм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708400" y="2708275"/>
            <a:ext cx="954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Яблуко</a:t>
            </a:r>
          </a:p>
          <a:p>
            <a:r>
              <a:rPr lang="uk-UA">
                <a:solidFill>
                  <a:schemeClr val="bg1"/>
                </a:solidFill>
              </a:rPr>
              <a:t>61мм</a:t>
            </a:r>
            <a:endParaRPr lang="ru-RU">
              <a:solidFill>
                <a:schemeClr val="tx1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6496050" y="2800350"/>
            <a:ext cx="13954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Земна куля</a:t>
            </a:r>
          </a:p>
          <a:p>
            <a:r>
              <a:rPr lang="uk-UA">
                <a:solidFill>
                  <a:schemeClr val="bg1"/>
                </a:solidFill>
              </a:rPr>
              <a:t>12742 км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55875" y="333375"/>
            <a:ext cx="2952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chemeClr val="bg1"/>
                </a:solidFill>
              </a:rPr>
              <a:t>Кількість молекул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692275" y="1557338"/>
            <a:ext cx="2797175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В 1см</a:t>
            </a:r>
            <a:r>
              <a:rPr lang="en-US">
                <a:solidFill>
                  <a:schemeClr val="bg1"/>
                </a:solidFill>
                <a:cs typeface="Arial" charset="0"/>
              </a:rPr>
              <a:t>³</a:t>
            </a:r>
            <a:r>
              <a:rPr lang="uk-UA">
                <a:solidFill>
                  <a:schemeClr val="bg1"/>
                </a:solidFill>
                <a:cs typeface="Arial" charset="0"/>
              </a:rPr>
              <a:t> повітря міститься</a:t>
            </a:r>
          </a:p>
          <a:p>
            <a:r>
              <a:rPr lang="uk-UA">
                <a:solidFill>
                  <a:schemeClr val="bg1"/>
                </a:solidFill>
                <a:cs typeface="Arial" charset="0"/>
              </a:rPr>
              <a:t>27000000000000000</a:t>
            </a:r>
          </a:p>
          <a:p>
            <a:r>
              <a:rPr lang="uk-UA">
                <a:solidFill>
                  <a:schemeClr val="bg1"/>
                </a:solidFill>
                <a:cs typeface="Arial" charset="0"/>
              </a:rPr>
              <a:t> молекул</a:t>
            </a:r>
            <a:endParaRPr lang="en-US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679700" y="4168775"/>
            <a:ext cx="145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1000000000</a:t>
            </a:r>
          </a:p>
          <a:p>
            <a:r>
              <a:rPr lang="uk-UA">
                <a:solidFill>
                  <a:schemeClr val="bg1"/>
                </a:solidFill>
              </a:rPr>
              <a:t>молекул за </a:t>
            </a:r>
          </a:p>
          <a:p>
            <a:r>
              <a:rPr lang="uk-UA">
                <a:solidFill>
                  <a:schemeClr val="bg1"/>
                </a:solidFill>
              </a:rPr>
              <a:t>секунду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724525" y="3068638"/>
            <a:ext cx="2025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Населення Землі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5508625" y="5876925"/>
            <a:ext cx="2498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Куля (0,007мм)</a:t>
            </a:r>
          </a:p>
          <a:p>
            <a:r>
              <a:rPr lang="uk-UA">
                <a:solidFill>
                  <a:schemeClr val="bg1"/>
                </a:solidFill>
              </a:rPr>
              <a:t>з молекулами повітря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1979613" y="5949950"/>
            <a:ext cx="11557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900 років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Як побачити молекулу?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205038"/>
            <a:ext cx="3394075" cy="3733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>
                <a:solidFill>
                  <a:srgbClr val="808000"/>
                </a:solidFill>
              </a:rPr>
              <a:t>Побачити молекули можна за допомогою</a:t>
            </a:r>
            <a:r>
              <a:rPr lang="uk-UA">
                <a:solidFill>
                  <a:srgbClr val="009900"/>
                </a:solidFill>
              </a:rPr>
              <a:t> </a:t>
            </a:r>
            <a:r>
              <a:rPr lang="uk-UA" b="1" i="1">
                <a:solidFill>
                  <a:srgbClr val="009900"/>
                </a:solidFill>
              </a:rPr>
              <a:t>електронного мікроскопа.</a:t>
            </a:r>
            <a:endParaRPr lang="ru-RU" b="1" i="1">
              <a:solidFill>
                <a:srgbClr val="009900"/>
              </a:solidFill>
            </a:endParaRPr>
          </a:p>
        </p:txBody>
      </p:sp>
      <p:pic>
        <p:nvPicPr>
          <p:cNvPr id="13316" name="Picture 4" descr="мікроскоп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0694" y="1785926"/>
            <a:ext cx="3189602" cy="4857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1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3543300" y="423863"/>
            <a:ext cx="1673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chemeClr val="bg1"/>
                </a:solidFill>
              </a:rPr>
              <a:t>Молекула</a:t>
            </a:r>
            <a:endParaRPr lang="ru-RU" sz="2400" b="1">
              <a:solidFill>
                <a:schemeClr val="bg1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5148263" y="1196975"/>
            <a:ext cx="16303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Збільшення в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635375" y="1628775"/>
            <a:ext cx="1114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2000 раз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516688" y="1628775"/>
            <a:ext cx="16224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10000000 раз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395288" y="6021388"/>
            <a:ext cx="1782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Краплина води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3543300" y="5897563"/>
            <a:ext cx="723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>
                <a:solidFill>
                  <a:schemeClr val="bg1"/>
                </a:solidFill>
              </a:rPr>
              <a:t>Вода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6372225" y="5876925"/>
            <a:ext cx="20970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uk-UA">
                <a:solidFill>
                  <a:schemeClr val="bg1"/>
                </a:solidFill>
              </a:rPr>
              <a:t>Модель молекули</a:t>
            </a:r>
          </a:p>
          <a:p>
            <a:pPr algn="ctr"/>
            <a:r>
              <a:rPr lang="uk-UA">
                <a:solidFill>
                  <a:schemeClr val="bg1"/>
                </a:solidFill>
              </a:rPr>
              <a:t>води</a:t>
            </a:r>
            <a:endParaRPr lang="ru-RU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b="1">
                <a:solidFill>
                  <a:srgbClr val="666699"/>
                </a:solidFill>
              </a:rPr>
              <a:t>Як добути молекулу із речовини?</a:t>
            </a:r>
            <a:endParaRPr lang="ru-RU" sz="4000" b="1">
              <a:solidFill>
                <a:srgbClr val="666699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060575"/>
            <a:ext cx="8229600" cy="4525963"/>
          </a:xfrm>
        </p:spPr>
        <p:txBody>
          <a:bodyPr/>
          <a:lstStyle/>
          <a:p>
            <a:r>
              <a:rPr lang="uk-UA">
                <a:solidFill>
                  <a:srgbClr val="808000"/>
                </a:solidFill>
              </a:rPr>
              <a:t>З </a:t>
            </a:r>
            <a:r>
              <a:rPr lang="uk-UA" b="1" i="1">
                <a:solidFill>
                  <a:srgbClr val="009900"/>
                </a:solidFill>
              </a:rPr>
              <a:t>твердого</a:t>
            </a:r>
            <a:r>
              <a:rPr lang="uk-UA">
                <a:solidFill>
                  <a:srgbClr val="808000"/>
                </a:solidFill>
              </a:rPr>
              <a:t> тіла – </a:t>
            </a:r>
            <a:r>
              <a:rPr lang="uk-UA" b="1" i="1">
                <a:solidFill>
                  <a:srgbClr val="009900"/>
                </a:solidFill>
              </a:rPr>
              <a:t>механічним подрібненням.</a:t>
            </a:r>
          </a:p>
          <a:p>
            <a:r>
              <a:rPr lang="uk-UA" b="1" i="1">
                <a:solidFill>
                  <a:srgbClr val="009900"/>
                </a:solidFill>
              </a:rPr>
              <a:t>Рідину</a:t>
            </a:r>
            <a:r>
              <a:rPr lang="uk-UA">
                <a:solidFill>
                  <a:srgbClr val="808000"/>
                </a:solidFill>
              </a:rPr>
              <a:t> можна розділити на</a:t>
            </a:r>
            <a:r>
              <a:rPr lang="uk-UA" b="1" i="1">
                <a:solidFill>
                  <a:srgbClr val="009900"/>
                </a:solidFill>
              </a:rPr>
              <a:t> краплі</a:t>
            </a:r>
            <a:r>
              <a:rPr lang="uk-UA">
                <a:solidFill>
                  <a:srgbClr val="808000"/>
                </a:solidFill>
              </a:rPr>
              <a:t> або </a:t>
            </a:r>
            <a:r>
              <a:rPr lang="uk-UA" b="1" i="1">
                <a:solidFill>
                  <a:srgbClr val="009900"/>
                </a:solidFill>
              </a:rPr>
              <a:t>пару</a:t>
            </a:r>
            <a:r>
              <a:rPr lang="uk-UA">
                <a:solidFill>
                  <a:srgbClr val="808000"/>
                </a:solidFill>
              </a:rPr>
              <a:t>.</a:t>
            </a:r>
          </a:p>
          <a:p>
            <a:r>
              <a:rPr lang="uk-UA">
                <a:solidFill>
                  <a:srgbClr val="808000"/>
                </a:solidFill>
              </a:rPr>
              <a:t>Молекули </a:t>
            </a:r>
            <a:r>
              <a:rPr lang="uk-UA" b="1" i="1">
                <a:solidFill>
                  <a:srgbClr val="009900"/>
                </a:solidFill>
              </a:rPr>
              <a:t>газу</a:t>
            </a:r>
            <a:r>
              <a:rPr lang="uk-UA">
                <a:solidFill>
                  <a:srgbClr val="808000"/>
                </a:solidFill>
              </a:rPr>
              <a:t> можна отримати, створюючи </a:t>
            </a:r>
            <a:r>
              <a:rPr lang="uk-UA" b="1" i="1">
                <a:solidFill>
                  <a:srgbClr val="009900"/>
                </a:solidFill>
              </a:rPr>
              <a:t>розріджене середовище</a:t>
            </a:r>
            <a:r>
              <a:rPr lang="uk-UA">
                <a:solidFill>
                  <a:srgbClr val="808000"/>
                </a:solidFill>
              </a:rPr>
              <a:t>.</a:t>
            </a:r>
            <a:endParaRPr lang="ru-RU">
              <a:solidFill>
                <a:srgbClr val="8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b="1">
                <a:solidFill>
                  <a:srgbClr val="666699"/>
                </a:solidFill>
              </a:rPr>
              <a:t>Прості речовини</a:t>
            </a:r>
            <a:endParaRPr lang="ru-RU" b="1">
              <a:solidFill>
                <a:srgbClr val="666699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484313"/>
            <a:ext cx="8435975" cy="1328737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b="1" i="1">
                <a:solidFill>
                  <a:srgbClr val="009900"/>
                </a:solidFill>
              </a:rPr>
              <a:t>Простими </a:t>
            </a:r>
            <a:r>
              <a:rPr lang="uk-UA">
                <a:solidFill>
                  <a:srgbClr val="808000"/>
                </a:solidFill>
              </a:rPr>
              <a:t>називаються речовини, що складаються з одного виду атомів.</a:t>
            </a:r>
            <a:endParaRPr lang="ru-RU">
              <a:solidFill>
                <a:srgbClr val="808000"/>
              </a:solidFill>
            </a:endParaRP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7235825" y="5011738"/>
            <a:ext cx="94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Озон</a:t>
            </a:r>
            <a:endParaRPr lang="ru-RU" sz="2400" b="1">
              <a:solidFill>
                <a:srgbClr val="009900"/>
              </a:solidFill>
            </a:endParaRP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42988" y="4940300"/>
            <a:ext cx="1268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Кисень</a:t>
            </a:r>
            <a:endParaRPr lang="ru-RU" sz="2400" b="1">
              <a:solidFill>
                <a:srgbClr val="009900"/>
              </a:solidFill>
            </a:endParaRPr>
          </a:p>
        </p:txBody>
      </p:sp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348038" y="4868863"/>
            <a:ext cx="2736850" cy="1747837"/>
          </a:xfrm>
          <a:prstGeom prst="rect">
            <a:avLst/>
          </a:prstGeom>
          <a:noFill/>
        </p:spPr>
      </p:pic>
      <p:pic>
        <p:nvPicPr>
          <p:cNvPr id="19465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227763" y="2997200"/>
            <a:ext cx="2698750" cy="1862138"/>
          </a:xfrm>
          <a:prstGeom prst="rect">
            <a:avLst/>
          </a:prstGeom>
          <a:noFill/>
        </p:spPr>
      </p:pic>
      <p:pic>
        <p:nvPicPr>
          <p:cNvPr id="19466" name="Picture 1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2924175"/>
            <a:ext cx="2808288" cy="1882775"/>
          </a:xfrm>
          <a:prstGeom prst="rect">
            <a:avLst/>
          </a:prstGeom>
          <a:noFill/>
        </p:spPr>
      </p:pic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4356100" y="4364038"/>
            <a:ext cx="8905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uk-UA" sz="2400" b="1">
                <a:solidFill>
                  <a:srgbClr val="009900"/>
                </a:solidFill>
              </a:rPr>
              <a:t>Азот</a:t>
            </a:r>
            <a:endParaRPr lang="ru-RU" sz="2400" b="1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6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62" grpId="0"/>
      <p:bldP spid="19463" grpId="0"/>
      <p:bldP spid="1946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450</TotalTime>
  <Words>478</Words>
  <Application>Microsoft Office PowerPoint</Application>
  <PresentationFormat>Экран (4:3)</PresentationFormat>
  <Paragraphs>87</Paragraphs>
  <Slides>18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Поток</vt:lpstr>
      <vt:lpstr>Формула</vt:lpstr>
      <vt:lpstr>Будова речовини</vt:lpstr>
      <vt:lpstr>Гіпотеза Демокріта</vt:lpstr>
      <vt:lpstr>Молекули</vt:lpstr>
      <vt:lpstr>Слайд 4</vt:lpstr>
      <vt:lpstr>Слайд 5</vt:lpstr>
      <vt:lpstr>Як побачити молекулу?</vt:lpstr>
      <vt:lpstr>Слайд 7</vt:lpstr>
      <vt:lpstr>Як добути молекулу із речовини?</vt:lpstr>
      <vt:lpstr>Прості речовини</vt:lpstr>
      <vt:lpstr>Складні речовини</vt:lpstr>
      <vt:lpstr>Молекули і речовини</vt:lpstr>
      <vt:lpstr>Молекули льоду, води, водяної пари </vt:lpstr>
      <vt:lpstr>Проміжки між молекулами</vt:lpstr>
      <vt:lpstr>Атоми</vt:lpstr>
      <vt:lpstr>Будова атома</vt:lpstr>
      <vt:lpstr>Цікаво</vt:lpstr>
      <vt:lpstr>Визначення розмірів малих тіл методом рядів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Будова речовини</dc:title>
  <dc:creator>User</dc:creator>
  <cp:lastModifiedBy>User</cp:lastModifiedBy>
  <cp:revision>18</cp:revision>
  <dcterms:created xsi:type="dcterms:W3CDTF">2009-04-14T14:48:13Z</dcterms:created>
  <dcterms:modified xsi:type="dcterms:W3CDTF">2013-10-09T12:49:59Z</dcterms:modified>
</cp:coreProperties>
</file>