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76"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98BFA0-6976-4C27-95C3-B4EC404B5F6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98BFA0-6976-4C27-95C3-B4EC404B5F6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98BFA0-6976-4C27-95C3-B4EC404B5F6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98BFA0-6976-4C27-95C3-B4EC404B5F6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98BFA0-6976-4C27-95C3-B4EC404B5F6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98BFA0-6976-4C27-95C3-B4EC404B5F66}"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98BFA0-6976-4C27-95C3-B4EC404B5F66}" type="datetimeFigureOut">
              <a:rPr lang="ru-RU" smtClean="0"/>
              <a:t>13.01.2014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98BFA0-6976-4C27-95C3-B4EC404B5F66}" type="datetimeFigureOut">
              <a:rPr lang="ru-RU" smtClean="0"/>
              <a:t>13.01.2014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98BFA0-6976-4C27-95C3-B4EC404B5F66}" type="datetimeFigureOut">
              <a:rPr lang="ru-RU" smtClean="0"/>
              <a:t>13.01.2014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98BFA0-6976-4C27-95C3-B4EC404B5F66}"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98BFA0-6976-4C27-95C3-B4EC404B5F66}"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971CF8-8DCD-4EAC-A448-D171352AC7E3}" type="slidenum">
              <a:rPr lang="ru-RU" smtClean="0"/>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8BFA0-6976-4C27-95C3-B4EC404B5F66}" type="datetimeFigureOut">
              <a:rPr lang="ru-RU" smtClean="0"/>
              <a:t>13.01.2014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71CF8-8DCD-4EAC-A448-D171352AC7E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555776" y="2780928"/>
            <a:ext cx="471456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Світ</a:t>
            </a:r>
            <a:r>
              <a:rPr lang="uk-UA" sz="54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uk-UA" sz="54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галактик</a:t>
            </a:r>
            <a:endParaRPr lang="uk-UA" sz="54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pic>
        <p:nvPicPr>
          <p:cNvPr id="4" name="Рисунок 3" descr="galaxy.jpg"/>
          <p:cNvPicPr>
            <a:picLocks noChangeAspect="1"/>
          </p:cNvPicPr>
          <p:nvPr/>
        </p:nvPicPr>
        <p:blipFill>
          <a:blip r:embed="rId3" cstate="print"/>
          <a:stretch>
            <a:fillRect/>
          </a:stretch>
        </p:blipFill>
        <p:spPr>
          <a:xfrm rot="21397124">
            <a:off x="389825" y="362652"/>
            <a:ext cx="3528392" cy="2352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Содержимое 2"/>
          <p:cNvSpPr>
            <a:spLocks noGrp="1"/>
          </p:cNvSpPr>
          <p:nvPr>
            <p:ph idx="1"/>
          </p:nvPr>
        </p:nvSpPr>
        <p:spPr>
          <a:xfrm>
            <a:off x="827584" y="1196752"/>
            <a:ext cx="8136904" cy="4525963"/>
          </a:xfrm>
        </p:spPr>
        <p:txBody>
          <a:bodyPr/>
          <a:lstStyle/>
          <a:p>
            <a:pPr algn="just"/>
            <a:r>
              <a:rPr lang="ru-RU" dirty="0" smtClean="0">
                <a:solidFill>
                  <a:schemeClr val="bg1"/>
                </a:solidFill>
              </a:rPr>
              <a:t>                                </a:t>
            </a:r>
            <a:r>
              <a:rPr lang="ru-RU" sz="2800" dirty="0" err="1" smtClean="0">
                <a:solidFill>
                  <a:schemeClr val="bg1"/>
                </a:solidFill>
              </a:rPr>
              <a:t>Маси</a:t>
            </a:r>
            <a:r>
              <a:rPr lang="ru-RU" sz="2800" dirty="0" smtClean="0">
                <a:solidFill>
                  <a:schemeClr val="bg1"/>
                </a:solidFill>
              </a:rPr>
              <a:t> галактик, як </a:t>
            </a:r>
            <a:r>
              <a:rPr lang="ru-RU" sz="2800" dirty="0" err="1" smtClean="0">
                <a:solidFill>
                  <a:schemeClr val="bg1"/>
                </a:solidFill>
              </a:rPr>
              <a:t>і</a:t>
            </a:r>
            <a:r>
              <a:rPr lang="ru-RU" sz="2800" dirty="0" smtClean="0">
                <a:solidFill>
                  <a:schemeClr val="bg1"/>
                </a:solidFill>
              </a:rPr>
              <a:t> </a:t>
            </a:r>
            <a:r>
              <a:rPr lang="ru-RU" sz="2800" dirty="0" err="1" smtClean="0">
                <a:solidFill>
                  <a:schemeClr val="bg1"/>
                </a:solidFill>
              </a:rPr>
              <a:t>їх</a:t>
            </a:r>
            <a:r>
              <a:rPr lang="ru-RU" sz="2800" dirty="0" smtClean="0">
                <a:solidFill>
                  <a:schemeClr val="bg1"/>
                </a:solidFill>
              </a:rPr>
              <a:t> </a:t>
            </a:r>
            <a:r>
              <a:rPr lang="ru-RU" sz="2800" dirty="0" err="1" smtClean="0">
                <a:solidFill>
                  <a:schemeClr val="bg1"/>
                </a:solidFill>
              </a:rPr>
              <a:t>світності</a:t>
            </a:r>
            <a:r>
              <a:rPr lang="ru-RU" sz="2800" dirty="0" smtClean="0">
                <a:solidFill>
                  <a:schemeClr val="bg1"/>
                </a:solidFill>
              </a:rPr>
              <a:t>,</a:t>
            </a:r>
          </a:p>
          <a:p>
            <a:pPr algn="just"/>
            <a:r>
              <a:rPr lang="ru-RU" sz="2800" dirty="0" smtClean="0">
                <a:solidFill>
                  <a:schemeClr val="bg1"/>
                </a:solidFill>
              </a:rPr>
              <a:t>                                     </a:t>
            </a:r>
            <a:r>
              <a:rPr lang="ru-RU" sz="2800" dirty="0" err="1" smtClean="0">
                <a:solidFill>
                  <a:schemeClr val="bg1"/>
                </a:solidFill>
              </a:rPr>
              <a:t>також</a:t>
            </a:r>
            <a:r>
              <a:rPr lang="ru-RU" sz="2800" dirty="0" smtClean="0">
                <a:solidFill>
                  <a:schemeClr val="bg1"/>
                </a:solidFill>
              </a:rPr>
              <a:t> </a:t>
            </a:r>
            <a:r>
              <a:rPr lang="ru-RU" sz="2800" dirty="0" err="1" smtClean="0">
                <a:solidFill>
                  <a:schemeClr val="bg1"/>
                </a:solidFill>
              </a:rPr>
              <a:t>можуть</a:t>
            </a:r>
            <a:r>
              <a:rPr lang="ru-RU" sz="2800" dirty="0" smtClean="0">
                <a:solidFill>
                  <a:schemeClr val="bg1"/>
                </a:solidFill>
              </a:rPr>
              <a:t> </a:t>
            </a:r>
            <a:r>
              <a:rPr lang="ru-RU" sz="2800" dirty="0" err="1" smtClean="0">
                <a:solidFill>
                  <a:schemeClr val="bg1"/>
                </a:solidFill>
              </a:rPr>
              <a:t>розрізнятися</a:t>
            </a:r>
            <a:r>
              <a:rPr lang="ru-RU" sz="2800" dirty="0" smtClean="0">
                <a:solidFill>
                  <a:schemeClr val="bg1"/>
                </a:solidFill>
              </a:rPr>
              <a:t> на </a:t>
            </a:r>
          </a:p>
          <a:p>
            <a:pPr algn="just"/>
            <a:r>
              <a:rPr lang="ru-RU" sz="2800" dirty="0" smtClean="0">
                <a:solidFill>
                  <a:schemeClr val="bg1"/>
                </a:solidFill>
              </a:rPr>
              <a:t>                                     </a:t>
            </a:r>
            <a:r>
              <a:rPr lang="ru-RU" sz="2800" dirty="0" err="1" smtClean="0">
                <a:solidFill>
                  <a:schemeClr val="bg1"/>
                </a:solidFill>
              </a:rPr>
              <a:t>декілька</a:t>
            </a:r>
            <a:r>
              <a:rPr lang="ru-RU" sz="2800" dirty="0" smtClean="0">
                <a:solidFill>
                  <a:schemeClr val="bg1"/>
                </a:solidFill>
              </a:rPr>
              <a:t> </a:t>
            </a:r>
            <a:r>
              <a:rPr lang="ru-RU" sz="2800" dirty="0" err="1" smtClean="0">
                <a:solidFill>
                  <a:schemeClr val="bg1"/>
                </a:solidFill>
              </a:rPr>
              <a:t>порядків</a:t>
            </a:r>
            <a:r>
              <a:rPr lang="ru-RU" sz="2800" dirty="0" smtClean="0">
                <a:solidFill>
                  <a:schemeClr val="bg1"/>
                </a:solidFill>
              </a:rPr>
              <a:t> – </a:t>
            </a:r>
            <a:r>
              <a:rPr lang="ru-RU" sz="2800" dirty="0" err="1" smtClean="0">
                <a:solidFill>
                  <a:schemeClr val="bg1"/>
                </a:solidFill>
              </a:rPr>
              <a:t>від</a:t>
            </a:r>
            <a:r>
              <a:rPr lang="ru-RU" sz="2800" dirty="0">
                <a:solidFill>
                  <a:schemeClr val="bg1"/>
                </a:solidFill>
              </a:rPr>
              <a:t> </a:t>
            </a:r>
            <a:r>
              <a:rPr lang="ru-RU" sz="2800" dirty="0" smtClean="0">
                <a:solidFill>
                  <a:schemeClr val="bg1"/>
                </a:solidFill>
              </a:rPr>
              <a:t> </a:t>
            </a:r>
            <a:r>
              <a:rPr lang="ru-RU" sz="2800" dirty="0" err="1" smtClean="0">
                <a:solidFill>
                  <a:schemeClr val="bg1"/>
                </a:solidFill>
              </a:rPr>
              <a:t>значень</a:t>
            </a:r>
            <a:r>
              <a:rPr lang="ru-RU" sz="2800" dirty="0" smtClean="0">
                <a:solidFill>
                  <a:schemeClr val="bg1"/>
                </a:solidFill>
              </a:rPr>
              <a:t>, </a:t>
            </a:r>
            <a:r>
              <a:rPr lang="ru-RU" sz="2800" dirty="0" err="1" smtClean="0">
                <a:solidFill>
                  <a:schemeClr val="bg1"/>
                </a:solidFill>
              </a:rPr>
              <a:t>характерних</a:t>
            </a:r>
            <a:r>
              <a:rPr lang="ru-RU" sz="2800" dirty="0" smtClean="0">
                <a:solidFill>
                  <a:schemeClr val="bg1"/>
                </a:solidFill>
              </a:rPr>
              <a:t> для великих </a:t>
            </a:r>
            <a:r>
              <a:rPr lang="ru-RU" sz="2800" dirty="0" err="1" smtClean="0">
                <a:solidFill>
                  <a:schemeClr val="bg1"/>
                </a:solidFill>
              </a:rPr>
              <a:t>кульових</a:t>
            </a:r>
            <a:r>
              <a:rPr lang="ru-RU" sz="2800" dirty="0" smtClean="0">
                <a:solidFill>
                  <a:schemeClr val="bg1"/>
                </a:solidFill>
              </a:rPr>
              <a:t> </a:t>
            </a:r>
            <a:r>
              <a:rPr lang="ru-RU" sz="2800" dirty="0" err="1" smtClean="0">
                <a:solidFill>
                  <a:schemeClr val="bg1"/>
                </a:solidFill>
              </a:rPr>
              <a:t>зоряних</a:t>
            </a:r>
            <a:r>
              <a:rPr lang="ru-RU" sz="2800" dirty="0" smtClean="0">
                <a:solidFill>
                  <a:schemeClr val="bg1"/>
                </a:solidFill>
              </a:rPr>
              <a:t> </a:t>
            </a:r>
            <a:r>
              <a:rPr lang="ru-RU" sz="2800" dirty="0" err="1" smtClean="0">
                <a:solidFill>
                  <a:schemeClr val="bg1"/>
                </a:solidFill>
              </a:rPr>
              <a:t>скупчень</a:t>
            </a:r>
            <a:r>
              <a:rPr lang="ru-RU" sz="2800" dirty="0" smtClean="0">
                <a:solidFill>
                  <a:schemeClr val="bg1"/>
                </a:solidFill>
              </a:rPr>
              <a:t> (</a:t>
            </a:r>
            <a:r>
              <a:rPr lang="ru-RU" sz="2800" dirty="0" err="1" smtClean="0">
                <a:solidFill>
                  <a:schemeClr val="bg1"/>
                </a:solidFill>
              </a:rPr>
              <a:t>мільйони</a:t>
            </a:r>
            <a:r>
              <a:rPr lang="ru-RU" sz="2800" dirty="0" smtClean="0">
                <a:solidFill>
                  <a:schemeClr val="bg1"/>
                </a:solidFill>
              </a:rPr>
              <a:t> </a:t>
            </a:r>
            <a:r>
              <a:rPr lang="ru-RU" sz="2800" dirty="0" err="1" smtClean="0">
                <a:solidFill>
                  <a:schemeClr val="bg1"/>
                </a:solidFill>
              </a:rPr>
              <a:t>мас</a:t>
            </a:r>
            <a:r>
              <a:rPr lang="ru-RU" sz="2800" dirty="0" smtClean="0">
                <a:solidFill>
                  <a:schemeClr val="bg1"/>
                </a:solidFill>
              </a:rPr>
              <a:t> </a:t>
            </a:r>
            <a:r>
              <a:rPr lang="ru-RU" sz="2800" dirty="0" err="1" smtClean="0">
                <a:solidFill>
                  <a:schemeClr val="bg1"/>
                </a:solidFill>
              </a:rPr>
              <a:t>Сонця</a:t>
            </a:r>
            <a:r>
              <a:rPr lang="ru-RU" sz="2800" dirty="0" smtClean="0">
                <a:solidFill>
                  <a:schemeClr val="bg1"/>
                </a:solidFill>
              </a:rPr>
              <a:t>) до </a:t>
            </a:r>
            <a:r>
              <a:rPr lang="ru-RU" sz="2800" dirty="0" err="1" smtClean="0">
                <a:solidFill>
                  <a:schemeClr val="bg1"/>
                </a:solidFill>
              </a:rPr>
              <a:t>тисячі</a:t>
            </a:r>
            <a:r>
              <a:rPr lang="ru-RU" sz="2800" dirty="0" smtClean="0">
                <a:solidFill>
                  <a:schemeClr val="bg1"/>
                </a:solidFill>
              </a:rPr>
              <a:t> </a:t>
            </a:r>
            <a:r>
              <a:rPr lang="ru-RU" sz="2800" dirty="0" err="1" smtClean="0">
                <a:solidFill>
                  <a:schemeClr val="bg1"/>
                </a:solidFill>
              </a:rPr>
              <a:t>мільярдів</a:t>
            </a:r>
            <a:r>
              <a:rPr lang="ru-RU" sz="2800" dirty="0" smtClean="0">
                <a:solidFill>
                  <a:schemeClr val="bg1"/>
                </a:solidFill>
              </a:rPr>
              <a:t> </a:t>
            </a:r>
            <a:r>
              <a:rPr lang="ru-RU" sz="2800" dirty="0" err="1" smtClean="0">
                <a:solidFill>
                  <a:schemeClr val="bg1"/>
                </a:solidFill>
              </a:rPr>
              <a:t>мас</a:t>
            </a:r>
            <a:r>
              <a:rPr lang="ru-RU" sz="2800" dirty="0" smtClean="0">
                <a:solidFill>
                  <a:schemeClr val="bg1"/>
                </a:solidFill>
              </a:rPr>
              <a:t> </a:t>
            </a:r>
            <a:r>
              <a:rPr lang="ru-RU" sz="2800" dirty="0" err="1" smtClean="0">
                <a:solidFill>
                  <a:schemeClr val="bg1"/>
                </a:solidFill>
              </a:rPr>
              <a:t>Сонця</a:t>
            </a:r>
            <a:r>
              <a:rPr lang="ru-RU" sz="2800" dirty="0" smtClean="0">
                <a:solidFill>
                  <a:schemeClr val="bg1"/>
                </a:solidFill>
              </a:rPr>
              <a:t> у </a:t>
            </a:r>
            <a:r>
              <a:rPr lang="ru-RU" sz="2800" dirty="0" err="1" smtClean="0">
                <a:solidFill>
                  <a:schemeClr val="bg1"/>
                </a:solidFill>
              </a:rPr>
              <a:t>деяких</a:t>
            </a:r>
            <a:r>
              <a:rPr lang="ru-RU" sz="2800" dirty="0" smtClean="0">
                <a:solidFill>
                  <a:schemeClr val="bg1"/>
                </a:solidFill>
              </a:rPr>
              <a:t> </a:t>
            </a:r>
            <a:r>
              <a:rPr lang="ru-RU" sz="2800" dirty="0" err="1" smtClean="0">
                <a:solidFill>
                  <a:schemeClr val="bg1"/>
                </a:solidFill>
              </a:rPr>
              <a:t>еліптичних</a:t>
            </a:r>
            <a:r>
              <a:rPr lang="ru-RU" sz="2800" dirty="0" smtClean="0">
                <a:solidFill>
                  <a:schemeClr val="bg1"/>
                </a:solidFill>
              </a:rPr>
              <a:t> галактиках. </a:t>
            </a:r>
          </a:p>
          <a:p>
            <a:endParaRPr lang="ru-RU" dirty="0">
              <a:solidFill>
                <a:schemeClr val="bg1"/>
              </a:solidFill>
            </a:endParaRPr>
          </a:p>
        </p:txBody>
      </p:sp>
      <p:pic>
        <p:nvPicPr>
          <p:cNvPr id="5" name="Рисунок 4" descr="images (1).jpg"/>
          <p:cNvPicPr>
            <a:picLocks noChangeAspect="1"/>
          </p:cNvPicPr>
          <p:nvPr/>
        </p:nvPicPr>
        <p:blipFill>
          <a:blip r:embed="rId4" cstate="print"/>
          <a:stretch>
            <a:fillRect/>
          </a:stretch>
        </p:blipFill>
        <p:spPr>
          <a:xfrm rot="548563">
            <a:off x="5723688" y="4534831"/>
            <a:ext cx="2295525" cy="1990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08720"/>
            <a:ext cx="4474840" cy="1143000"/>
          </a:xfrm>
        </p:spPr>
        <p:txBody>
          <a:bodyPr>
            <a:normAutofit/>
          </a:bodyPr>
          <a:lstStyle/>
          <a:p>
            <a:r>
              <a:rPr lang="ru-RU" dirty="0" err="1" smtClean="0">
                <a:solidFill>
                  <a:schemeClr val="bg1"/>
                </a:solidFill>
                <a:effectLst>
                  <a:glow rad="228600">
                    <a:schemeClr val="accent1">
                      <a:satMod val="175000"/>
                      <a:alpha val="40000"/>
                    </a:schemeClr>
                  </a:glow>
                </a:effectLst>
              </a:rPr>
              <a:t>Процеси</a:t>
            </a:r>
            <a:endParaRPr lang="ru-RU" dirty="0">
              <a:solidFill>
                <a:schemeClr val="bg1"/>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95536" y="2204864"/>
            <a:ext cx="8229600" cy="2836912"/>
          </a:xfrm>
        </p:spPr>
        <p:txBody>
          <a:bodyPr>
            <a:normAutofit fontScale="62500" lnSpcReduction="20000"/>
          </a:bodyPr>
          <a:lstStyle/>
          <a:p>
            <a:pPr>
              <a:buNone/>
            </a:pPr>
            <a:r>
              <a:rPr lang="ru-RU" dirty="0" err="1" smtClean="0">
                <a:solidFill>
                  <a:schemeClr val="bg1"/>
                </a:solidFill>
              </a:rPr>
              <a:t>Зіткнення</a:t>
            </a:r>
            <a:endParaRPr lang="ru-RU" dirty="0" smtClean="0">
              <a:solidFill>
                <a:schemeClr val="bg1"/>
              </a:solidFill>
            </a:endParaRPr>
          </a:p>
          <a:p>
            <a:pPr>
              <a:buNone/>
            </a:pPr>
            <a:r>
              <a:rPr lang="ru-RU" dirty="0" smtClean="0">
                <a:solidFill>
                  <a:schemeClr val="bg1"/>
                </a:solidFill>
              </a:rPr>
              <a:t>	</a:t>
            </a:r>
            <a:r>
              <a:rPr lang="ru-RU" sz="2600" dirty="0" smtClean="0">
                <a:solidFill>
                  <a:schemeClr val="bg1"/>
                </a:solidFill>
              </a:rPr>
              <a:t>	</a:t>
            </a:r>
            <a:r>
              <a:rPr lang="ru-RU" sz="2600" dirty="0" err="1" smtClean="0">
                <a:solidFill>
                  <a:schemeClr val="bg1"/>
                </a:solidFill>
              </a:rPr>
              <a:t>Якщо</a:t>
            </a:r>
            <a:r>
              <a:rPr lang="ru-RU" sz="2600" dirty="0" smtClean="0">
                <a:solidFill>
                  <a:schemeClr val="bg1"/>
                </a:solidFill>
              </a:rPr>
              <a:t> </a:t>
            </a:r>
            <a:r>
              <a:rPr lang="ru-RU" sz="2600" dirty="0" err="1" smtClean="0">
                <a:solidFill>
                  <a:schemeClr val="bg1"/>
                </a:solidFill>
              </a:rPr>
              <a:t>середня</a:t>
            </a:r>
            <a:r>
              <a:rPr lang="ru-RU" sz="2600" dirty="0" smtClean="0">
                <a:solidFill>
                  <a:schemeClr val="bg1"/>
                </a:solidFill>
              </a:rPr>
              <a:t> </a:t>
            </a:r>
            <a:r>
              <a:rPr lang="ru-RU" sz="2600" dirty="0" err="1" smtClean="0">
                <a:solidFill>
                  <a:schemeClr val="bg1"/>
                </a:solidFill>
              </a:rPr>
              <a:t>відстань</a:t>
            </a:r>
            <a:r>
              <a:rPr lang="ru-RU" sz="2600" dirty="0" smtClean="0">
                <a:solidFill>
                  <a:schemeClr val="bg1"/>
                </a:solidFill>
              </a:rPr>
              <a:t> </a:t>
            </a:r>
            <a:r>
              <a:rPr lang="ru-RU" sz="2600" dirty="0" err="1" smtClean="0">
                <a:solidFill>
                  <a:schemeClr val="bg1"/>
                </a:solidFill>
              </a:rPr>
              <a:t>між</a:t>
            </a:r>
            <a:r>
              <a:rPr lang="ru-RU" sz="2600" dirty="0" smtClean="0">
                <a:solidFill>
                  <a:schemeClr val="bg1"/>
                </a:solidFill>
              </a:rPr>
              <a:t> </a:t>
            </a:r>
          </a:p>
          <a:p>
            <a:pPr>
              <a:buNone/>
            </a:pPr>
            <a:r>
              <a:rPr lang="ru-RU" sz="2600" dirty="0" smtClean="0">
                <a:solidFill>
                  <a:schemeClr val="bg1"/>
                </a:solidFill>
              </a:rPr>
              <a:t>галактиками не </a:t>
            </a:r>
            <a:r>
              <a:rPr lang="ru-RU" sz="2600" dirty="0" err="1" smtClean="0">
                <a:solidFill>
                  <a:schemeClr val="bg1"/>
                </a:solidFill>
              </a:rPr>
              <a:t>є</a:t>
            </a:r>
            <a:r>
              <a:rPr lang="ru-RU" sz="2600" dirty="0" smtClean="0">
                <a:solidFill>
                  <a:schemeClr val="bg1"/>
                </a:solidFill>
              </a:rPr>
              <a:t> </a:t>
            </a:r>
            <a:r>
              <a:rPr lang="ru-RU" sz="2600" dirty="0" err="1" smtClean="0">
                <a:solidFill>
                  <a:schemeClr val="bg1"/>
                </a:solidFill>
              </a:rPr>
              <a:t>значно</a:t>
            </a:r>
            <a:r>
              <a:rPr lang="ru-RU" sz="2600" dirty="0" smtClean="0">
                <a:solidFill>
                  <a:schemeClr val="bg1"/>
                </a:solidFill>
              </a:rPr>
              <a:t> </a:t>
            </a:r>
            <a:r>
              <a:rPr lang="ru-RU" sz="2600" dirty="0" err="1" smtClean="0">
                <a:solidFill>
                  <a:schemeClr val="bg1"/>
                </a:solidFill>
              </a:rPr>
              <a:t>більшою</a:t>
            </a:r>
            <a:r>
              <a:rPr lang="ru-RU" sz="2600" dirty="0" smtClean="0">
                <a:solidFill>
                  <a:schemeClr val="bg1"/>
                </a:solidFill>
              </a:rPr>
              <a:t> </a:t>
            </a:r>
            <a:r>
              <a:rPr lang="ru-RU" sz="2600" dirty="0" err="1" smtClean="0">
                <a:solidFill>
                  <a:schemeClr val="bg1"/>
                </a:solidFill>
              </a:rPr>
              <a:t>їх</a:t>
            </a:r>
            <a:r>
              <a:rPr lang="ru-RU" sz="2600" dirty="0" smtClean="0">
                <a:solidFill>
                  <a:schemeClr val="bg1"/>
                </a:solidFill>
              </a:rPr>
              <a:t> </a:t>
            </a:r>
            <a:r>
              <a:rPr lang="ru-RU" sz="2600" dirty="0" err="1" smtClean="0">
                <a:solidFill>
                  <a:schemeClr val="bg1"/>
                </a:solidFill>
              </a:rPr>
              <a:t>діаметру</a:t>
            </a:r>
            <a:r>
              <a:rPr lang="ru-RU" sz="2600" dirty="0" smtClean="0">
                <a:solidFill>
                  <a:schemeClr val="bg1"/>
                </a:solidFill>
              </a:rPr>
              <a:t>,</a:t>
            </a:r>
          </a:p>
          <a:p>
            <a:pPr>
              <a:buNone/>
            </a:pPr>
            <a:r>
              <a:rPr lang="ru-RU" sz="2600" dirty="0" smtClean="0">
                <a:solidFill>
                  <a:schemeClr val="bg1"/>
                </a:solidFill>
              </a:rPr>
              <a:t> то </a:t>
            </a:r>
            <a:r>
              <a:rPr lang="ru-RU" sz="2600" dirty="0" err="1" smtClean="0">
                <a:solidFill>
                  <a:schemeClr val="bg1"/>
                </a:solidFill>
              </a:rPr>
              <a:t>істотними</a:t>
            </a:r>
            <a:r>
              <a:rPr lang="ru-RU" sz="2600" dirty="0" smtClean="0">
                <a:solidFill>
                  <a:schemeClr val="bg1"/>
                </a:solidFill>
              </a:rPr>
              <a:t> </a:t>
            </a:r>
            <a:r>
              <a:rPr lang="ru-RU" sz="2600" dirty="0" err="1" smtClean="0">
                <a:solidFill>
                  <a:schemeClr val="bg1"/>
                </a:solidFill>
              </a:rPr>
              <a:t>стають</a:t>
            </a:r>
            <a:r>
              <a:rPr lang="ru-RU" sz="2600" dirty="0" smtClean="0">
                <a:solidFill>
                  <a:schemeClr val="bg1"/>
                </a:solidFill>
              </a:rPr>
              <a:t> </a:t>
            </a:r>
            <a:r>
              <a:rPr lang="ru-RU" sz="2600" dirty="0" err="1" smtClean="0">
                <a:solidFill>
                  <a:schemeClr val="bg1"/>
                </a:solidFill>
              </a:rPr>
              <a:t>приливні</a:t>
            </a:r>
            <a:r>
              <a:rPr lang="ru-RU" sz="2600" dirty="0" smtClean="0">
                <a:solidFill>
                  <a:schemeClr val="bg1"/>
                </a:solidFill>
              </a:rPr>
              <a:t> </a:t>
            </a:r>
            <a:r>
              <a:rPr lang="ru-RU" sz="2600" dirty="0" err="1" smtClean="0">
                <a:solidFill>
                  <a:schemeClr val="bg1"/>
                </a:solidFill>
              </a:rPr>
              <a:t>впливи</a:t>
            </a:r>
            <a:r>
              <a:rPr lang="ru-RU" sz="2600" dirty="0" smtClean="0">
                <a:solidFill>
                  <a:schemeClr val="bg1"/>
                </a:solidFill>
              </a:rPr>
              <a:t> галактик.</a:t>
            </a:r>
          </a:p>
          <a:p>
            <a:pPr>
              <a:buNone/>
            </a:pPr>
            <a:r>
              <a:rPr lang="ru-RU" sz="2600" dirty="0" smtClean="0">
                <a:solidFill>
                  <a:schemeClr val="bg1"/>
                </a:solidFill>
              </a:rPr>
              <a:t> </a:t>
            </a:r>
            <a:r>
              <a:rPr lang="ru-RU" sz="2600" dirty="0" err="1" smtClean="0">
                <a:solidFill>
                  <a:schemeClr val="bg1"/>
                </a:solidFill>
              </a:rPr>
              <a:t>Якщо</a:t>
            </a:r>
            <a:r>
              <a:rPr lang="ru-RU" sz="2600" dirty="0" smtClean="0">
                <a:solidFill>
                  <a:schemeClr val="bg1"/>
                </a:solidFill>
              </a:rPr>
              <a:t> </a:t>
            </a:r>
            <a:r>
              <a:rPr lang="ru-RU" sz="2600" dirty="0" err="1" smtClean="0">
                <a:solidFill>
                  <a:schemeClr val="bg1"/>
                </a:solidFill>
              </a:rPr>
              <a:t>відстань</a:t>
            </a:r>
            <a:r>
              <a:rPr lang="ru-RU" sz="2600" dirty="0" smtClean="0">
                <a:solidFill>
                  <a:schemeClr val="bg1"/>
                </a:solidFill>
              </a:rPr>
              <a:t> велика </a:t>
            </a:r>
            <a:r>
              <a:rPr lang="ru-RU" sz="2600" dirty="0" err="1" smtClean="0">
                <a:solidFill>
                  <a:schemeClr val="bg1"/>
                </a:solidFill>
              </a:rPr>
              <a:t>порівняно</a:t>
            </a:r>
            <a:r>
              <a:rPr lang="ru-RU" sz="2600" dirty="0" smtClean="0">
                <a:solidFill>
                  <a:schemeClr val="bg1"/>
                </a:solidFill>
              </a:rPr>
              <a:t> </a:t>
            </a:r>
            <a:r>
              <a:rPr lang="ru-RU" sz="2600" dirty="0" err="1" smtClean="0">
                <a:solidFill>
                  <a:schemeClr val="bg1"/>
                </a:solidFill>
              </a:rPr>
              <a:t>з</a:t>
            </a:r>
            <a:r>
              <a:rPr lang="ru-RU" sz="2600" dirty="0" smtClean="0">
                <a:solidFill>
                  <a:schemeClr val="bg1"/>
                </a:solidFill>
              </a:rPr>
              <a:t> </a:t>
            </a:r>
            <a:r>
              <a:rPr lang="ru-RU" sz="2600" dirty="0" err="1" smtClean="0">
                <a:solidFill>
                  <a:schemeClr val="bg1"/>
                </a:solidFill>
              </a:rPr>
              <a:t>розмірами</a:t>
            </a:r>
            <a:r>
              <a:rPr lang="ru-RU" sz="2600" dirty="0" smtClean="0">
                <a:solidFill>
                  <a:schemeClr val="bg1"/>
                </a:solidFill>
              </a:rPr>
              <a:t> </a:t>
            </a:r>
          </a:p>
          <a:p>
            <a:pPr>
              <a:buNone/>
            </a:pPr>
            <a:r>
              <a:rPr lang="ru-RU" sz="2600" dirty="0" smtClean="0">
                <a:solidFill>
                  <a:schemeClr val="bg1"/>
                </a:solidFill>
              </a:rPr>
              <a:t>галактик, </a:t>
            </a:r>
            <a:r>
              <a:rPr lang="ru-RU" sz="2600" dirty="0" err="1" smtClean="0">
                <a:solidFill>
                  <a:schemeClr val="bg1"/>
                </a:solidFill>
              </a:rPr>
              <a:t>але</a:t>
            </a:r>
            <a:r>
              <a:rPr lang="ru-RU" sz="2600" dirty="0" smtClean="0">
                <a:solidFill>
                  <a:schemeClr val="bg1"/>
                </a:solidFill>
              </a:rPr>
              <a:t> </a:t>
            </a:r>
            <a:r>
              <a:rPr lang="ru-RU" sz="2600" dirty="0" err="1" smtClean="0">
                <a:solidFill>
                  <a:schemeClr val="bg1"/>
                </a:solidFill>
              </a:rPr>
              <a:t>також</a:t>
            </a:r>
            <a:r>
              <a:rPr lang="ru-RU" sz="2600" dirty="0" smtClean="0">
                <a:solidFill>
                  <a:schemeClr val="bg1"/>
                </a:solidFill>
              </a:rPr>
              <a:t> великий </a:t>
            </a:r>
            <a:r>
              <a:rPr lang="ru-RU" sz="2600" dirty="0" err="1" smtClean="0">
                <a:solidFill>
                  <a:schemeClr val="bg1"/>
                </a:solidFill>
              </a:rPr>
              <a:t>і</a:t>
            </a:r>
            <a:r>
              <a:rPr lang="ru-RU" sz="2600" dirty="0" smtClean="0">
                <a:solidFill>
                  <a:schemeClr val="bg1"/>
                </a:solidFill>
              </a:rPr>
              <a:t> час </a:t>
            </a:r>
            <a:r>
              <a:rPr lang="ru-RU" sz="2600" dirty="0" err="1" smtClean="0">
                <a:solidFill>
                  <a:schemeClr val="bg1"/>
                </a:solidFill>
              </a:rPr>
              <a:t>прольоту</a:t>
            </a:r>
            <a:r>
              <a:rPr lang="ru-RU" sz="2600" dirty="0" smtClean="0">
                <a:solidFill>
                  <a:schemeClr val="bg1"/>
                </a:solidFill>
              </a:rPr>
              <a:t> </a:t>
            </a:r>
            <a:r>
              <a:rPr lang="ru-RU" sz="2600" dirty="0" err="1" smtClean="0">
                <a:solidFill>
                  <a:schemeClr val="bg1"/>
                </a:solidFill>
              </a:rPr>
              <a:t>двох</a:t>
            </a:r>
            <a:endParaRPr lang="ru-RU" sz="2600" dirty="0" smtClean="0">
              <a:solidFill>
                <a:schemeClr val="bg1"/>
              </a:solidFill>
            </a:endParaRPr>
          </a:p>
          <a:p>
            <a:pPr>
              <a:buNone/>
            </a:pPr>
            <a:r>
              <a:rPr lang="ru-RU" sz="2600" dirty="0" smtClean="0">
                <a:solidFill>
                  <a:schemeClr val="bg1"/>
                </a:solidFill>
              </a:rPr>
              <a:t> галактик одна </a:t>
            </a:r>
            <a:r>
              <a:rPr lang="ru-RU" sz="2600" dirty="0" err="1" smtClean="0">
                <a:solidFill>
                  <a:schemeClr val="bg1"/>
                </a:solidFill>
              </a:rPr>
              <a:t>відносно</a:t>
            </a:r>
            <a:r>
              <a:rPr lang="ru-RU" sz="2600" dirty="0" smtClean="0">
                <a:solidFill>
                  <a:schemeClr val="bg1"/>
                </a:solidFill>
              </a:rPr>
              <a:t> </a:t>
            </a:r>
            <a:r>
              <a:rPr lang="ru-RU" sz="2600" dirty="0" err="1" smtClean="0">
                <a:solidFill>
                  <a:schemeClr val="bg1"/>
                </a:solidFill>
              </a:rPr>
              <a:t>одної</a:t>
            </a:r>
            <a:r>
              <a:rPr lang="ru-RU" sz="2600" dirty="0" smtClean="0">
                <a:solidFill>
                  <a:schemeClr val="bg1"/>
                </a:solidFill>
              </a:rPr>
              <a:t>, то </a:t>
            </a:r>
            <a:r>
              <a:rPr lang="ru-RU" sz="2600" dirty="0" err="1" smtClean="0">
                <a:solidFill>
                  <a:schemeClr val="bg1"/>
                </a:solidFill>
              </a:rPr>
              <a:t>більш</a:t>
            </a:r>
            <a:r>
              <a:rPr lang="ru-RU" sz="2600" dirty="0" smtClean="0">
                <a:solidFill>
                  <a:schemeClr val="bg1"/>
                </a:solidFill>
              </a:rPr>
              <a:t> </a:t>
            </a:r>
            <a:r>
              <a:rPr lang="ru-RU" sz="2600" dirty="0" err="1" smtClean="0">
                <a:solidFill>
                  <a:schemeClr val="bg1"/>
                </a:solidFill>
              </a:rPr>
              <a:t>масивна</a:t>
            </a:r>
            <a:endParaRPr lang="ru-RU" sz="2600" dirty="0" smtClean="0">
              <a:solidFill>
                <a:schemeClr val="bg1"/>
              </a:solidFill>
            </a:endParaRPr>
          </a:p>
          <a:p>
            <a:pPr>
              <a:buNone/>
            </a:pPr>
            <a:r>
              <a:rPr lang="ru-RU" sz="2600" dirty="0" smtClean="0">
                <a:solidFill>
                  <a:schemeClr val="bg1"/>
                </a:solidFill>
              </a:rPr>
              <a:t> галактика </a:t>
            </a:r>
            <a:r>
              <a:rPr lang="ru-RU" sz="2600" dirty="0" err="1" smtClean="0">
                <a:solidFill>
                  <a:schemeClr val="bg1"/>
                </a:solidFill>
              </a:rPr>
              <a:t>може</a:t>
            </a:r>
            <a:r>
              <a:rPr lang="ru-RU" sz="2600" dirty="0" smtClean="0">
                <a:solidFill>
                  <a:schemeClr val="bg1"/>
                </a:solidFill>
              </a:rPr>
              <a:t> </a:t>
            </a:r>
            <a:r>
              <a:rPr lang="ru-RU" sz="2600" dirty="0" err="1" smtClean="0">
                <a:solidFill>
                  <a:schemeClr val="bg1"/>
                </a:solidFill>
              </a:rPr>
              <a:t>перетягнути</a:t>
            </a:r>
            <a:r>
              <a:rPr lang="ru-RU" sz="2600" dirty="0" smtClean="0">
                <a:solidFill>
                  <a:schemeClr val="bg1"/>
                </a:solidFill>
              </a:rPr>
              <a:t> </a:t>
            </a:r>
            <a:r>
              <a:rPr lang="ru-RU" sz="2600" dirty="0" err="1" smtClean="0">
                <a:solidFill>
                  <a:schemeClr val="bg1"/>
                </a:solidFill>
              </a:rPr>
              <a:t>міжгалактичний</a:t>
            </a:r>
            <a:r>
              <a:rPr lang="ru-RU" sz="2600" dirty="0" smtClean="0">
                <a:solidFill>
                  <a:schemeClr val="bg1"/>
                </a:solidFill>
              </a:rPr>
              <a:t> </a:t>
            </a:r>
          </a:p>
          <a:p>
            <a:pPr>
              <a:buNone/>
            </a:pPr>
            <a:r>
              <a:rPr lang="ru-RU" sz="2600" dirty="0" err="1" smtClean="0">
                <a:solidFill>
                  <a:schemeClr val="bg1"/>
                </a:solidFill>
              </a:rPr>
              <a:t>гарячий</a:t>
            </a:r>
            <a:r>
              <a:rPr lang="ru-RU" sz="2600" dirty="0" smtClean="0">
                <a:solidFill>
                  <a:schemeClr val="bg1"/>
                </a:solidFill>
              </a:rPr>
              <a:t> газ, </a:t>
            </a:r>
            <a:r>
              <a:rPr lang="ru-RU" sz="2600" dirty="0" err="1" smtClean="0">
                <a:solidFill>
                  <a:schemeClr val="bg1"/>
                </a:solidFill>
              </a:rPr>
              <a:t>що</a:t>
            </a:r>
            <a:r>
              <a:rPr lang="ru-RU" sz="2600" dirty="0" smtClean="0">
                <a:solidFill>
                  <a:schemeClr val="bg1"/>
                </a:solidFill>
              </a:rPr>
              <a:t> </a:t>
            </a:r>
            <a:r>
              <a:rPr lang="ru-RU" sz="2600" dirty="0" err="1" smtClean="0">
                <a:solidFill>
                  <a:schemeClr val="bg1"/>
                </a:solidFill>
              </a:rPr>
              <a:t>оточує</a:t>
            </a:r>
            <a:r>
              <a:rPr lang="ru-RU" sz="2600" dirty="0" smtClean="0">
                <a:solidFill>
                  <a:schemeClr val="bg1"/>
                </a:solidFill>
              </a:rPr>
              <a:t> </a:t>
            </a:r>
            <a:r>
              <a:rPr lang="ru-RU" sz="2600" dirty="0" err="1" smtClean="0">
                <a:solidFill>
                  <a:schemeClr val="bg1"/>
                </a:solidFill>
              </a:rPr>
              <a:t>сусідню</a:t>
            </a:r>
            <a:r>
              <a:rPr lang="ru-RU" sz="2600" dirty="0" smtClean="0">
                <a:solidFill>
                  <a:schemeClr val="bg1"/>
                </a:solidFill>
              </a:rPr>
              <a:t> галактику, </a:t>
            </a:r>
            <a:r>
              <a:rPr lang="ru-RU" sz="2600" dirty="0" err="1" smtClean="0">
                <a:solidFill>
                  <a:schemeClr val="bg1"/>
                </a:solidFill>
              </a:rPr>
              <a:t>тим</a:t>
            </a:r>
            <a:r>
              <a:rPr lang="ru-RU" sz="2600" dirty="0" smtClean="0">
                <a:solidFill>
                  <a:schemeClr val="bg1"/>
                </a:solidFill>
              </a:rPr>
              <a:t> самим </a:t>
            </a:r>
            <a:r>
              <a:rPr lang="ru-RU" sz="2600" dirty="0" err="1" smtClean="0">
                <a:solidFill>
                  <a:schemeClr val="bg1"/>
                </a:solidFill>
              </a:rPr>
              <a:t>позбавивши</a:t>
            </a:r>
            <a:r>
              <a:rPr lang="ru-RU" sz="2600" dirty="0" smtClean="0">
                <a:solidFill>
                  <a:schemeClr val="bg1"/>
                </a:solidFill>
              </a:rPr>
              <a:t> </a:t>
            </a:r>
            <a:r>
              <a:rPr lang="ru-RU" sz="2600" dirty="0" err="1" smtClean="0">
                <a:solidFill>
                  <a:schemeClr val="bg1"/>
                </a:solidFill>
              </a:rPr>
              <a:t>її</a:t>
            </a:r>
            <a:r>
              <a:rPr lang="ru-RU" sz="2600" dirty="0" smtClean="0">
                <a:solidFill>
                  <a:schemeClr val="bg1"/>
                </a:solidFill>
              </a:rPr>
              <a:t> </a:t>
            </a:r>
            <a:r>
              <a:rPr lang="ru-RU" sz="2600" dirty="0" err="1" smtClean="0">
                <a:solidFill>
                  <a:schemeClr val="bg1"/>
                </a:solidFill>
              </a:rPr>
              <a:t>джерела</a:t>
            </a:r>
            <a:r>
              <a:rPr lang="ru-RU" sz="2600" dirty="0" smtClean="0">
                <a:solidFill>
                  <a:schemeClr val="bg1"/>
                </a:solidFill>
              </a:rPr>
              <a:t> </a:t>
            </a:r>
          </a:p>
          <a:p>
            <a:pPr>
              <a:buNone/>
            </a:pPr>
            <a:r>
              <a:rPr lang="ru-RU" sz="2600" dirty="0" err="1" smtClean="0">
                <a:solidFill>
                  <a:schemeClr val="bg1"/>
                </a:solidFill>
              </a:rPr>
              <a:t>поповнення</a:t>
            </a:r>
            <a:r>
              <a:rPr lang="ru-RU" sz="2600" dirty="0" smtClean="0">
                <a:solidFill>
                  <a:schemeClr val="bg1"/>
                </a:solidFill>
              </a:rPr>
              <a:t> </a:t>
            </a:r>
            <a:r>
              <a:rPr lang="ru-RU" sz="2600" dirty="0" err="1" smtClean="0">
                <a:solidFill>
                  <a:schemeClr val="bg1"/>
                </a:solidFill>
              </a:rPr>
              <a:t>внутрішніх</a:t>
            </a:r>
            <a:r>
              <a:rPr lang="ru-RU" sz="2600" dirty="0" smtClean="0">
                <a:solidFill>
                  <a:schemeClr val="bg1"/>
                </a:solidFill>
              </a:rPr>
              <a:t> </a:t>
            </a:r>
            <a:r>
              <a:rPr lang="ru-RU" sz="2600" dirty="0" err="1" smtClean="0">
                <a:solidFill>
                  <a:schemeClr val="bg1"/>
                </a:solidFill>
              </a:rPr>
              <a:t>запасів</a:t>
            </a:r>
            <a:r>
              <a:rPr lang="ru-RU" sz="2600" dirty="0" smtClean="0">
                <a:solidFill>
                  <a:schemeClr val="bg1"/>
                </a:solidFill>
              </a:rPr>
              <a:t> </a:t>
            </a:r>
            <a:r>
              <a:rPr lang="ru-RU" sz="2600" dirty="0" err="1" smtClean="0">
                <a:solidFill>
                  <a:schemeClr val="bg1"/>
                </a:solidFill>
              </a:rPr>
              <a:t>міжзоряного</a:t>
            </a:r>
            <a:r>
              <a:rPr lang="ru-RU" sz="2600" dirty="0" smtClean="0">
                <a:solidFill>
                  <a:schemeClr val="bg1"/>
                </a:solidFill>
              </a:rPr>
              <a:t> газу, </a:t>
            </a:r>
            <a:r>
              <a:rPr lang="ru-RU" sz="2600" dirty="0" err="1" smtClean="0">
                <a:solidFill>
                  <a:schemeClr val="bg1"/>
                </a:solidFill>
              </a:rPr>
              <a:t>що</a:t>
            </a:r>
            <a:r>
              <a:rPr lang="ru-RU" sz="2600" dirty="0" smtClean="0">
                <a:solidFill>
                  <a:schemeClr val="bg1"/>
                </a:solidFill>
              </a:rPr>
              <a:t> </a:t>
            </a:r>
            <a:r>
              <a:rPr lang="ru-RU" sz="2600" dirty="0" err="1" smtClean="0">
                <a:solidFill>
                  <a:schemeClr val="bg1"/>
                </a:solidFill>
              </a:rPr>
              <a:t>бере</a:t>
            </a:r>
            <a:r>
              <a:rPr lang="ru-RU" sz="2600" dirty="0" smtClean="0">
                <a:solidFill>
                  <a:schemeClr val="bg1"/>
                </a:solidFill>
              </a:rPr>
              <a:t> участь </a:t>
            </a:r>
            <a:r>
              <a:rPr lang="ru-RU" sz="2600" dirty="0" err="1" smtClean="0">
                <a:solidFill>
                  <a:schemeClr val="bg1"/>
                </a:solidFill>
              </a:rPr>
              <a:t>приформуванні</a:t>
            </a:r>
            <a:r>
              <a:rPr lang="ru-RU" sz="2600" dirty="0" smtClean="0">
                <a:solidFill>
                  <a:schemeClr val="bg1"/>
                </a:solidFill>
              </a:rPr>
              <a:t> </a:t>
            </a:r>
            <a:r>
              <a:rPr lang="ru-RU" sz="2600" dirty="0" err="1" smtClean="0">
                <a:solidFill>
                  <a:schemeClr val="bg1"/>
                </a:solidFill>
              </a:rPr>
              <a:t>зірок</a:t>
            </a:r>
            <a:r>
              <a:rPr lang="ru-RU" sz="2600" dirty="0" smtClean="0">
                <a:solidFill>
                  <a:schemeClr val="bg1"/>
                </a:solidFill>
              </a:rPr>
              <a:t>.</a:t>
            </a:r>
            <a:endParaRPr lang="ru-RU" dirty="0" smtClean="0">
              <a:solidFill>
                <a:schemeClr val="bg1"/>
              </a:solidFill>
            </a:endParaRPr>
          </a:p>
          <a:p>
            <a:pPr>
              <a:buNone/>
            </a:pPr>
            <a:endParaRPr lang="ru-RU" dirty="0"/>
          </a:p>
        </p:txBody>
      </p:sp>
      <p:sp>
        <p:nvSpPr>
          <p:cNvPr id="5" name="Прямоугольник 4"/>
          <p:cNvSpPr/>
          <p:nvPr/>
        </p:nvSpPr>
        <p:spPr>
          <a:xfrm>
            <a:off x="539552" y="5013176"/>
            <a:ext cx="7776864" cy="923330"/>
          </a:xfrm>
          <a:prstGeom prst="rect">
            <a:avLst/>
          </a:prstGeom>
        </p:spPr>
        <p:txBody>
          <a:bodyPr wrap="square">
            <a:spAutoFit/>
          </a:bodyPr>
          <a:lstStyle/>
          <a:p>
            <a:r>
              <a:rPr lang="ru-RU" dirty="0" err="1" smtClean="0">
                <a:solidFill>
                  <a:schemeClr val="bg1"/>
                </a:solidFill>
              </a:rPr>
              <a:t>Якщо</a:t>
            </a:r>
            <a:r>
              <a:rPr lang="ru-RU" dirty="0" smtClean="0">
                <a:solidFill>
                  <a:schemeClr val="bg1"/>
                </a:solidFill>
              </a:rPr>
              <a:t> </a:t>
            </a:r>
            <a:r>
              <a:rPr lang="ru-RU" dirty="0" err="1" smtClean="0">
                <a:solidFill>
                  <a:schemeClr val="bg1"/>
                </a:solidFill>
              </a:rPr>
              <a:t>відстань</a:t>
            </a:r>
            <a:r>
              <a:rPr lang="ru-RU" dirty="0" smtClean="0">
                <a:solidFill>
                  <a:schemeClr val="bg1"/>
                </a:solidFill>
              </a:rPr>
              <a:t> </a:t>
            </a:r>
            <a:r>
              <a:rPr lang="ru-RU" dirty="0" err="1" smtClean="0">
                <a:solidFill>
                  <a:schemeClr val="bg1"/>
                </a:solidFill>
              </a:rPr>
              <a:t>є</a:t>
            </a:r>
            <a:r>
              <a:rPr lang="ru-RU" dirty="0" smtClean="0">
                <a:solidFill>
                  <a:schemeClr val="bg1"/>
                </a:solidFill>
              </a:rPr>
              <a:t> </a:t>
            </a:r>
            <a:r>
              <a:rPr lang="ru-RU" dirty="0" err="1" smtClean="0">
                <a:solidFill>
                  <a:schemeClr val="bg1"/>
                </a:solidFill>
              </a:rPr>
              <a:t>меншою</a:t>
            </a:r>
            <a:r>
              <a:rPr lang="ru-RU" dirty="0" smtClean="0">
                <a:solidFill>
                  <a:schemeClr val="bg1"/>
                </a:solidFill>
              </a:rPr>
              <a:t>, </a:t>
            </a:r>
            <a:r>
              <a:rPr lang="ru-RU" dirty="0" err="1" smtClean="0">
                <a:solidFill>
                  <a:schemeClr val="bg1"/>
                </a:solidFill>
              </a:rPr>
              <a:t>є</a:t>
            </a:r>
            <a:r>
              <a:rPr lang="ru-RU" dirty="0" smtClean="0">
                <a:solidFill>
                  <a:schemeClr val="bg1"/>
                </a:solidFill>
              </a:rPr>
              <a:t> </a:t>
            </a:r>
            <a:r>
              <a:rPr lang="ru-RU" dirty="0" err="1" smtClean="0">
                <a:solidFill>
                  <a:schemeClr val="bg1"/>
                </a:solidFill>
              </a:rPr>
              <a:t>можливість</a:t>
            </a:r>
            <a:r>
              <a:rPr lang="ru-RU" dirty="0" smtClean="0">
                <a:solidFill>
                  <a:schemeClr val="bg1"/>
                </a:solidFill>
              </a:rPr>
              <a:t> того, </a:t>
            </a:r>
            <a:r>
              <a:rPr lang="ru-RU" dirty="0" err="1" smtClean="0">
                <a:solidFill>
                  <a:schemeClr val="bg1"/>
                </a:solidFill>
              </a:rPr>
              <a:t>що</a:t>
            </a:r>
            <a:r>
              <a:rPr lang="ru-RU" dirty="0" smtClean="0">
                <a:solidFill>
                  <a:schemeClr val="bg1"/>
                </a:solidFill>
              </a:rPr>
              <a:t> </a:t>
            </a:r>
            <a:r>
              <a:rPr lang="ru-RU" dirty="0" err="1" smtClean="0">
                <a:solidFill>
                  <a:schemeClr val="bg1"/>
                </a:solidFill>
              </a:rPr>
              <a:t>більш</a:t>
            </a:r>
            <a:r>
              <a:rPr lang="ru-RU" dirty="0" smtClean="0">
                <a:solidFill>
                  <a:schemeClr val="bg1"/>
                </a:solidFill>
              </a:rPr>
              <a:t> </a:t>
            </a:r>
            <a:r>
              <a:rPr lang="ru-RU" dirty="0" err="1" smtClean="0">
                <a:solidFill>
                  <a:schemeClr val="bg1"/>
                </a:solidFill>
              </a:rPr>
              <a:t>масивний</a:t>
            </a:r>
            <a:r>
              <a:rPr lang="ru-RU" dirty="0" smtClean="0">
                <a:solidFill>
                  <a:schemeClr val="bg1"/>
                </a:solidFill>
              </a:rPr>
              <a:t> компонент разом </a:t>
            </a:r>
            <a:r>
              <a:rPr lang="ru-RU" dirty="0" err="1" smtClean="0">
                <a:solidFill>
                  <a:schemeClr val="bg1"/>
                </a:solidFill>
              </a:rPr>
              <a:t>з</a:t>
            </a:r>
            <a:r>
              <a:rPr lang="ru-RU" dirty="0" smtClean="0">
                <a:solidFill>
                  <a:schemeClr val="bg1"/>
                </a:solidFill>
              </a:rPr>
              <a:t> </a:t>
            </a:r>
            <a:r>
              <a:rPr lang="ru-RU" dirty="0" err="1" smtClean="0">
                <a:solidFill>
                  <a:schemeClr val="bg1"/>
                </a:solidFill>
              </a:rPr>
              <a:t>міжгалактичним</a:t>
            </a:r>
            <a:r>
              <a:rPr lang="ru-RU" dirty="0" smtClean="0">
                <a:solidFill>
                  <a:schemeClr val="bg1"/>
                </a:solidFill>
              </a:rPr>
              <a:t> газом </a:t>
            </a:r>
            <a:r>
              <a:rPr lang="ru-RU" dirty="0" err="1" smtClean="0">
                <a:solidFill>
                  <a:schemeClr val="bg1"/>
                </a:solidFill>
              </a:rPr>
              <a:t>перетягне</a:t>
            </a:r>
            <a:r>
              <a:rPr lang="ru-RU" dirty="0" smtClean="0">
                <a:solidFill>
                  <a:schemeClr val="bg1"/>
                </a:solidFill>
              </a:rPr>
              <a:t> на себе </a:t>
            </a:r>
            <a:r>
              <a:rPr lang="ru-RU" dirty="0" err="1" smtClean="0">
                <a:solidFill>
                  <a:schemeClr val="bg1"/>
                </a:solidFill>
              </a:rPr>
              <a:t>і</a:t>
            </a:r>
            <a:r>
              <a:rPr lang="ru-RU" dirty="0" smtClean="0">
                <a:solidFill>
                  <a:schemeClr val="bg1"/>
                </a:solidFill>
              </a:rPr>
              <a:t> </a:t>
            </a:r>
            <a:r>
              <a:rPr lang="ru-RU" dirty="0" err="1" smtClean="0">
                <a:solidFill>
                  <a:schemeClr val="bg1"/>
                </a:solidFill>
              </a:rPr>
              <a:t>темне</a:t>
            </a:r>
            <a:r>
              <a:rPr lang="ru-RU" dirty="0" smtClean="0">
                <a:solidFill>
                  <a:schemeClr val="bg1"/>
                </a:solidFill>
              </a:rPr>
              <a:t> гало галактики, </a:t>
            </a:r>
            <a:r>
              <a:rPr lang="ru-RU" dirty="0" err="1" smtClean="0">
                <a:solidFill>
                  <a:schemeClr val="bg1"/>
                </a:solidFill>
              </a:rPr>
              <a:t>залишивши</a:t>
            </a:r>
            <a:r>
              <a:rPr lang="ru-RU" dirty="0" smtClean="0">
                <a:solidFill>
                  <a:schemeClr val="bg1"/>
                </a:solidFill>
              </a:rPr>
              <a:t> </a:t>
            </a:r>
            <a:r>
              <a:rPr lang="ru-RU" dirty="0" err="1" smtClean="0">
                <a:solidFill>
                  <a:schemeClr val="bg1"/>
                </a:solidFill>
              </a:rPr>
              <a:t>її</a:t>
            </a:r>
            <a:r>
              <a:rPr lang="ru-RU" dirty="0" smtClean="0">
                <a:solidFill>
                  <a:schemeClr val="bg1"/>
                </a:solidFill>
              </a:rPr>
              <a:t> </a:t>
            </a:r>
            <a:r>
              <a:rPr lang="ru-RU" dirty="0" err="1" smtClean="0">
                <a:solidFill>
                  <a:schemeClr val="bg1"/>
                </a:solidFill>
              </a:rPr>
              <a:t>фактично</a:t>
            </a:r>
            <a:r>
              <a:rPr lang="ru-RU" dirty="0" smtClean="0">
                <a:solidFill>
                  <a:schemeClr val="bg1"/>
                </a:solidFill>
              </a:rPr>
              <a:t> без </a:t>
            </a:r>
            <a:r>
              <a:rPr lang="ru-RU" dirty="0" err="1" smtClean="0">
                <a:solidFill>
                  <a:schemeClr val="bg1"/>
                </a:solidFill>
              </a:rPr>
              <a:t>темної</a:t>
            </a:r>
            <a:r>
              <a:rPr lang="ru-RU" dirty="0" smtClean="0">
                <a:solidFill>
                  <a:schemeClr val="bg1"/>
                </a:solidFill>
              </a:rPr>
              <a:t> </a:t>
            </a:r>
            <a:r>
              <a:rPr lang="ru-RU" dirty="0" err="1" smtClean="0">
                <a:solidFill>
                  <a:schemeClr val="bg1"/>
                </a:solidFill>
              </a:rPr>
              <a:t>матерії</a:t>
            </a:r>
            <a:r>
              <a:rPr lang="ru-RU" dirty="0" smtClean="0">
                <a:solidFill>
                  <a:schemeClr val="bg1"/>
                </a:solidFill>
              </a:rPr>
              <a:t>.</a:t>
            </a:r>
            <a:endParaRPr lang="ru-RU" dirty="0">
              <a:solidFill>
                <a:schemeClr val="bg1"/>
              </a:solidFill>
            </a:endParaRPr>
          </a:p>
        </p:txBody>
      </p:sp>
      <p:pic>
        <p:nvPicPr>
          <p:cNvPr id="6" name="Рисунок 5" descr="47004-5u.jpg"/>
          <p:cNvPicPr>
            <a:picLocks noChangeAspect="1"/>
          </p:cNvPicPr>
          <p:nvPr/>
        </p:nvPicPr>
        <p:blipFill>
          <a:blip r:embed="rId3" cstate="print"/>
          <a:stretch>
            <a:fillRect/>
          </a:stretch>
        </p:blipFill>
        <p:spPr>
          <a:xfrm>
            <a:off x="4932040" y="1122044"/>
            <a:ext cx="2952328" cy="3007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229600" cy="4525963"/>
          </a:xfrm>
        </p:spPr>
        <p:txBody>
          <a:bodyPr/>
          <a:lstStyle/>
          <a:p>
            <a:pPr>
              <a:buNone/>
            </a:pPr>
            <a:r>
              <a:rPr lang="uk-UA" dirty="0" smtClean="0">
                <a:solidFill>
                  <a:schemeClr val="bg1"/>
                </a:solidFill>
                <a:effectLst>
                  <a:glow rad="139700">
                    <a:schemeClr val="accent1">
                      <a:satMod val="175000"/>
                      <a:alpha val="40000"/>
                    </a:schemeClr>
                  </a:glow>
                </a:effectLst>
              </a:rPr>
              <a:t>Злиття галактик</a:t>
            </a:r>
          </a:p>
          <a:p>
            <a:endParaRPr lang="ru-RU" dirty="0">
              <a:solidFill>
                <a:schemeClr val="bg1"/>
              </a:solidFill>
            </a:endParaRPr>
          </a:p>
        </p:txBody>
      </p:sp>
      <p:pic>
        <p:nvPicPr>
          <p:cNvPr id="4" name="Рисунок 3" descr="47004-24u.jpg"/>
          <p:cNvPicPr>
            <a:picLocks noChangeAspect="1"/>
          </p:cNvPicPr>
          <p:nvPr/>
        </p:nvPicPr>
        <p:blipFill>
          <a:blip r:embed="rId3" cstate="print"/>
          <a:stretch>
            <a:fillRect/>
          </a:stretch>
        </p:blipFill>
        <p:spPr>
          <a:xfrm>
            <a:off x="5148064" y="1772816"/>
            <a:ext cx="3455665" cy="367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95536" y="1628800"/>
            <a:ext cx="4572000" cy="3970318"/>
          </a:xfrm>
          <a:prstGeom prst="rect">
            <a:avLst/>
          </a:prstGeom>
        </p:spPr>
        <p:txBody>
          <a:bodyPr>
            <a:spAutoFit/>
          </a:bodyPr>
          <a:lstStyle/>
          <a:p>
            <a:r>
              <a:rPr lang="ru-RU" dirty="0" err="1" smtClean="0">
                <a:solidFill>
                  <a:schemeClr val="bg1"/>
                </a:solidFill>
              </a:rPr>
              <a:t>Граничний</a:t>
            </a:r>
            <a:r>
              <a:rPr lang="ru-RU" dirty="0" smtClean="0">
                <a:solidFill>
                  <a:schemeClr val="bg1"/>
                </a:solidFill>
              </a:rPr>
              <a:t> </a:t>
            </a:r>
            <a:r>
              <a:rPr lang="ru-RU" dirty="0" err="1" smtClean="0">
                <a:solidFill>
                  <a:schemeClr val="bg1"/>
                </a:solidFill>
              </a:rPr>
              <a:t>випадок</a:t>
            </a:r>
            <a:r>
              <a:rPr lang="ru-RU" dirty="0" smtClean="0">
                <a:solidFill>
                  <a:schemeClr val="bg1"/>
                </a:solidFill>
              </a:rPr>
              <a:t> </a:t>
            </a:r>
            <a:r>
              <a:rPr lang="ru-RU" dirty="0" err="1" smtClean="0">
                <a:solidFill>
                  <a:schemeClr val="bg1"/>
                </a:solidFill>
              </a:rPr>
              <a:t>взаємодії</a:t>
            </a:r>
            <a:r>
              <a:rPr lang="ru-RU" dirty="0" smtClean="0">
                <a:solidFill>
                  <a:schemeClr val="bg1"/>
                </a:solidFill>
              </a:rPr>
              <a:t> — </a:t>
            </a:r>
            <a:r>
              <a:rPr lang="ru-RU" dirty="0" err="1" smtClean="0">
                <a:solidFill>
                  <a:schemeClr val="bg1"/>
                </a:solidFill>
              </a:rPr>
              <a:t>це</a:t>
            </a:r>
            <a:r>
              <a:rPr lang="ru-RU" dirty="0" smtClean="0">
                <a:solidFill>
                  <a:schemeClr val="bg1"/>
                </a:solidFill>
              </a:rPr>
              <a:t> </a:t>
            </a:r>
            <a:r>
              <a:rPr lang="ru-RU" dirty="0" err="1" smtClean="0">
                <a:solidFill>
                  <a:schemeClr val="bg1"/>
                </a:solidFill>
              </a:rPr>
              <a:t>злиття</a:t>
            </a:r>
            <a:r>
              <a:rPr lang="ru-RU" dirty="0" smtClean="0">
                <a:solidFill>
                  <a:schemeClr val="bg1"/>
                </a:solidFill>
              </a:rPr>
              <a:t> галактик. За </a:t>
            </a:r>
            <a:r>
              <a:rPr lang="ru-RU" dirty="0" err="1" smtClean="0">
                <a:solidFill>
                  <a:schemeClr val="bg1"/>
                </a:solidFill>
              </a:rPr>
              <a:t>сучасними</a:t>
            </a:r>
            <a:r>
              <a:rPr lang="ru-RU" dirty="0" smtClean="0">
                <a:solidFill>
                  <a:schemeClr val="bg1"/>
                </a:solidFill>
              </a:rPr>
              <a:t> </a:t>
            </a:r>
            <a:r>
              <a:rPr lang="ru-RU" dirty="0" err="1" smtClean="0">
                <a:solidFill>
                  <a:schemeClr val="bg1"/>
                </a:solidFill>
              </a:rPr>
              <a:t>уявленнями</a:t>
            </a:r>
            <a:r>
              <a:rPr lang="ru-RU" dirty="0" smtClean="0">
                <a:solidFill>
                  <a:schemeClr val="bg1"/>
                </a:solidFill>
              </a:rPr>
              <a:t>, </a:t>
            </a:r>
            <a:r>
              <a:rPr lang="ru-RU" dirty="0" err="1" smtClean="0">
                <a:solidFill>
                  <a:schemeClr val="bg1"/>
                </a:solidFill>
              </a:rPr>
              <a:t>спочатку</a:t>
            </a:r>
            <a:r>
              <a:rPr lang="ru-RU" dirty="0" smtClean="0">
                <a:solidFill>
                  <a:schemeClr val="bg1"/>
                </a:solidFill>
              </a:rPr>
              <a:t> </a:t>
            </a:r>
            <a:r>
              <a:rPr lang="ru-RU" dirty="0" err="1" smtClean="0">
                <a:solidFill>
                  <a:schemeClr val="bg1"/>
                </a:solidFill>
              </a:rPr>
              <a:t>зливаються</a:t>
            </a:r>
            <a:r>
              <a:rPr lang="ru-RU" dirty="0" smtClean="0">
                <a:solidFill>
                  <a:schemeClr val="bg1"/>
                </a:solidFill>
              </a:rPr>
              <a:t> </a:t>
            </a:r>
            <a:r>
              <a:rPr lang="ru-RU" dirty="0" err="1" smtClean="0">
                <a:solidFill>
                  <a:schemeClr val="bg1"/>
                </a:solidFill>
              </a:rPr>
              <a:t>темні</a:t>
            </a:r>
            <a:r>
              <a:rPr lang="ru-RU" dirty="0" smtClean="0">
                <a:solidFill>
                  <a:schemeClr val="bg1"/>
                </a:solidFill>
              </a:rPr>
              <a:t> гало галактик. </a:t>
            </a:r>
            <a:r>
              <a:rPr lang="ru-RU" dirty="0" err="1" smtClean="0">
                <a:solidFill>
                  <a:schemeClr val="bg1"/>
                </a:solidFill>
              </a:rPr>
              <a:t>Потім</a:t>
            </a:r>
            <a:r>
              <a:rPr lang="ru-RU" dirty="0" smtClean="0">
                <a:solidFill>
                  <a:schemeClr val="bg1"/>
                </a:solidFill>
              </a:rPr>
              <a:t> галактики </a:t>
            </a:r>
            <a:r>
              <a:rPr lang="ru-RU" dirty="0" err="1" smtClean="0">
                <a:solidFill>
                  <a:schemeClr val="bg1"/>
                </a:solidFill>
              </a:rPr>
              <a:t>починають</a:t>
            </a:r>
            <a:r>
              <a:rPr lang="ru-RU" dirty="0" smtClean="0">
                <a:solidFill>
                  <a:schemeClr val="bg1"/>
                </a:solidFill>
              </a:rPr>
              <a:t> </a:t>
            </a:r>
            <a:r>
              <a:rPr lang="ru-RU" dirty="0" err="1" smtClean="0">
                <a:solidFill>
                  <a:schemeClr val="bg1"/>
                </a:solidFill>
              </a:rPr>
              <a:t>наближатися</a:t>
            </a:r>
            <a:r>
              <a:rPr lang="ru-RU" dirty="0" smtClean="0">
                <a:solidFill>
                  <a:schemeClr val="bg1"/>
                </a:solidFill>
              </a:rPr>
              <a:t> одна до </a:t>
            </a:r>
            <a:r>
              <a:rPr lang="ru-RU" dirty="0" err="1" smtClean="0">
                <a:solidFill>
                  <a:schemeClr val="bg1"/>
                </a:solidFill>
              </a:rPr>
              <a:t>одної</a:t>
            </a:r>
            <a:r>
              <a:rPr lang="ru-RU" dirty="0" smtClean="0">
                <a:solidFill>
                  <a:schemeClr val="bg1"/>
                </a:solidFill>
              </a:rPr>
              <a:t> по </a:t>
            </a:r>
            <a:r>
              <a:rPr lang="ru-RU" dirty="0" err="1" smtClean="0">
                <a:solidFill>
                  <a:schemeClr val="bg1"/>
                </a:solidFill>
              </a:rPr>
              <a:t>спіралі</a:t>
            </a:r>
            <a:r>
              <a:rPr lang="ru-RU" dirty="0" smtClean="0">
                <a:solidFill>
                  <a:schemeClr val="bg1"/>
                </a:solidFill>
              </a:rPr>
              <a:t>. І </a:t>
            </a:r>
            <a:r>
              <a:rPr lang="ru-RU" dirty="0" err="1" smtClean="0">
                <a:solidFill>
                  <a:schemeClr val="bg1"/>
                </a:solidFill>
              </a:rPr>
              <a:t>тільки</a:t>
            </a:r>
            <a:r>
              <a:rPr lang="ru-RU" dirty="0" smtClean="0">
                <a:solidFill>
                  <a:schemeClr val="bg1"/>
                </a:solidFill>
              </a:rPr>
              <a:t> </a:t>
            </a:r>
            <a:r>
              <a:rPr lang="ru-RU" dirty="0" err="1" smtClean="0">
                <a:solidFill>
                  <a:schemeClr val="bg1"/>
                </a:solidFill>
              </a:rPr>
              <a:t>потім</a:t>
            </a:r>
            <a:r>
              <a:rPr lang="ru-RU" dirty="0" smtClean="0">
                <a:solidFill>
                  <a:schemeClr val="bg1"/>
                </a:solidFill>
              </a:rPr>
              <a:t> </a:t>
            </a:r>
            <a:r>
              <a:rPr lang="ru-RU" dirty="0" err="1" smtClean="0">
                <a:solidFill>
                  <a:schemeClr val="bg1"/>
                </a:solidFill>
              </a:rPr>
              <a:t>починають</a:t>
            </a:r>
            <a:r>
              <a:rPr lang="ru-RU" dirty="0" smtClean="0">
                <a:solidFill>
                  <a:schemeClr val="bg1"/>
                </a:solidFill>
              </a:rPr>
              <a:t> </a:t>
            </a:r>
            <a:r>
              <a:rPr lang="ru-RU" dirty="0" err="1" smtClean="0">
                <a:solidFill>
                  <a:schemeClr val="bg1"/>
                </a:solidFill>
              </a:rPr>
              <a:t>зливатися</a:t>
            </a:r>
            <a:r>
              <a:rPr lang="ru-RU" dirty="0" smtClean="0">
                <a:solidFill>
                  <a:schemeClr val="bg1"/>
                </a:solidFill>
              </a:rPr>
              <a:t> </a:t>
            </a:r>
            <a:r>
              <a:rPr lang="ru-RU" dirty="0" err="1" smtClean="0">
                <a:solidFill>
                  <a:schemeClr val="bg1"/>
                </a:solidFill>
              </a:rPr>
              <a:t>зоряні</a:t>
            </a:r>
            <a:r>
              <a:rPr lang="ru-RU" dirty="0" smtClean="0">
                <a:solidFill>
                  <a:schemeClr val="bg1"/>
                </a:solidFill>
              </a:rPr>
              <a:t> </a:t>
            </a:r>
            <a:r>
              <a:rPr lang="ru-RU" dirty="0" err="1" smtClean="0">
                <a:solidFill>
                  <a:schemeClr val="bg1"/>
                </a:solidFill>
              </a:rPr>
              <a:t>компоненти</a:t>
            </a:r>
            <a:r>
              <a:rPr lang="ru-RU" dirty="0" smtClean="0">
                <a:solidFill>
                  <a:schemeClr val="bg1"/>
                </a:solidFill>
              </a:rPr>
              <a:t>, </a:t>
            </a:r>
            <a:r>
              <a:rPr lang="ru-RU" dirty="0" err="1" smtClean="0">
                <a:solidFill>
                  <a:schemeClr val="bg1"/>
                </a:solidFill>
              </a:rPr>
              <a:t>викликаючи</a:t>
            </a:r>
            <a:r>
              <a:rPr lang="ru-RU" dirty="0" smtClean="0">
                <a:solidFill>
                  <a:schemeClr val="bg1"/>
                </a:solidFill>
              </a:rPr>
              <a:t> в </a:t>
            </a:r>
            <a:r>
              <a:rPr lang="ru-RU" dirty="0" err="1" smtClean="0">
                <a:solidFill>
                  <a:schemeClr val="bg1"/>
                </a:solidFill>
              </a:rPr>
              <a:t>навколишньому</a:t>
            </a:r>
            <a:r>
              <a:rPr lang="ru-RU" dirty="0" smtClean="0">
                <a:solidFill>
                  <a:schemeClr val="bg1"/>
                </a:solidFill>
              </a:rPr>
              <a:t> </a:t>
            </a:r>
            <a:r>
              <a:rPr lang="ru-RU" dirty="0" err="1" smtClean="0">
                <a:solidFill>
                  <a:schemeClr val="bg1"/>
                </a:solidFill>
              </a:rPr>
              <a:t>газі</a:t>
            </a:r>
            <a:r>
              <a:rPr lang="ru-RU" dirty="0" smtClean="0">
                <a:solidFill>
                  <a:schemeClr val="bg1"/>
                </a:solidFill>
              </a:rPr>
              <a:t> </a:t>
            </a:r>
            <a:r>
              <a:rPr lang="ru-RU" dirty="0" err="1" smtClean="0">
                <a:solidFill>
                  <a:schemeClr val="bg1"/>
                </a:solidFill>
              </a:rPr>
              <a:t>хвилі</a:t>
            </a:r>
            <a:r>
              <a:rPr lang="ru-RU" dirty="0" smtClean="0">
                <a:solidFill>
                  <a:schemeClr val="bg1"/>
                </a:solidFill>
              </a:rPr>
              <a:t> </a:t>
            </a:r>
            <a:r>
              <a:rPr lang="ru-RU" dirty="0" err="1" smtClean="0">
                <a:solidFill>
                  <a:schemeClr val="bg1"/>
                </a:solidFill>
              </a:rPr>
              <a:t>щільності</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спалахи</a:t>
            </a:r>
            <a:r>
              <a:rPr lang="ru-RU" dirty="0" smtClean="0">
                <a:solidFill>
                  <a:schemeClr val="bg1"/>
                </a:solidFill>
              </a:rPr>
              <a:t> </a:t>
            </a:r>
            <a:r>
              <a:rPr lang="ru-RU" dirty="0" err="1" smtClean="0">
                <a:solidFill>
                  <a:schemeClr val="bg1"/>
                </a:solidFill>
              </a:rPr>
              <a:t>зореутворення</a:t>
            </a:r>
            <a:r>
              <a:rPr lang="ru-RU" dirty="0" smtClean="0">
                <a:solidFill>
                  <a:schemeClr val="bg1"/>
                </a:solidFill>
              </a:rPr>
              <a:t>.</a:t>
            </a:r>
          </a:p>
          <a:p>
            <a:r>
              <a:rPr lang="ru-RU" dirty="0" err="1" smtClean="0">
                <a:solidFill>
                  <a:schemeClr val="bg1"/>
                </a:solidFill>
              </a:rPr>
              <a:t>Орбітальний</a:t>
            </a:r>
            <a:r>
              <a:rPr lang="ru-RU" dirty="0" smtClean="0">
                <a:solidFill>
                  <a:schemeClr val="bg1"/>
                </a:solidFill>
              </a:rPr>
              <a:t> телескоп «Хаббл» у 2006 </a:t>
            </a:r>
            <a:r>
              <a:rPr lang="ru-RU" dirty="0" err="1" smtClean="0">
                <a:solidFill>
                  <a:schemeClr val="bg1"/>
                </a:solidFill>
              </a:rPr>
              <a:t>році</a:t>
            </a:r>
            <a:r>
              <a:rPr lang="ru-RU" dirty="0" smtClean="0">
                <a:solidFill>
                  <a:schemeClr val="bg1"/>
                </a:solidFill>
              </a:rPr>
              <a:t> </a:t>
            </a:r>
            <a:r>
              <a:rPr lang="ru-RU" dirty="0" err="1" smtClean="0">
                <a:solidFill>
                  <a:schemeClr val="bg1"/>
                </a:solidFill>
              </a:rPr>
              <a:t>сфотографував</a:t>
            </a:r>
            <a:r>
              <a:rPr lang="ru-RU" dirty="0" smtClean="0">
                <a:solidFill>
                  <a:schemeClr val="bg1"/>
                </a:solidFill>
              </a:rPr>
              <a:t> </a:t>
            </a:r>
            <a:r>
              <a:rPr lang="ru-RU" dirty="0" err="1" smtClean="0">
                <a:solidFill>
                  <a:schemeClr val="bg1"/>
                </a:solidFill>
              </a:rPr>
              <a:t>взаємодіючі</a:t>
            </a:r>
            <a:r>
              <a:rPr lang="ru-RU" dirty="0" smtClean="0">
                <a:solidFill>
                  <a:schemeClr val="bg1"/>
                </a:solidFill>
              </a:rPr>
              <a:t> галактики, </a:t>
            </a:r>
            <a:r>
              <a:rPr lang="ru-RU" dirty="0" err="1" smtClean="0">
                <a:solidFill>
                  <a:schemeClr val="bg1"/>
                </a:solidFill>
              </a:rPr>
              <a:t>дві</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яких</a:t>
            </a:r>
            <a:r>
              <a:rPr lang="ru-RU" dirty="0" smtClean="0">
                <a:solidFill>
                  <a:schemeClr val="bg1"/>
                </a:solidFill>
              </a:rPr>
              <a:t> </a:t>
            </a:r>
            <a:r>
              <a:rPr lang="ru-RU" dirty="0" err="1" smtClean="0">
                <a:solidFill>
                  <a:schemeClr val="bg1"/>
                </a:solidFill>
              </a:rPr>
              <a:t>завдяки</a:t>
            </a:r>
            <a:r>
              <a:rPr lang="ru-RU" dirty="0" smtClean="0">
                <a:solidFill>
                  <a:schemeClr val="bg1"/>
                </a:solidFill>
              </a:rPr>
              <a:t> </a:t>
            </a:r>
            <a:r>
              <a:rPr lang="ru-RU" dirty="0" err="1" smtClean="0">
                <a:solidFill>
                  <a:schemeClr val="bg1"/>
                </a:solidFill>
              </a:rPr>
              <a:t>гравітаційному</a:t>
            </a:r>
            <a:r>
              <a:rPr lang="ru-RU" dirty="0" smtClean="0">
                <a:solidFill>
                  <a:schemeClr val="bg1"/>
                </a:solidFill>
              </a:rPr>
              <a:t> </a:t>
            </a:r>
            <a:r>
              <a:rPr lang="ru-RU" dirty="0" err="1" smtClean="0">
                <a:solidFill>
                  <a:schemeClr val="bg1"/>
                </a:solidFill>
              </a:rPr>
              <a:t>впливу</a:t>
            </a:r>
            <a:r>
              <a:rPr lang="ru-RU" dirty="0" smtClean="0">
                <a:solidFill>
                  <a:schemeClr val="bg1"/>
                </a:solidFill>
              </a:rPr>
              <a:t> </a:t>
            </a:r>
            <a:r>
              <a:rPr lang="ru-RU" dirty="0" err="1" smtClean="0">
                <a:solidFill>
                  <a:schemeClr val="bg1"/>
                </a:solidFill>
              </a:rPr>
              <a:t>розривають</a:t>
            </a:r>
            <a:r>
              <a:rPr lang="ru-RU" dirty="0" smtClean="0">
                <a:solidFill>
                  <a:schemeClr val="bg1"/>
                </a:solidFill>
              </a:rPr>
              <a:t> </a:t>
            </a:r>
            <a:r>
              <a:rPr lang="ru-RU" dirty="0" err="1" smtClean="0">
                <a:solidFill>
                  <a:schemeClr val="bg1"/>
                </a:solidFill>
              </a:rPr>
              <a:t>третю</a:t>
            </a:r>
            <a:r>
              <a:rPr lang="ru-RU" dirty="0" smtClean="0">
                <a:solidFill>
                  <a:schemeClr val="bg1"/>
                </a:solidFill>
              </a:rPr>
              <a:t> на </a:t>
            </a:r>
            <a:r>
              <a:rPr lang="ru-RU" dirty="0" err="1" smtClean="0">
                <a:solidFill>
                  <a:schemeClr val="bg1"/>
                </a:solidFill>
              </a:rPr>
              <a:t>частини</a:t>
            </a:r>
            <a:r>
              <a:rPr lang="ru-RU" dirty="0" smtClean="0">
                <a:solidFill>
                  <a:schemeClr val="bg1"/>
                </a:solidFill>
              </a:rPr>
              <a:t> (</a:t>
            </a:r>
            <a:r>
              <a:rPr lang="ru-RU" dirty="0" err="1" smtClean="0">
                <a:solidFill>
                  <a:schemeClr val="bg1"/>
                </a:solidFill>
              </a:rPr>
              <a:t>сузір'я</a:t>
            </a:r>
            <a:r>
              <a:rPr lang="ru-RU" dirty="0" smtClean="0">
                <a:solidFill>
                  <a:schemeClr val="bg1"/>
                </a:solidFill>
              </a:rPr>
              <a:t> </a:t>
            </a:r>
            <a:r>
              <a:rPr lang="ru-RU" dirty="0" err="1" smtClean="0">
                <a:solidFill>
                  <a:schemeClr val="bg1"/>
                </a:solidFill>
              </a:rPr>
              <a:t>Південної</a:t>
            </a:r>
            <a:r>
              <a:rPr lang="ru-RU" dirty="0" smtClean="0">
                <a:solidFill>
                  <a:schemeClr val="bg1"/>
                </a:solidFill>
              </a:rPr>
              <a:t> </a:t>
            </a:r>
            <a:r>
              <a:rPr lang="ru-RU" dirty="0" err="1" smtClean="0">
                <a:solidFill>
                  <a:schemeClr val="bg1"/>
                </a:solidFill>
              </a:rPr>
              <a:t>Риби</a:t>
            </a:r>
            <a:r>
              <a:rPr lang="ru-RU" dirty="0" smtClean="0">
                <a:solidFill>
                  <a:schemeClr val="bg1"/>
                </a:solidFill>
              </a:rPr>
              <a:t>, </a:t>
            </a:r>
            <a:r>
              <a:rPr lang="ru-RU" dirty="0" err="1" smtClean="0">
                <a:solidFill>
                  <a:schemeClr val="bg1"/>
                </a:solidFill>
              </a:rPr>
              <a:t>на</a:t>
            </a:r>
            <a:r>
              <a:rPr lang="ru-RU" dirty="0" smtClean="0">
                <a:solidFill>
                  <a:schemeClr val="bg1"/>
                </a:solidFill>
              </a:rPr>
              <a:t> </a:t>
            </a:r>
            <a:r>
              <a:rPr lang="ru-RU" dirty="0" err="1" smtClean="0">
                <a:solidFill>
                  <a:schemeClr val="bg1"/>
                </a:solidFill>
              </a:rPr>
              <a:t>відстані</a:t>
            </a:r>
            <a:r>
              <a:rPr lang="ru-RU" dirty="0" smtClean="0">
                <a:solidFill>
                  <a:schemeClr val="bg1"/>
                </a:solidFill>
              </a:rPr>
              <a:t> 100 </a:t>
            </a:r>
            <a:r>
              <a:rPr lang="ru-RU" dirty="0" err="1" smtClean="0">
                <a:solidFill>
                  <a:schemeClr val="bg1"/>
                </a:solidFill>
              </a:rPr>
              <a:t>мільйонів</a:t>
            </a:r>
            <a:r>
              <a:rPr lang="ru-RU" dirty="0" smtClean="0">
                <a:solidFill>
                  <a:schemeClr val="bg1"/>
                </a:solidFill>
              </a:rPr>
              <a:t> </a:t>
            </a:r>
            <a:r>
              <a:rPr lang="ru-RU" dirty="0" err="1" smtClean="0">
                <a:solidFill>
                  <a:schemeClr val="bg1"/>
                </a:solidFill>
              </a:rPr>
              <a:t>світлових</a:t>
            </a:r>
            <a:r>
              <a:rPr lang="ru-RU" dirty="0" smtClean="0">
                <a:solidFill>
                  <a:schemeClr val="bg1"/>
                </a:solidFill>
              </a:rPr>
              <a:t> </a:t>
            </a:r>
            <a:r>
              <a:rPr lang="ru-RU" dirty="0" err="1" smtClean="0">
                <a:solidFill>
                  <a:schemeClr val="bg1"/>
                </a:solidFill>
              </a:rPr>
              <a:t>років</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Землі</a:t>
            </a:r>
            <a:r>
              <a:rPr lang="ru-RU" dirty="0" smtClean="0">
                <a:solidFill>
                  <a:schemeClr val="bg1"/>
                </a:solidFill>
              </a:rPr>
              <a:t>).</a:t>
            </a:r>
            <a:endParaRPr lang="ru-RU"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3928" y="1556792"/>
            <a:ext cx="4989240" cy="3600400"/>
          </a:xfrm>
        </p:spPr>
        <p:txBody>
          <a:bodyPr>
            <a:normAutofit fontScale="92500" lnSpcReduction="10000"/>
          </a:bodyPr>
          <a:lstStyle/>
          <a:p>
            <a:pPr algn="just"/>
            <a:r>
              <a:rPr lang="ru-RU" sz="2400" dirty="0" err="1" smtClean="0">
                <a:solidFill>
                  <a:schemeClr val="bg1"/>
                </a:solidFill>
              </a:rPr>
              <a:t>Зіткнення</a:t>
            </a:r>
            <a:r>
              <a:rPr lang="ru-RU" sz="2400" dirty="0" smtClean="0">
                <a:solidFill>
                  <a:schemeClr val="bg1"/>
                </a:solidFill>
              </a:rPr>
              <a:t> галактик </a:t>
            </a:r>
            <a:r>
              <a:rPr lang="ru-RU" sz="2400" dirty="0" err="1" smtClean="0">
                <a:solidFill>
                  <a:schemeClr val="bg1"/>
                </a:solidFill>
              </a:rPr>
              <a:t>є</a:t>
            </a:r>
            <a:r>
              <a:rPr lang="ru-RU" sz="2400" dirty="0" smtClean="0">
                <a:solidFill>
                  <a:schemeClr val="bg1"/>
                </a:solidFill>
              </a:rPr>
              <a:t> </a:t>
            </a:r>
            <a:r>
              <a:rPr lang="ru-RU" sz="2400" dirty="0" err="1" smtClean="0">
                <a:solidFill>
                  <a:schemeClr val="bg1"/>
                </a:solidFill>
              </a:rPr>
              <a:t>досить</a:t>
            </a:r>
            <a:r>
              <a:rPr lang="ru-RU" sz="2400" dirty="0" smtClean="0">
                <a:solidFill>
                  <a:schemeClr val="bg1"/>
                </a:solidFill>
              </a:rPr>
              <a:t> </a:t>
            </a:r>
            <a:r>
              <a:rPr lang="ru-RU" sz="2400" dirty="0" err="1" smtClean="0">
                <a:solidFill>
                  <a:schemeClr val="bg1"/>
                </a:solidFill>
              </a:rPr>
              <a:t>поширеним</a:t>
            </a:r>
            <a:r>
              <a:rPr lang="ru-RU" sz="2400" dirty="0" smtClean="0">
                <a:solidFill>
                  <a:schemeClr val="bg1"/>
                </a:solidFill>
              </a:rPr>
              <a:t> </a:t>
            </a:r>
            <a:r>
              <a:rPr lang="ru-RU" sz="2400" dirty="0" err="1" smtClean="0">
                <a:solidFill>
                  <a:schemeClr val="bg1"/>
                </a:solidFill>
              </a:rPr>
              <a:t>явищем</a:t>
            </a:r>
            <a:r>
              <a:rPr lang="ru-RU" sz="2400" dirty="0" smtClean="0">
                <a:solidFill>
                  <a:schemeClr val="bg1"/>
                </a:solidFill>
              </a:rPr>
              <a:t> у </a:t>
            </a:r>
            <a:r>
              <a:rPr lang="ru-RU" sz="2400" dirty="0" err="1" smtClean="0">
                <a:solidFill>
                  <a:schemeClr val="bg1"/>
                </a:solidFill>
              </a:rPr>
              <a:t>Всесвіті</a:t>
            </a:r>
            <a:r>
              <a:rPr lang="ru-RU" sz="2400" dirty="0" smtClean="0">
                <a:solidFill>
                  <a:schemeClr val="bg1"/>
                </a:solidFill>
              </a:rPr>
              <a:t>. В </a:t>
            </a:r>
            <a:r>
              <a:rPr lang="ru-RU" sz="2400" dirty="0" err="1" smtClean="0">
                <a:solidFill>
                  <a:schemeClr val="bg1"/>
                </a:solidFill>
              </a:rPr>
              <a:t>результаті</a:t>
            </a:r>
            <a:r>
              <a:rPr lang="ru-RU" sz="2400" dirty="0" smtClean="0">
                <a:solidFill>
                  <a:schemeClr val="bg1"/>
                </a:solidFill>
              </a:rPr>
              <a:t> </a:t>
            </a:r>
            <a:r>
              <a:rPr lang="ru-RU" sz="2400" dirty="0" err="1" smtClean="0">
                <a:solidFill>
                  <a:schemeClr val="bg1"/>
                </a:solidFill>
              </a:rPr>
              <a:t>аналізу</a:t>
            </a:r>
            <a:r>
              <a:rPr lang="ru-RU" sz="2400" dirty="0" smtClean="0">
                <a:solidFill>
                  <a:schemeClr val="bg1"/>
                </a:solidFill>
              </a:rPr>
              <a:t> 21 902 галактик (</a:t>
            </a:r>
            <a:r>
              <a:rPr lang="ru-RU" sz="2400" dirty="0" err="1" smtClean="0">
                <a:solidFill>
                  <a:schemeClr val="bg1"/>
                </a:solidFill>
              </a:rPr>
              <a:t>повідомлення</a:t>
            </a:r>
            <a:r>
              <a:rPr lang="ru-RU" sz="2400" dirty="0" smtClean="0">
                <a:solidFill>
                  <a:schemeClr val="bg1"/>
                </a:solidFill>
              </a:rPr>
              <a:t> початку 2009 року) </a:t>
            </a:r>
            <a:r>
              <a:rPr lang="ru-RU" sz="2400" dirty="0" err="1" smtClean="0">
                <a:solidFill>
                  <a:schemeClr val="bg1"/>
                </a:solidFill>
              </a:rPr>
              <a:t>було</a:t>
            </a:r>
            <a:r>
              <a:rPr lang="ru-RU" sz="2400" dirty="0" smtClean="0">
                <a:solidFill>
                  <a:schemeClr val="bg1"/>
                </a:solidFill>
              </a:rPr>
              <a:t> </a:t>
            </a:r>
            <a:r>
              <a:rPr lang="ru-RU" sz="2400" dirty="0" err="1" smtClean="0">
                <a:solidFill>
                  <a:schemeClr val="bg1"/>
                </a:solidFill>
              </a:rPr>
              <a:t>з'ясовано</a:t>
            </a:r>
            <a:r>
              <a:rPr lang="ru-RU" sz="2400" dirty="0" smtClean="0">
                <a:solidFill>
                  <a:schemeClr val="bg1"/>
                </a:solidFill>
              </a:rPr>
              <a:t>, </a:t>
            </a:r>
            <a:r>
              <a:rPr lang="ru-RU" sz="2400" dirty="0" err="1" smtClean="0">
                <a:solidFill>
                  <a:schemeClr val="bg1"/>
                </a:solidFill>
              </a:rPr>
              <a:t>що</a:t>
            </a:r>
            <a:r>
              <a:rPr lang="ru-RU" sz="2400" dirty="0" smtClean="0">
                <a:solidFill>
                  <a:schemeClr val="bg1"/>
                </a:solidFill>
              </a:rPr>
              <a:t> практично </a:t>
            </a:r>
            <a:r>
              <a:rPr lang="ru-RU" sz="2400" dirty="0" err="1" smtClean="0">
                <a:solidFill>
                  <a:schemeClr val="bg1"/>
                </a:solidFill>
              </a:rPr>
              <a:t>всі</a:t>
            </a:r>
            <a:r>
              <a:rPr lang="ru-RU" sz="2400" dirty="0" smtClean="0">
                <a:solidFill>
                  <a:schemeClr val="bg1"/>
                </a:solidFill>
              </a:rPr>
              <a:t> вони в </a:t>
            </a:r>
            <a:r>
              <a:rPr lang="ru-RU" sz="2400" dirty="0" err="1" smtClean="0">
                <a:solidFill>
                  <a:schemeClr val="bg1"/>
                </a:solidFill>
              </a:rPr>
              <a:t>минулому</a:t>
            </a:r>
            <a:r>
              <a:rPr lang="ru-RU" sz="2400" dirty="0" smtClean="0">
                <a:solidFill>
                  <a:schemeClr val="bg1"/>
                </a:solidFill>
              </a:rPr>
              <a:t> </a:t>
            </a:r>
            <a:r>
              <a:rPr lang="ru-RU" sz="2400" dirty="0" err="1" smtClean="0">
                <a:solidFill>
                  <a:schemeClr val="bg1"/>
                </a:solidFill>
              </a:rPr>
              <a:t>стикалися</a:t>
            </a:r>
            <a:r>
              <a:rPr lang="ru-RU" sz="2400" dirty="0" smtClean="0">
                <a:solidFill>
                  <a:schemeClr val="bg1"/>
                </a:solidFill>
              </a:rPr>
              <a:t> </a:t>
            </a:r>
            <a:r>
              <a:rPr lang="ru-RU" sz="2400" dirty="0" err="1" smtClean="0">
                <a:solidFill>
                  <a:schemeClr val="bg1"/>
                </a:solidFill>
              </a:rPr>
              <a:t>з</a:t>
            </a:r>
            <a:r>
              <a:rPr lang="ru-RU" sz="2400" dirty="0" smtClean="0">
                <a:solidFill>
                  <a:schemeClr val="bg1"/>
                </a:solidFill>
              </a:rPr>
              <a:t> </a:t>
            </a:r>
            <a:r>
              <a:rPr lang="ru-RU" sz="2400" dirty="0" err="1" smtClean="0">
                <a:solidFill>
                  <a:schemeClr val="bg1"/>
                </a:solidFill>
              </a:rPr>
              <a:t>іншими</a:t>
            </a:r>
            <a:r>
              <a:rPr lang="ru-RU" sz="2400" dirty="0" smtClean="0">
                <a:solidFill>
                  <a:schemeClr val="bg1"/>
                </a:solidFill>
              </a:rPr>
              <a:t> галактиками. </a:t>
            </a:r>
            <a:r>
              <a:rPr lang="ru-RU" sz="2400" dirty="0" err="1" smtClean="0">
                <a:solidFill>
                  <a:schemeClr val="bg1"/>
                </a:solidFill>
              </a:rPr>
              <a:t>Також</a:t>
            </a:r>
            <a:r>
              <a:rPr lang="ru-RU" sz="2400" dirty="0" smtClean="0">
                <a:solidFill>
                  <a:schemeClr val="bg1"/>
                </a:solidFill>
              </a:rPr>
              <a:t> </a:t>
            </a:r>
            <a:r>
              <a:rPr lang="ru-RU" sz="2400" dirty="0" err="1" smtClean="0">
                <a:solidFill>
                  <a:schemeClr val="bg1"/>
                </a:solidFill>
              </a:rPr>
              <a:t>підтверджується</a:t>
            </a:r>
            <a:r>
              <a:rPr lang="ru-RU" sz="2400" dirty="0" smtClean="0">
                <a:solidFill>
                  <a:schemeClr val="bg1"/>
                </a:solidFill>
              </a:rPr>
              <a:t> </a:t>
            </a:r>
            <a:r>
              <a:rPr lang="ru-RU" sz="2400" dirty="0" err="1" smtClean="0">
                <a:solidFill>
                  <a:schemeClr val="bg1"/>
                </a:solidFill>
              </a:rPr>
              <a:t>припущення</a:t>
            </a:r>
            <a:r>
              <a:rPr lang="ru-RU" sz="2400" dirty="0" smtClean="0">
                <a:solidFill>
                  <a:schemeClr val="bg1"/>
                </a:solidFill>
              </a:rPr>
              <a:t>, </a:t>
            </a:r>
            <a:r>
              <a:rPr lang="ru-RU" sz="2400" dirty="0" err="1" smtClean="0">
                <a:solidFill>
                  <a:schemeClr val="bg1"/>
                </a:solidFill>
              </a:rPr>
              <a:t>що</a:t>
            </a:r>
            <a:r>
              <a:rPr lang="ru-RU" sz="2400" dirty="0" smtClean="0">
                <a:solidFill>
                  <a:schemeClr val="bg1"/>
                </a:solidFill>
              </a:rPr>
              <a:t> </a:t>
            </a:r>
            <a:r>
              <a:rPr lang="ru-RU" sz="2400" dirty="0" err="1" smtClean="0">
                <a:solidFill>
                  <a:schemeClr val="bg1"/>
                </a:solidFill>
              </a:rPr>
              <a:t>близько</a:t>
            </a:r>
            <a:r>
              <a:rPr lang="ru-RU" sz="2400" dirty="0" smtClean="0">
                <a:solidFill>
                  <a:schemeClr val="bg1"/>
                </a:solidFill>
              </a:rPr>
              <a:t> 2 </a:t>
            </a:r>
            <a:r>
              <a:rPr lang="ru-RU" sz="2400" dirty="0" err="1" smtClean="0">
                <a:solidFill>
                  <a:schemeClr val="bg1"/>
                </a:solidFill>
              </a:rPr>
              <a:t>мільярдів</a:t>
            </a:r>
            <a:r>
              <a:rPr lang="ru-RU" sz="2400" dirty="0" smtClean="0">
                <a:solidFill>
                  <a:schemeClr val="bg1"/>
                </a:solidFill>
              </a:rPr>
              <a:t> </a:t>
            </a:r>
            <a:r>
              <a:rPr lang="ru-RU" sz="2400" dirty="0" err="1" smtClean="0">
                <a:solidFill>
                  <a:schemeClr val="bg1"/>
                </a:solidFill>
              </a:rPr>
              <a:t>років</a:t>
            </a:r>
            <a:r>
              <a:rPr lang="ru-RU" sz="2400" dirty="0" smtClean="0">
                <a:solidFill>
                  <a:schemeClr val="bg1"/>
                </a:solidFill>
              </a:rPr>
              <a:t> тому </a:t>
            </a:r>
            <a:r>
              <a:rPr lang="ru-RU" sz="2400" dirty="0" err="1" smtClean="0">
                <a:solidFill>
                  <a:schemeClr val="bg1"/>
                </a:solidFill>
              </a:rPr>
              <a:t>відбулося</a:t>
            </a:r>
            <a:r>
              <a:rPr lang="ru-RU" sz="2400" dirty="0" smtClean="0">
                <a:solidFill>
                  <a:schemeClr val="bg1"/>
                </a:solidFill>
              </a:rPr>
              <a:t> </a:t>
            </a:r>
            <a:r>
              <a:rPr lang="ru-RU" sz="2400" dirty="0" err="1" smtClean="0">
                <a:solidFill>
                  <a:schemeClr val="bg1"/>
                </a:solidFill>
              </a:rPr>
              <a:t>зіткнення</a:t>
            </a:r>
            <a:r>
              <a:rPr lang="ru-RU" sz="2400" dirty="0" smtClean="0">
                <a:solidFill>
                  <a:schemeClr val="bg1"/>
                </a:solidFill>
              </a:rPr>
              <a:t> </a:t>
            </a:r>
            <a:r>
              <a:rPr lang="ru-RU" sz="2400" dirty="0" err="1" smtClean="0">
                <a:solidFill>
                  <a:schemeClr val="bg1"/>
                </a:solidFill>
              </a:rPr>
              <a:t>Чумацького</a:t>
            </a:r>
            <a:r>
              <a:rPr lang="ru-RU" sz="2400" dirty="0" smtClean="0">
                <a:solidFill>
                  <a:schemeClr val="bg1"/>
                </a:solidFill>
              </a:rPr>
              <a:t> Шляху </a:t>
            </a:r>
            <a:r>
              <a:rPr lang="ru-RU" sz="2400" dirty="0" err="1" smtClean="0">
                <a:solidFill>
                  <a:schemeClr val="bg1"/>
                </a:solidFill>
              </a:rPr>
              <a:t>з</a:t>
            </a:r>
            <a:r>
              <a:rPr lang="ru-RU" sz="2400" dirty="0" smtClean="0">
                <a:solidFill>
                  <a:schemeClr val="bg1"/>
                </a:solidFill>
              </a:rPr>
              <a:t> </a:t>
            </a:r>
            <a:r>
              <a:rPr lang="ru-RU" sz="2400" dirty="0" err="1" smtClean="0">
                <a:solidFill>
                  <a:schemeClr val="bg1"/>
                </a:solidFill>
              </a:rPr>
              <a:t>іншою</a:t>
            </a:r>
            <a:r>
              <a:rPr lang="ru-RU" sz="2400" dirty="0" smtClean="0">
                <a:solidFill>
                  <a:schemeClr val="bg1"/>
                </a:solidFill>
              </a:rPr>
              <a:t> галактикою</a:t>
            </a:r>
            <a:endParaRPr lang="ru-RU" sz="2400" dirty="0">
              <a:solidFill>
                <a:schemeClr val="bg1"/>
              </a:solidFill>
            </a:endParaRPr>
          </a:p>
        </p:txBody>
      </p:sp>
      <p:pic>
        <p:nvPicPr>
          <p:cNvPr id="4" name="Рисунок 3" descr="350px-Antennae_galaxies_xl.jpg"/>
          <p:cNvPicPr>
            <a:picLocks noChangeAspect="1"/>
          </p:cNvPicPr>
          <p:nvPr/>
        </p:nvPicPr>
        <p:blipFill>
          <a:blip r:embed="rId3" cstate="print"/>
          <a:stretch>
            <a:fillRect/>
          </a:stretch>
        </p:blipFill>
        <p:spPr>
          <a:xfrm>
            <a:off x="467544" y="1484784"/>
            <a:ext cx="3528392" cy="3498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3888432" cy="1152128"/>
          </a:xfrm>
        </p:spPr>
        <p:txBody>
          <a:bodyPr>
            <a:normAutofit fontScale="90000"/>
          </a:bodyPr>
          <a:lstStyle/>
          <a:p>
            <a:r>
              <a:rPr lang="ru-RU" sz="3200" b="1" dirty="0" err="1">
                <a:solidFill>
                  <a:schemeClr val="bg1"/>
                </a:solidFill>
                <a:effectLst>
                  <a:glow rad="228600">
                    <a:schemeClr val="accent5">
                      <a:satMod val="175000"/>
                      <a:alpha val="40000"/>
                    </a:schemeClr>
                  </a:glow>
                </a:effectLst>
              </a:rPr>
              <a:t>Спіральна</a:t>
            </a:r>
            <a:r>
              <a:rPr lang="ru-RU" sz="3200" b="1" dirty="0">
                <a:solidFill>
                  <a:schemeClr val="bg1"/>
                </a:solidFill>
                <a:effectLst>
                  <a:glow rad="228600">
                    <a:schemeClr val="accent5">
                      <a:satMod val="175000"/>
                      <a:alpha val="40000"/>
                    </a:schemeClr>
                  </a:glow>
                </a:effectLst>
              </a:rPr>
              <a:t> </a:t>
            </a:r>
            <a:r>
              <a:rPr lang="ru-RU" sz="3200" b="1" dirty="0" err="1" smtClean="0">
                <a:solidFill>
                  <a:schemeClr val="bg1"/>
                </a:solidFill>
                <a:effectLst>
                  <a:glow rad="228600">
                    <a:schemeClr val="accent5">
                      <a:satMod val="175000"/>
                      <a:alpha val="40000"/>
                    </a:schemeClr>
                  </a:glow>
                </a:effectLst>
              </a:rPr>
              <a:t>туманність</a:t>
            </a:r>
            <a:r>
              <a:rPr lang="ru-RU" sz="3200" b="1" dirty="0" smtClean="0">
                <a:solidFill>
                  <a:schemeClr val="bg1"/>
                </a:solidFill>
                <a:effectLst>
                  <a:glow rad="228600">
                    <a:schemeClr val="accent5">
                      <a:satMod val="175000"/>
                      <a:alpha val="40000"/>
                    </a:schemeClr>
                  </a:glow>
                </a:effectLst>
              </a:rPr>
              <a:t/>
            </a:r>
            <a:br>
              <a:rPr lang="ru-RU" sz="3200" b="1" dirty="0" smtClean="0">
                <a:solidFill>
                  <a:schemeClr val="bg1"/>
                </a:solidFill>
                <a:effectLst>
                  <a:glow rad="228600">
                    <a:schemeClr val="accent5">
                      <a:satMod val="175000"/>
                      <a:alpha val="40000"/>
                    </a:schemeClr>
                  </a:glow>
                </a:effectLst>
              </a:rPr>
            </a:br>
            <a:r>
              <a:rPr lang="ru-RU" sz="3200" b="1" dirty="0" smtClean="0">
                <a:solidFill>
                  <a:schemeClr val="bg1"/>
                </a:solidFill>
                <a:effectLst>
                  <a:glow rad="228600">
                    <a:schemeClr val="accent5">
                      <a:satMod val="175000"/>
                      <a:alpha val="40000"/>
                    </a:schemeClr>
                  </a:glow>
                </a:effectLst>
              </a:rPr>
              <a:t> </a:t>
            </a:r>
            <a:r>
              <a:rPr lang="fr-FR" sz="3200" b="1" dirty="0">
                <a:solidFill>
                  <a:schemeClr val="bg1"/>
                </a:solidFill>
                <a:effectLst>
                  <a:glow rad="228600">
                    <a:schemeClr val="accent5">
                      <a:satMod val="175000"/>
                      <a:alpha val="40000"/>
                    </a:schemeClr>
                  </a:glow>
                </a:effectLst>
              </a:rPr>
              <a:t>NGC 5194</a:t>
            </a:r>
            <a:endParaRPr lang="ru-RU" sz="3200" dirty="0">
              <a:solidFill>
                <a:schemeClr val="bg1"/>
              </a:solidFill>
              <a:effectLst>
                <a:glow rad="228600">
                  <a:schemeClr val="accent5">
                    <a:satMod val="175000"/>
                    <a:alpha val="40000"/>
                  </a:schemeClr>
                </a:glow>
              </a:effectLst>
            </a:endParaRPr>
          </a:p>
        </p:txBody>
      </p:sp>
      <p:pic>
        <p:nvPicPr>
          <p:cNvPr id="4" name="Содержимое 3" descr="47004-3u.jpg"/>
          <p:cNvPicPr>
            <a:picLocks noGrp="1" noChangeAspect="1"/>
          </p:cNvPicPr>
          <p:nvPr>
            <p:ph idx="1"/>
          </p:nvPr>
        </p:nvPicPr>
        <p:blipFill>
          <a:blip r:embed="rId3" cstate="print"/>
          <a:stretch>
            <a:fillRect/>
          </a:stretch>
        </p:blipFill>
        <p:spPr>
          <a:xfrm>
            <a:off x="539552" y="2564904"/>
            <a:ext cx="3456384" cy="3754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5076056" y="1196752"/>
            <a:ext cx="3283206" cy="954107"/>
          </a:xfrm>
          <a:prstGeom prst="rect">
            <a:avLst/>
          </a:prstGeom>
        </p:spPr>
        <p:txBody>
          <a:bodyPr wrap="none">
            <a:spAutoFit/>
          </a:bodyPr>
          <a:lstStyle/>
          <a:p>
            <a:pPr algn="ctr"/>
            <a:r>
              <a:rPr lang="ru-RU" sz="2800" dirty="0" err="1" smtClean="0">
                <a:solidFill>
                  <a:schemeClr val="bg1"/>
                </a:solidFill>
                <a:effectLst>
                  <a:glow rad="228600">
                    <a:schemeClr val="accent1">
                      <a:satMod val="175000"/>
                      <a:alpha val="40000"/>
                    </a:schemeClr>
                  </a:glow>
                </a:effectLst>
              </a:rPr>
              <a:t>Спіральна</a:t>
            </a:r>
            <a:r>
              <a:rPr lang="ru-RU" sz="2800" dirty="0" smtClean="0">
                <a:solidFill>
                  <a:schemeClr val="bg1"/>
                </a:solidFill>
                <a:effectLst>
                  <a:glow rad="228600">
                    <a:schemeClr val="accent1">
                      <a:satMod val="175000"/>
                      <a:alpha val="40000"/>
                    </a:schemeClr>
                  </a:glow>
                </a:effectLst>
              </a:rPr>
              <a:t> галактика</a:t>
            </a:r>
          </a:p>
          <a:p>
            <a:pPr algn="ctr"/>
            <a:r>
              <a:rPr lang="ru-RU" sz="2800" dirty="0" smtClean="0">
                <a:solidFill>
                  <a:schemeClr val="bg1"/>
                </a:solidFill>
                <a:effectLst>
                  <a:glow rad="228600">
                    <a:schemeClr val="accent1">
                      <a:satMod val="175000"/>
                      <a:alpha val="40000"/>
                    </a:schemeClr>
                  </a:glow>
                </a:effectLst>
              </a:rPr>
              <a:t> </a:t>
            </a:r>
            <a:r>
              <a:rPr lang="fr-FR" sz="2800" dirty="0" smtClean="0">
                <a:solidFill>
                  <a:schemeClr val="bg1"/>
                </a:solidFill>
                <a:effectLst>
                  <a:glow rad="228600">
                    <a:schemeClr val="accent1">
                      <a:satMod val="175000"/>
                      <a:alpha val="40000"/>
                    </a:schemeClr>
                  </a:glow>
                </a:effectLst>
              </a:rPr>
              <a:t>M33</a:t>
            </a:r>
            <a:endParaRPr lang="ru-RU" sz="2800" dirty="0">
              <a:solidFill>
                <a:schemeClr val="bg1"/>
              </a:solidFill>
              <a:effectLst>
                <a:glow rad="228600">
                  <a:schemeClr val="accent1">
                    <a:satMod val="175000"/>
                    <a:alpha val="40000"/>
                  </a:schemeClr>
                </a:glow>
              </a:effectLst>
            </a:endParaRPr>
          </a:p>
        </p:txBody>
      </p:sp>
      <p:pic>
        <p:nvPicPr>
          <p:cNvPr id="7" name="Рисунок 6" descr="47004-5u.jpg"/>
          <p:cNvPicPr>
            <a:picLocks noChangeAspect="1"/>
          </p:cNvPicPr>
          <p:nvPr/>
        </p:nvPicPr>
        <p:blipFill>
          <a:blip r:embed="rId4" cstate="print"/>
          <a:stretch>
            <a:fillRect/>
          </a:stretch>
        </p:blipFill>
        <p:spPr>
          <a:xfrm>
            <a:off x="4860032" y="2564904"/>
            <a:ext cx="3675500"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979712" y="332656"/>
            <a:ext cx="5587171" cy="461665"/>
          </a:xfrm>
          <a:prstGeom prst="rect">
            <a:avLst/>
          </a:prstGeom>
          <a:noFill/>
        </p:spPr>
        <p:txBody>
          <a:bodyPr wrap="none" rtlCol="0">
            <a:spAutoFit/>
          </a:bodyPr>
          <a:lstStyle/>
          <a:p>
            <a:r>
              <a:rPr lang="uk-UA" sz="2400" dirty="0" smtClean="0">
                <a:solidFill>
                  <a:schemeClr val="bg1"/>
                </a:solidFill>
              </a:rPr>
              <a:t>Деякі знімки галактик з телескопу </a:t>
            </a:r>
            <a:r>
              <a:rPr lang="en-US" sz="2400" dirty="0" smtClean="0">
                <a:solidFill>
                  <a:schemeClr val="bg1"/>
                </a:solidFill>
              </a:rPr>
              <a:t>Hubble</a:t>
            </a:r>
            <a:endParaRPr lang="ru-RU" sz="24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4114800" cy="922114"/>
          </a:xfrm>
        </p:spPr>
        <p:txBody>
          <a:bodyPr/>
          <a:lstStyle/>
          <a:p>
            <a:r>
              <a:rPr lang="ru-RU" dirty="0" err="1" smtClean="0">
                <a:solidFill>
                  <a:schemeClr val="bg1"/>
                </a:solidFill>
                <a:effectLst>
                  <a:glow rad="228600">
                    <a:schemeClr val="accent1">
                      <a:satMod val="175000"/>
                      <a:alpha val="40000"/>
                    </a:schemeClr>
                  </a:glow>
                </a:effectLst>
              </a:rPr>
              <a:t>Квінтет</a:t>
            </a:r>
            <a:r>
              <a:rPr lang="ru-RU" dirty="0" smtClean="0">
                <a:solidFill>
                  <a:schemeClr val="bg1"/>
                </a:solidFill>
                <a:effectLst>
                  <a:glow rad="228600">
                    <a:schemeClr val="accent1">
                      <a:satMod val="175000"/>
                      <a:alpha val="40000"/>
                    </a:schemeClr>
                  </a:glow>
                </a:effectLst>
              </a:rPr>
              <a:t> Стефана</a:t>
            </a:r>
            <a:endParaRPr lang="ru-RU" dirty="0">
              <a:solidFill>
                <a:schemeClr val="bg1"/>
              </a:solidFill>
              <a:effectLst>
                <a:glow rad="228600">
                  <a:schemeClr val="accent1">
                    <a:satMod val="175000"/>
                    <a:alpha val="40000"/>
                  </a:schemeClr>
                </a:glow>
              </a:effectLst>
            </a:endParaRPr>
          </a:p>
        </p:txBody>
      </p:sp>
      <p:pic>
        <p:nvPicPr>
          <p:cNvPr id="4" name="Содержимое 3" descr="47004-4u.jpg"/>
          <p:cNvPicPr>
            <a:picLocks noGrp="1" noChangeAspect="1"/>
          </p:cNvPicPr>
          <p:nvPr>
            <p:ph idx="1"/>
          </p:nvPr>
        </p:nvPicPr>
        <p:blipFill>
          <a:blip r:embed="rId3" cstate="print"/>
          <a:stretch>
            <a:fillRect/>
          </a:stretch>
        </p:blipFill>
        <p:spPr>
          <a:xfrm>
            <a:off x="539552" y="1700808"/>
            <a:ext cx="3607778" cy="4024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594485" y="476672"/>
            <a:ext cx="4549515" cy="769441"/>
          </a:xfrm>
          <a:prstGeom prst="rect">
            <a:avLst/>
          </a:prstGeom>
        </p:spPr>
        <p:txBody>
          <a:bodyPr wrap="none">
            <a:spAutoFit/>
          </a:bodyPr>
          <a:lstStyle/>
          <a:p>
            <a:r>
              <a:rPr lang="ru-RU" sz="4400" dirty="0" err="1" smtClean="0">
                <a:solidFill>
                  <a:schemeClr val="bg1"/>
                </a:solidFill>
                <a:effectLst>
                  <a:glow rad="228600">
                    <a:schemeClr val="accent1">
                      <a:satMod val="175000"/>
                      <a:alpha val="40000"/>
                    </a:schemeClr>
                  </a:glow>
                </a:effectLst>
              </a:rPr>
              <a:t>Туманність</a:t>
            </a:r>
            <a:r>
              <a:rPr lang="ru-RU" sz="4400" dirty="0" smtClean="0">
                <a:solidFill>
                  <a:schemeClr val="bg1"/>
                </a:solidFill>
                <a:effectLst>
                  <a:glow rad="228600">
                    <a:schemeClr val="accent1">
                      <a:satMod val="175000"/>
                      <a:alpha val="40000"/>
                    </a:schemeClr>
                  </a:glow>
                </a:effectLst>
              </a:rPr>
              <a:t> Лагуна</a:t>
            </a:r>
            <a:endParaRPr lang="ru-RU" sz="4400" dirty="0">
              <a:solidFill>
                <a:schemeClr val="bg1"/>
              </a:solidFill>
              <a:effectLst>
                <a:glow rad="228600">
                  <a:schemeClr val="accent1">
                    <a:satMod val="175000"/>
                    <a:alpha val="40000"/>
                  </a:schemeClr>
                </a:glow>
              </a:effectLst>
            </a:endParaRPr>
          </a:p>
        </p:txBody>
      </p:sp>
      <p:pic>
        <p:nvPicPr>
          <p:cNvPr id="6" name="Рисунок 5" descr="47004-7u.jpg"/>
          <p:cNvPicPr>
            <a:picLocks noChangeAspect="1"/>
          </p:cNvPicPr>
          <p:nvPr/>
        </p:nvPicPr>
        <p:blipFill>
          <a:blip r:embed="rId4" cstate="print"/>
          <a:srcRect l="8912" r="4944" b="-3968"/>
          <a:stretch>
            <a:fillRect/>
          </a:stretch>
        </p:blipFill>
        <p:spPr>
          <a:xfrm>
            <a:off x="4644008" y="1700808"/>
            <a:ext cx="4176464" cy="4032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2890664" cy="1143000"/>
          </a:xfrm>
        </p:spPr>
        <p:txBody>
          <a:bodyPr>
            <a:normAutofit fontScale="90000"/>
          </a:bodyPr>
          <a:lstStyle/>
          <a:p>
            <a:r>
              <a:rPr lang="ru-RU" dirty="0" err="1" smtClean="0">
                <a:solidFill>
                  <a:schemeClr val="bg1"/>
                </a:solidFill>
                <a:effectLst>
                  <a:glow rad="228600">
                    <a:schemeClr val="accent1">
                      <a:satMod val="175000"/>
                      <a:alpha val="40000"/>
                    </a:schemeClr>
                  </a:glow>
                </a:effectLst>
              </a:rPr>
              <a:t>Туманність</a:t>
            </a:r>
            <a:r>
              <a:rPr lang="ru-RU" dirty="0" smtClean="0">
                <a:solidFill>
                  <a:schemeClr val="bg1"/>
                </a:solidFill>
                <a:effectLst>
                  <a:glow rad="228600">
                    <a:schemeClr val="accent1">
                      <a:satMod val="175000"/>
                      <a:alpha val="40000"/>
                    </a:schemeClr>
                  </a:glow>
                </a:effectLst>
              </a:rPr>
              <a:t> </a:t>
            </a:r>
            <a:br>
              <a:rPr lang="ru-RU" dirty="0" smtClean="0">
                <a:solidFill>
                  <a:schemeClr val="bg1"/>
                </a:solidFill>
                <a:effectLst>
                  <a:glow rad="228600">
                    <a:schemeClr val="accent1">
                      <a:satMod val="175000"/>
                      <a:alpha val="40000"/>
                    </a:schemeClr>
                  </a:glow>
                </a:effectLst>
              </a:rPr>
            </a:br>
            <a:r>
              <a:rPr lang="ru-RU" dirty="0" err="1" smtClean="0">
                <a:solidFill>
                  <a:schemeClr val="bg1"/>
                </a:solidFill>
                <a:effectLst>
                  <a:glow rad="228600">
                    <a:schemeClr val="accent1">
                      <a:satMod val="175000"/>
                      <a:alpha val="40000"/>
                    </a:schemeClr>
                  </a:glow>
                </a:effectLst>
              </a:rPr>
              <a:t>Котяче</a:t>
            </a:r>
            <a:r>
              <a:rPr lang="ru-RU" dirty="0" smtClean="0">
                <a:solidFill>
                  <a:schemeClr val="bg1"/>
                </a:solidFill>
                <a:effectLst>
                  <a:glow rad="228600">
                    <a:schemeClr val="accent1">
                      <a:satMod val="175000"/>
                      <a:alpha val="40000"/>
                    </a:schemeClr>
                  </a:glow>
                </a:effectLst>
              </a:rPr>
              <a:t> Око</a:t>
            </a:r>
            <a:endParaRPr lang="ru-RU" dirty="0">
              <a:solidFill>
                <a:schemeClr val="bg1"/>
              </a:solidFill>
              <a:effectLst>
                <a:glow rad="228600">
                  <a:schemeClr val="accent1">
                    <a:satMod val="175000"/>
                    <a:alpha val="40000"/>
                  </a:schemeClr>
                </a:glow>
              </a:effectLst>
            </a:endParaRPr>
          </a:p>
        </p:txBody>
      </p:sp>
      <p:pic>
        <p:nvPicPr>
          <p:cNvPr id="4" name="Содержимое 3" descr="47004-8u.jpg"/>
          <p:cNvPicPr>
            <a:picLocks noGrp="1" noChangeAspect="1"/>
          </p:cNvPicPr>
          <p:nvPr>
            <p:ph idx="1"/>
          </p:nvPr>
        </p:nvPicPr>
        <p:blipFill>
          <a:blip r:embed="rId3" cstate="print"/>
          <a:stretch>
            <a:fillRect/>
          </a:stretch>
        </p:blipFill>
        <p:spPr>
          <a:xfrm>
            <a:off x="539552" y="1988840"/>
            <a:ext cx="3787818"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572000" y="476672"/>
            <a:ext cx="4114268" cy="707886"/>
          </a:xfrm>
          <a:prstGeom prst="rect">
            <a:avLst/>
          </a:prstGeom>
        </p:spPr>
        <p:txBody>
          <a:bodyPr wrap="none">
            <a:spAutoFit/>
          </a:bodyPr>
          <a:lstStyle/>
          <a:p>
            <a:r>
              <a:rPr lang="ru-RU" sz="4000" dirty="0" err="1" smtClean="0">
                <a:solidFill>
                  <a:schemeClr val="bg1"/>
                </a:solidFill>
                <a:effectLst>
                  <a:glow rad="139700">
                    <a:schemeClr val="accent1">
                      <a:satMod val="175000"/>
                      <a:alpha val="40000"/>
                    </a:schemeClr>
                  </a:glow>
                </a:effectLst>
              </a:rPr>
              <a:t>сузір'я</a:t>
            </a:r>
            <a:r>
              <a:rPr lang="ru-RU" sz="4000" dirty="0" smtClean="0">
                <a:solidFill>
                  <a:schemeClr val="bg1"/>
                </a:solidFill>
                <a:effectLst>
                  <a:glow rad="139700">
                    <a:schemeClr val="accent1">
                      <a:satMod val="175000"/>
                      <a:alpha val="40000"/>
                    </a:schemeClr>
                  </a:glow>
                </a:effectLst>
              </a:rPr>
              <a:t> Хамелеона</a:t>
            </a:r>
            <a:endParaRPr lang="ru-RU" sz="4000" dirty="0">
              <a:solidFill>
                <a:schemeClr val="bg1"/>
              </a:solidFill>
              <a:effectLst>
                <a:glow rad="139700">
                  <a:schemeClr val="accent1">
                    <a:satMod val="175000"/>
                    <a:alpha val="40000"/>
                  </a:schemeClr>
                </a:glow>
              </a:effectLst>
            </a:endParaRPr>
          </a:p>
        </p:txBody>
      </p:sp>
      <p:pic>
        <p:nvPicPr>
          <p:cNvPr id="6" name="Рисунок 5" descr="47004-9u.jpg"/>
          <p:cNvPicPr>
            <a:picLocks noChangeAspect="1"/>
          </p:cNvPicPr>
          <p:nvPr/>
        </p:nvPicPr>
        <p:blipFill>
          <a:blip r:embed="rId4" cstate="print"/>
          <a:stretch>
            <a:fillRect/>
          </a:stretch>
        </p:blipFill>
        <p:spPr>
          <a:xfrm>
            <a:off x="4932040" y="1916832"/>
            <a:ext cx="3528392"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3888432" cy="1138138"/>
          </a:xfrm>
        </p:spPr>
        <p:txBody>
          <a:bodyPr>
            <a:normAutofit fontScale="90000"/>
          </a:bodyPr>
          <a:lstStyle/>
          <a:p>
            <a:r>
              <a:rPr lang="ru-RU" dirty="0" err="1" smtClean="0">
                <a:solidFill>
                  <a:schemeClr val="bg1"/>
                </a:solidFill>
                <a:effectLst>
                  <a:glow rad="228600">
                    <a:schemeClr val="accent1">
                      <a:satMod val="175000"/>
                      <a:alpha val="40000"/>
                    </a:schemeClr>
                  </a:glow>
                </a:effectLst>
              </a:rPr>
              <a:t>Туманність</a:t>
            </a:r>
            <a:r>
              <a:rPr lang="ru-RU" dirty="0" smtClean="0">
                <a:solidFill>
                  <a:schemeClr val="bg1"/>
                </a:solidFill>
                <a:effectLst>
                  <a:glow rad="228600">
                    <a:schemeClr val="accent1">
                      <a:satMod val="175000"/>
                      <a:alpha val="40000"/>
                    </a:schemeClr>
                  </a:glow>
                </a:effectLst>
              </a:rPr>
              <a:t> </a:t>
            </a:r>
            <a:r>
              <a:rPr lang="fr-FR" dirty="0" smtClean="0">
                <a:solidFill>
                  <a:schemeClr val="bg1"/>
                </a:solidFill>
                <a:effectLst>
                  <a:glow rad="228600">
                    <a:schemeClr val="accent1">
                      <a:satMod val="175000"/>
                      <a:alpha val="40000"/>
                    </a:schemeClr>
                  </a:glow>
                </a:effectLst>
              </a:rPr>
              <a:t>IRAS 05437 +2502</a:t>
            </a:r>
            <a:endParaRPr lang="ru-RU" dirty="0">
              <a:solidFill>
                <a:schemeClr val="bg1"/>
              </a:solidFill>
              <a:effectLst>
                <a:glow rad="228600">
                  <a:schemeClr val="accent1">
                    <a:satMod val="175000"/>
                    <a:alpha val="40000"/>
                  </a:schemeClr>
                </a:glow>
              </a:effectLst>
            </a:endParaRPr>
          </a:p>
        </p:txBody>
      </p:sp>
      <p:pic>
        <p:nvPicPr>
          <p:cNvPr id="4" name="Содержимое 3" descr="47004-27u.jpg"/>
          <p:cNvPicPr>
            <a:picLocks noGrp="1" noChangeAspect="1"/>
          </p:cNvPicPr>
          <p:nvPr>
            <p:ph idx="1"/>
          </p:nvPr>
        </p:nvPicPr>
        <p:blipFill>
          <a:blip r:embed="rId3" cstate="print"/>
          <a:stretch>
            <a:fillRect/>
          </a:stretch>
        </p:blipFill>
        <p:spPr>
          <a:xfrm>
            <a:off x="395535" y="2420888"/>
            <a:ext cx="3975881" cy="3273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6228184" y="836712"/>
            <a:ext cx="1237839" cy="769441"/>
          </a:xfrm>
          <a:prstGeom prst="rect">
            <a:avLst/>
          </a:prstGeom>
        </p:spPr>
        <p:txBody>
          <a:bodyPr wrap="none">
            <a:spAutoFit/>
          </a:bodyPr>
          <a:lstStyle/>
          <a:p>
            <a:r>
              <a:rPr lang="fr-FR" sz="4400" dirty="0" smtClean="0">
                <a:solidFill>
                  <a:schemeClr val="bg1"/>
                </a:solidFill>
                <a:effectLst>
                  <a:glow rad="228600">
                    <a:schemeClr val="accent1">
                      <a:satMod val="175000"/>
                      <a:alpha val="40000"/>
                    </a:schemeClr>
                  </a:glow>
                </a:effectLst>
              </a:rPr>
              <a:t>M17</a:t>
            </a:r>
            <a:endParaRPr lang="ru-RU" sz="4400" dirty="0">
              <a:solidFill>
                <a:schemeClr val="bg1"/>
              </a:solidFill>
              <a:effectLst>
                <a:glow rad="228600">
                  <a:schemeClr val="accent1">
                    <a:satMod val="175000"/>
                    <a:alpha val="40000"/>
                  </a:schemeClr>
                </a:glow>
              </a:effectLst>
            </a:endParaRPr>
          </a:p>
        </p:txBody>
      </p:sp>
      <p:pic>
        <p:nvPicPr>
          <p:cNvPr id="6" name="Рисунок 5" descr="47004-26u.jpg"/>
          <p:cNvPicPr>
            <a:picLocks noChangeAspect="1"/>
          </p:cNvPicPr>
          <p:nvPr/>
        </p:nvPicPr>
        <p:blipFill>
          <a:blip r:embed="rId4" cstate="print"/>
          <a:stretch>
            <a:fillRect/>
          </a:stretch>
        </p:blipFill>
        <p:spPr>
          <a:xfrm>
            <a:off x="4788024" y="2420888"/>
            <a:ext cx="4003533"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4499992" cy="1143000"/>
          </a:xfrm>
        </p:spPr>
        <p:txBody>
          <a:bodyPr>
            <a:normAutofit fontScale="90000"/>
          </a:bodyPr>
          <a:lstStyle/>
          <a:p>
            <a:r>
              <a:rPr lang="ru-RU" dirty="0" err="1" smtClean="0">
                <a:solidFill>
                  <a:schemeClr val="bg1"/>
                </a:solidFill>
                <a:effectLst>
                  <a:glow rad="228600">
                    <a:schemeClr val="accent1">
                      <a:satMod val="175000"/>
                      <a:alpha val="40000"/>
                    </a:schemeClr>
                  </a:glow>
                </a:effectLst>
              </a:rPr>
              <a:t>Туманність</a:t>
            </a:r>
            <a:r>
              <a:rPr lang="ru-RU" dirty="0" smtClean="0">
                <a:solidFill>
                  <a:schemeClr val="bg1"/>
                </a:solidFill>
                <a:effectLst>
                  <a:glow rad="228600">
                    <a:schemeClr val="accent1">
                      <a:satMod val="175000"/>
                      <a:alpha val="40000"/>
                    </a:schemeClr>
                  </a:glow>
                </a:effectLst>
              </a:rPr>
              <a:t> </a:t>
            </a:r>
            <a:r>
              <a:rPr lang="ru-RU" dirty="0" err="1" smtClean="0">
                <a:solidFill>
                  <a:schemeClr val="bg1"/>
                </a:solidFill>
                <a:effectLst>
                  <a:glow rad="228600">
                    <a:schemeClr val="accent1">
                      <a:satMod val="175000"/>
                      <a:alpha val="40000"/>
                    </a:schemeClr>
                  </a:glow>
                </a:effectLst>
              </a:rPr>
              <a:t>Метелик</a:t>
            </a:r>
            <a:r>
              <a:rPr lang="ru-RU" dirty="0" smtClean="0">
                <a:solidFill>
                  <a:schemeClr val="bg1"/>
                </a:solidFill>
                <a:effectLst>
                  <a:glow rad="228600">
                    <a:schemeClr val="accent1">
                      <a:satMod val="175000"/>
                      <a:alpha val="40000"/>
                    </a:schemeClr>
                  </a:glow>
                </a:effectLst>
              </a:rPr>
              <a:t>.</a:t>
            </a:r>
            <a:endParaRPr lang="ru-RU" dirty="0">
              <a:solidFill>
                <a:schemeClr val="bg1"/>
              </a:solidFill>
              <a:effectLst>
                <a:glow rad="228600">
                  <a:schemeClr val="accent1">
                    <a:satMod val="175000"/>
                    <a:alpha val="40000"/>
                  </a:schemeClr>
                </a:glow>
              </a:effectLst>
            </a:endParaRPr>
          </a:p>
        </p:txBody>
      </p:sp>
      <p:pic>
        <p:nvPicPr>
          <p:cNvPr id="4" name="Содержимое 3" descr="47004-22u.jpg"/>
          <p:cNvPicPr>
            <a:picLocks noGrp="1" noChangeAspect="1"/>
          </p:cNvPicPr>
          <p:nvPr>
            <p:ph idx="1"/>
          </p:nvPr>
        </p:nvPicPr>
        <p:blipFill>
          <a:blip r:embed="rId3" cstate="print"/>
          <a:stretch>
            <a:fillRect/>
          </a:stretch>
        </p:blipFill>
        <p:spPr>
          <a:xfrm>
            <a:off x="611560" y="1772816"/>
            <a:ext cx="3796352"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932040" y="188640"/>
            <a:ext cx="3528392" cy="1446550"/>
          </a:xfrm>
          <a:prstGeom prst="rect">
            <a:avLst/>
          </a:prstGeom>
        </p:spPr>
        <p:txBody>
          <a:bodyPr wrap="square">
            <a:spAutoFit/>
          </a:bodyPr>
          <a:lstStyle/>
          <a:p>
            <a:pPr algn="ctr"/>
            <a:r>
              <a:rPr lang="ru-RU" sz="4400" dirty="0" err="1" smtClean="0">
                <a:solidFill>
                  <a:schemeClr val="bg1"/>
                </a:solidFill>
                <a:effectLst>
                  <a:glow rad="228600">
                    <a:schemeClr val="accent1">
                      <a:satMod val="175000"/>
                      <a:alpha val="40000"/>
                    </a:schemeClr>
                  </a:glow>
                </a:effectLst>
              </a:rPr>
              <a:t>Трироздільна</a:t>
            </a:r>
            <a:r>
              <a:rPr lang="ru-RU" sz="4400" dirty="0" smtClean="0">
                <a:solidFill>
                  <a:schemeClr val="bg1"/>
                </a:solidFill>
                <a:effectLst>
                  <a:glow rad="228600">
                    <a:schemeClr val="accent1">
                      <a:satMod val="175000"/>
                      <a:alpha val="40000"/>
                    </a:schemeClr>
                  </a:glow>
                </a:effectLst>
              </a:rPr>
              <a:t> </a:t>
            </a:r>
            <a:r>
              <a:rPr lang="ru-RU" sz="4400" dirty="0" err="1" smtClean="0">
                <a:solidFill>
                  <a:schemeClr val="bg1"/>
                </a:solidFill>
                <a:effectLst>
                  <a:glow rad="228600">
                    <a:schemeClr val="accent1">
                      <a:satMod val="175000"/>
                      <a:alpha val="40000"/>
                    </a:schemeClr>
                  </a:glow>
                </a:effectLst>
              </a:rPr>
              <a:t>туманність</a:t>
            </a:r>
            <a:endParaRPr lang="ru-RU" sz="4400" dirty="0">
              <a:solidFill>
                <a:schemeClr val="bg1"/>
              </a:solidFill>
              <a:effectLst>
                <a:glow rad="228600">
                  <a:schemeClr val="accent1">
                    <a:satMod val="175000"/>
                    <a:alpha val="40000"/>
                  </a:schemeClr>
                </a:glow>
              </a:effectLst>
            </a:endParaRPr>
          </a:p>
        </p:txBody>
      </p:sp>
      <p:pic>
        <p:nvPicPr>
          <p:cNvPr id="6" name="Рисунок 5" descr="47004-20u.jpg"/>
          <p:cNvPicPr>
            <a:picLocks noChangeAspect="1"/>
          </p:cNvPicPr>
          <p:nvPr/>
        </p:nvPicPr>
        <p:blipFill>
          <a:blip r:embed="rId4" cstate="print"/>
          <a:srcRect l="9175" r="18430"/>
          <a:stretch>
            <a:fillRect/>
          </a:stretch>
        </p:blipFill>
        <p:spPr>
          <a:xfrm>
            <a:off x="5004048" y="1772816"/>
            <a:ext cx="3816424"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4283968" cy="1143000"/>
          </a:xfrm>
        </p:spPr>
        <p:txBody>
          <a:bodyPr/>
          <a:lstStyle/>
          <a:p>
            <a:r>
              <a:rPr lang="ru-RU" dirty="0" err="1" smtClean="0">
                <a:solidFill>
                  <a:schemeClr val="bg1"/>
                </a:solidFill>
                <a:effectLst>
                  <a:glow rad="139700">
                    <a:schemeClr val="accent1">
                      <a:satMod val="175000"/>
                      <a:alpha val="40000"/>
                    </a:schemeClr>
                  </a:glow>
                </a:effectLst>
              </a:rPr>
              <a:t>Зірка</a:t>
            </a:r>
            <a:r>
              <a:rPr lang="ru-RU" dirty="0" smtClean="0">
                <a:solidFill>
                  <a:schemeClr val="bg1"/>
                </a:solidFill>
                <a:effectLst>
                  <a:glow rad="139700">
                    <a:schemeClr val="accent1">
                      <a:satMod val="175000"/>
                      <a:alpha val="40000"/>
                    </a:schemeClr>
                  </a:glow>
                </a:effectLst>
              </a:rPr>
              <a:t> </a:t>
            </a:r>
            <a:r>
              <a:rPr lang="fr-FR" dirty="0" smtClean="0">
                <a:solidFill>
                  <a:schemeClr val="bg1"/>
                </a:solidFill>
                <a:effectLst>
                  <a:glow rad="139700">
                    <a:schemeClr val="accent1">
                      <a:satMod val="175000"/>
                      <a:alpha val="40000"/>
                    </a:schemeClr>
                  </a:glow>
                </a:effectLst>
              </a:rPr>
              <a:t>V838 Mon</a:t>
            </a:r>
            <a:endParaRPr lang="ru-RU" dirty="0">
              <a:solidFill>
                <a:schemeClr val="bg1"/>
              </a:solidFill>
              <a:effectLst>
                <a:glow rad="139700">
                  <a:schemeClr val="accent1">
                    <a:satMod val="175000"/>
                    <a:alpha val="40000"/>
                  </a:schemeClr>
                </a:glow>
              </a:effectLst>
            </a:endParaRPr>
          </a:p>
        </p:txBody>
      </p:sp>
      <p:pic>
        <p:nvPicPr>
          <p:cNvPr id="4" name="Содержимое 3" descr="47004-13u.jpg"/>
          <p:cNvPicPr>
            <a:picLocks noGrp="1" noChangeAspect="1"/>
          </p:cNvPicPr>
          <p:nvPr>
            <p:ph idx="1"/>
          </p:nvPr>
        </p:nvPicPr>
        <p:blipFill>
          <a:blip r:embed="rId3" cstate="print"/>
          <a:stretch>
            <a:fillRect/>
          </a:stretch>
        </p:blipFill>
        <p:spPr>
          <a:xfrm>
            <a:off x="467544" y="1772816"/>
            <a:ext cx="4138023"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076056" y="404664"/>
            <a:ext cx="3384376" cy="1200329"/>
          </a:xfrm>
          <a:prstGeom prst="rect">
            <a:avLst/>
          </a:prstGeom>
        </p:spPr>
        <p:txBody>
          <a:bodyPr wrap="square">
            <a:spAutoFit/>
          </a:bodyPr>
          <a:lstStyle/>
          <a:p>
            <a:pPr algn="ctr"/>
            <a:r>
              <a:rPr lang="ru-RU" sz="3600" dirty="0" err="1" smtClean="0">
                <a:solidFill>
                  <a:schemeClr val="bg1"/>
                </a:solidFill>
                <a:effectLst>
                  <a:glow rad="228600">
                    <a:schemeClr val="accent1">
                      <a:satMod val="175000"/>
                      <a:alpha val="40000"/>
                    </a:schemeClr>
                  </a:glow>
                </a:effectLst>
              </a:rPr>
              <a:t>Стовп</a:t>
            </a:r>
            <a:r>
              <a:rPr lang="ru-RU" sz="3600" dirty="0" smtClean="0">
                <a:solidFill>
                  <a:schemeClr val="bg1"/>
                </a:solidFill>
                <a:effectLst>
                  <a:glow rad="228600">
                    <a:schemeClr val="accent1">
                      <a:satMod val="175000"/>
                      <a:alpha val="40000"/>
                    </a:schemeClr>
                  </a:glow>
                </a:effectLst>
              </a:rPr>
              <a:t> </a:t>
            </a:r>
            <a:r>
              <a:rPr lang="ru-RU" sz="3600" dirty="0" err="1" smtClean="0">
                <a:solidFill>
                  <a:schemeClr val="bg1"/>
                </a:solidFill>
                <a:effectLst>
                  <a:glow rad="228600">
                    <a:schemeClr val="accent1">
                      <a:satMod val="175000"/>
                      <a:alpha val="40000"/>
                    </a:schemeClr>
                  </a:glow>
                </a:effectLst>
              </a:rPr>
              <a:t>і</a:t>
            </a:r>
            <a:r>
              <a:rPr lang="ru-RU" sz="3600" dirty="0" smtClean="0">
                <a:solidFill>
                  <a:schemeClr val="bg1"/>
                </a:solidFill>
                <a:effectLst>
                  <a:glow rad="228600">
                    <a:schemeClr val="accent1">
                      <a:satMod val="175000"/>
                      <a:alpha val="40000"/>
                    </a:schemeClr>
                  </a:glow>
                </a:effectLst>
              </a:rPr>
              <a:t> </a:t>
            </a:r>
            <a:r>
              <a:rPr lang="ru-RU" sz="3600" dirty="0" err="1" smtClean="0">
                <a:solidFill>
                  <a:schemeClr val="bg1"/>
                </a:solidFill>
                <a:effectLst>
                  <a:glow rad="228600">
                    <a:schemeClr val="accent1">
                      <a:satMod val="175000"/>
                      <a:alpha val="40000"/>
                    </a:schemeClr>
                  </a:glow>
                </a:effectLst>
              </a:rPr>
              <a:t>джети</a:t>
            </a:r>
            <a:r>
              <a:rPr lang="ru-RU" sz="3600" dirty="0" smtClean="0">
                <a:solidFill>
                  <a:schemeClr val="bg1"/>
                </a:solidFill>
                <a:effectLst>
                  <a:glow rad="228600">
                    <a:schemeClr val="accent1">
                      <a:satMod val="175000"/>
                      <a:alpha val="40000"/>
                    </a:schemeClr>
                  </a:glow>
                </a:effectLst>
              </a:rPr>
              <a:t> в </a:t>
            </a:r>
            <a:r>
              <a:rPr lang="ru-RU" sz="3600" dirty="0" err="1" smtClean="0">
                <a:solidFill>
                  <a:schemeClr val="bg1"/>
                </a:solidFill>
                <a:effectLst>
                  <a:glow rad="228600">
                    <a:schemeClr val="accent1">
                      <a:satMod val="175000"/>
                      <a:alpha val="40000"/>
                    </a:schemeClr>
                  </a:glow>
                </a:effectLst>
              </a:rPr>
              <a:t>туманності</a:t>
            </a:r>
            <a:r>
              <a:rPr lang="ru-RU" sz="3600" dirty="0" smtClean="0">
                <a:solidFill>
                  <a:schemeClr val="bg1"/>
                </a:solidFill>
                <a:effectLst>
                  <a:glow rad="228600">
                    <a:schemeClr val="accent1">
                      <a:satMod val="175000"/>
                      <a:alpha val="40000"/>
                    </a:schemeClr>
                  </a:glow>
                </a:effectLst>
              </a:rPr>
              <a:t> </a:t>
            </a:r>
            <a:r>
              <a:rPr lang="ru-RU" sz="3600" dirty="0" err="1" smtClean="0">
                <a:solidFill>
                  <a:schemeClr val="bg1"/>
                </a:solidFill>
                <a:effectLst>
                  <a:glow rad="228600">
                    <a:schemeClr val="accent1">
                      <a:satMod val="175000"/>
                      <a:alpha val="40000"/>
                    </a:schemeClr>
                  </a:glow>
                </a:effectLst>
              </a:rPr>
              <a:t>Кіля</a:t>
            </a:r>
            <a:endParaRPr lang="ru-RU" sz="3600" dirty="0">
              <a:solidFill>
                <a:schemeClr val="bg1"/>
              </a:solidFill>
              <a:effectLst>
                <a:glow rad="228600">
                  <a:schemeClr val="accent1">
                    <a:satMod val="175000"/>
                    <a:alpha val="40000"/>
                  </a:schemeClr>
                </a:glow>
              </a:effectLst>
            </a:endParaRPr>
          </a:p>
        </p:txBody>
      </p:sp>
      <p:pic>
        <p:nvPicPr>
          <p:cNvPr id="6" name="Рисунок 5" descr="47004-19u.jpg"/>
          <p:cNvPicPr>
            <a:picLocks noChangeAspect="1"/>
          </p:cNvPicPr>
          <p:nvPr/>
        </p:nvPicPr>
        <p:blipFill>
          <a:blip r:embed="rId4" cstate="print"/>
          <a:srcRect l="19288" r="19288"/>
          <a:stretch>
            <a:fillRect/>
          </a:stretch>
        </p:blipFill>
        <p:spPr>
          <a:xfrm>
            <a:off x="5004048" y="1772816"/>
            <a:ext cx="3816424" cy="455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Зміст:</a:t>
            </a:r>
            <a:endParaRPr lang="ru-RU" dirty="0">
              <a:solidFill>
                <a:schemeClr val="bg1"/>
              </a:solidFill>
            </a:endParaRPr>
          </a:p>
        </p:txBody>
      </p:sp>
      <p:sp>
        <p:nvSpPr>
          <p:cNvPr id="3" name="Содержимое 2"/>
          <p:cNvSpPr>
            <a:spLocks noGrp="1"/>
          </p:cNvSpPr>
          <p:nvPr>
            <p:ph idx="1"/>
          </p:nvPr>
        </p:nvSpPr>
        <p:spPr/>
        <p:txBody>
          <a:bodyPr/>
          <a:lstStyle/>
          <a:p>
            <a:r>
              <a:rPr lang="uk-UA" dirty="0">
                <a:solidFill>
                  <a:schemeClr val="bg1"/>
                </a:solidFill>
                <a:latin typeface="Garamond" pitchFamily="18" charset="0"/>
              </a:rPr>
              <a:t>П</a:t>
            </a:r>
            <a:r>
              <a:rPr lang="uk-UA" dirty="0" smtClean="0">
                <a:solidFill>
                  <a:schemeClr val="bg1"/>
                </a:solidFill>
                <a:latin typeface="Garamond" pitchFamily="18" charset="0"/>
              </a:rPr>
              <a:t>оняття “галактика”</a:t>
            </a:r>
          </a:p>
          <a:p>
            <a:r>
              <a:rPr lang="ru-RU" dirty="0" err="1">
                <a:solidFill>
                  <a:schemeClr val="bg1"/>
                </a:solidFill>
                <a:latin typeface="Garamond" pitchFamily="18" charset="0"/>
              </a:rPr>
              <a:t>Походження</a:t>
            </a:r>
            <a:r>
              <a:rPr lang="ru-RU" dirty="0">
                <a:solidFill>
                  <a:schemeClr val="bg1"/>
                </a:solidFill>
                <a:latin typeface="Garamond" pitchFamily="18" charset="0"/>
              </a:rPr>
              <a:t> </a:t>
            </a:r>
            <a:r>
              <a:rPr lang="ru-RU" dirty="0" err="1" smtClean="0">
                <a:solidFill>
                  <a:schemeClr val="bg1"/>
                </a:solidFill>
                <a:latin typeface="Garamond" pitchFamily="18" charset="0"/>
              </a:rPr>
              <a:t>назви</a:t>
            </a:r>
            <a:endParaRPr lang="ru-RU" dirty="0" smtClean="0">
              <a:solidFill>
                <a:schemeClr val="bg1"/>
              </a:solidFill>
              <a:latin typeface="Garamond" pitchFamily="18" charset="0"/>
            </a:endParaRPr>
          </a:p>
          <a:p>
            <a:r>
              <a:rPr lang="ru-RU" dirty="0" err="1">
                <a:solidFill>
                  <a:schemeClr val="bg1"/>
                </a:solidFill>
                <a:latin typeface="Garamond" pitchFamily="18" charset="0"/>
              </a:rPr>
              <a:t>Історія</a:t>
            </a:r>
            <a:r>
              <a:rPr lang="ru-RU" dirty="0">
                <a:solidFill>
                  <a:schemeClr val="bg1"/>
                </a:solidFill>
                <a:latin typeface="Garamond" pitchFamily="18" charset="0"/>
              </a:rPr>
              <a:t> </a:t>
            </a:r>
            <a:r>
              <a:rPr lang="ru-RU" dirty="0" err="1">
                <a:solidFill>
                  <a:schemeClr val="bg1"/>
                </a:solidFill>
                <a:latin typeface="Garamond" pitchFamily="18" charset="0"/>
              </a:rPr>
              <a:t>вивчення</a:t>
            </a:r>
            <a:r>
              <a:rPr lang="ru-RU" dirty="0">
                <a:solidFill>
                  <a:schemeClr val="bg1"/>
                </a:solidFill>
                <a:latin typeface="Garamond" pitchFamily="18" charset="0"/>
              </a:rPr>
              <a:t> галактик</a:t>
            </a:r>
          </a:p>
          <a:p>
            <a:r>
              <a:rPr lang="ru-RU" dirty="0" err="1" smtClean="0">
                <a:solidFill>
                  <a:schemeClr val="bg1"/>
                </a:solidFill>
                <a:latin typeface="Garamond" pitchFamily="18" charset="0"/>
              </a:rPr>
              <a:t>Загальні</a:t>
            </a:r>
            <a:r>
              <a:rPr lang="ru-RU" dirty="0" smtClean="0">
                <a:solidFill>
                  <a:schemeClr val="bg1"/>
                </a:solidFill>
                <a:latin typeface="Garamond" pitchFamily="18" charset="0"/>
              </a:rPr>
              <a:t> </a:t>
            </a:r>
            <a:r>
              <a:rPr lang="ru-RU" dirty="0" err="1" smtClean="0">
                <a:solidFill>
                  <a:schemeClr val="bg1"/>
                </a:solidFill>
                <a:latin typeface="Garamond" pitchFamily="18" charset="0"/>
              </a:rPr>
              <a:t>властивості</a:t>
            </a:r>
            <a:r>
              <a:rPr lang="ru-RU" dirty="0" smtClean="0">
                <a:solidFill>
                  <a:schemeClr val="bg1"/>
                </a:solidFill>
                <a:latin typeface="Garamond" pitchFamily="18" charset="0"/>
              </a:rPr>
              <a:t> галактик</a:t>
            </a:r>
          </a:p>
          <a:p>
            <a:r>
              <a:rPr lang="ru-RU" dirty="0" err="1" smtClean="0">
                <a:solidFill>
                  <a:schemeClr val="bg1"/>
                </a:solidFill>
                <a:latin typeface="Garamond" pitchFamily="18" charset="0"/>
              </a:rPr>
              <a:t>Процеси</a:t>
            </a:r>
            <a:endParaRPr lang="ru-RU" dirty="0">
              <a:solidFill>
                <a:schemeClr val="bg1"/>
              </a:solidFill>
              <a:latin typeface="Garamond" pitchFamily="18" charset="0"/>
            </a:endParaRPr>
          </a:p>
          <a:p>
            <a:r>
              <a:rPr lang="ru-RU" dirty="0" err="1" smtClean="0">
                <a:solidFill>
                  <a:schemeClr val="bg1"/>
                </a:solidFill>
                <a:latin typeface="Garamond" pitchFamily="18" charset="0"/>
              </a:rPr>
              <a:t>Чумацький</a:t>
            </a:r>
            <a:r>
              <a:rPr lang="ru-RU" dirty="0" smtClean="0">
                <a:solidFill>
                  <a:schemeClr val="bg1"/>
                </a:solidFill>
                <a:latin typeface="Garamond" pitchFamily="18" charset="0"/>
              </a:rPr>
              <a:t> Шлях</a:t>
            </a:r>
          </a:p>
          <a:p>
            <a:endParaRPr lang="ru-RU" dirty="0"/>
          </a:p>
          <a:p>
            <a:endParaRPr lang="ru-RU"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uk-UA" dirty="0" smtClean="0">
                <a:solidFill>
                  <a:schemeClr val="bg1"/>
                </a:solidFill>
                <a:effectLst>
                  <a:glow rad="228600">
                    <a:schemeClr val="accent1">
                      <a:satMod val="175000"/>
                      <a:alpha val="40000"/>
                    </a:schemeClr>
                  </a:glow>
                </a:effectLst>
              </a:rPr>
              <a:t>Дякую за увагу!</a:t>
            </a:r>
            <a:endParaRPr lang="ru-RU" dirty="0">
              <a:solidFill>
                <a:schemeClr val="bg1"/>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251520" y="4869160"/>
            <a:ext cx="3168352" cy="1784176"/>
          </a:xfrm>
        </p:spPr>
        <p:txBody>
          <a:bodyPr>
            <a:normAutofit fontScale="92500"/>
          </a:bodyPr>
          <a:lstStyle/>
          <a:p>
            <a:pPr>
              <a:buNone/>
            </a:pPr>
            <a:r>
              <a:rPr lang="uk-UA" dirty="0" smtClean="0">
                <a:solidFill>
                  <a:schemeClr val="bg1"/>
                </a:solidFill>
              </a:rPr>
              <a:t>Виконала:</a:t>
            </a:r>
          </a:p>
          <a:p>
            <a:pPr>
              <a:buNone/>
            </a:pPr>
            <a:r>
              <a:rPr lang="uk-UA" dirty="0" smtClean="0">
                <a:solidFill>
                  <a:schemeClr val="bg1"/>
                </a:solidFill>
              </a:rPr>
              <a:t>Учениця 11 класу</a:t>
            </a:r>
          </a:p>
          <a:p>
            <a:pPr>
              <a:buNone/>
            </a:pPr>
            <a:r>
              <a:rPr lang="uk-UA" dirty="0" smtClean="0">
                <a:solidFill>
                  <a:schemeClr val="bg1"/>
                </a:solidFill>
              </a:rPr>
              <a:t>Кутова Ірина</a:t>
            </a:r>
            <a:endParaRPr lang="ru-RU"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pic>
        <p:nvPicPr>
          <p:cNvPr id="5" name="Рисунок 4" descr="53.jpg"/>
          <p:cNvPicPr>
            <a:picLocks noChangeAspect="1"/>
          </p:cNvPicPr>
          <p:nvPr/>
        </p:nvPicPr>
        <p:blipFill>
          <a:blip r:embed="rId3" cstate="print"/>
          <a:stretch>
            <a:fillRect/>
          </a:stretch>
        </p:blipFill>
        <p:spPr>
          <a:xfrm rot="536100">
            <a:off x="5752239" y="242355"/>
            <a:ext cx="3387143" cy="3408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Содержимое 2"/>
          <p:cNvSpPr>
            <a:spLocks noGrp="1"/>
          </p:cNvSpPr>
          <p:nvPr>
            <p:ph idx="1"/>
          </p:nvPr>
        </p:nvSpPr>
        <p:spPr>
          <a:xfrm>
            <a:off x="539552" y="2780928"/>
            <a:ext cx="8280920" cy="2880320"/>
          </a:xfrm>
        </p:spPr>
        <p:txBody>
          <a:bodyPr>
            <a:normAutofit/>
          </a:bodyPr>
          <a:lstStyle/>
          <a:p>
            <a:r>
              <a:rPr lang="en-US" sz="2800" dirty="0">
                <a:solidFill>
                  <a:schemeClr val="bg1"/>
                </a:solidFill>
                <a:latin typeface="Times New Roman" pitchFamily="18" charset="0"/>
                <a:ea typeface="Batang" pitchFamily="18" charset="-127"/>
                <a:cs typeface="Times New Roman" pitchFamily="18" charset="0"/>
              </a:rPr>
              <a:t>Гала́ктика (дав.-гр. Γαλαξίας — молочний) — гігантська, </a:t>
            </a:r>
            <a:r>
              <a:rPr lang="en-US" sz="2800" dirty="0" smtClean="0">
                <a:solidFill>
                  <a:schemeClr val="bg1"/>
                </a:solidFill>
                <a:latin typeface="Times New Roman" pitchFamily="18" charset="0"/>
                <a:ea typeface="Batang" pitchFamily="18" charset="-127"/>
                <a:cs typeface="Times New Roman" pitchFamily="18" charset="0"/>
              </a:rPr>
              <a:t>гравітаціно</a:t>
            </a:r>
            <a:r>
              <a:rPr lang="uk-UA" sz="2800" dirty="0" smtClean="0">
                <a:solidFill>
                  <a:schemeClr val="bg1"/>
                </a:solidFill>
                <a:latin typeface="Times New Roman" pitchFamily="18" charset="0"/>
                <a:ea typeface="Batang" pitchFamily="18" charset="-127"/>
                <a:cs typeface="Times New Roman" pitchFamily="18" charset="0"/>
              </a:rPr>
              <a:t>-</a:t>
            </a:r>
            <a:r>
              <a:rPr lang="en-US" sz="2800" dirty="0" smtClean="0">
                <a:solidFill>
                  <a:schemeClr val="bg1"/>
                </a:solidFill>
                <a:latin typeface="Times New Roman" pitchFamily="18" charset="0"/>
                <a:ea typeface="Batang" pitchFamily="18" charset="-127"/>
                <a:cs typeface="Times New Roman" pitchFamily="18" charset="0"/>
              </a:rPr>
              <a:t>зв'язана </a:t>
            </a:r>
            <a:r>
              <a:rPr lang="en-US" sz="2800" dirty="0">
                <a:solidFill>
                  <a:schemeClr val="bg1"/>
                </a:solidFill>
                <a:latin typeface="Times New Roman" pitchFamily="18" charset="0"/>
                <a:ea typeface="Batang" pitchFamily="18" charset="-127"/>
                <a:cs typeface="Times New Roman" pitchFamily="18" charset="0"/>
              </a:rPr>
              <a:t>система із зірок і зоряних скупчень, міжзоряного газу і пилу, і темної матерії. </a:t>
            </a:r>
            <a:r>
              <a:rPr lang="ru-RU" sz="2800" dirty="0" err="1">
                <a:solidFill>
                  <a:schemeClr val="bg1"/>
                </a:solidFill>
                <a:latin typeface="Times New Roman" pitchFamily="18" charset="0"/>
                <a:ea typeface="Batang" pitchFamily="18" charset="-127"/>
                <a:cs typeface="Times New Roman" pitchFamily="18" charset="0"/>
              </a:rPr>
              <a:t>Всі</a:t>
            </a:r>
            <a:r>
              <a:rPr lang="ru-RU" sz="2800" dirty="0">
                <a:solidFill>
                  <a:schemeClr val="bg1"/>
                </a:solidFill>
                <a:latin typeface="Times New Roman" pitchFamily="18" charset="0"/>
                <a:ea typeface="Batang" pitchFamily="18" charset="-127"/>
                <a:cs typeface="Times New Roman" pitchFamily="18" charset="0"/>
              </a:rPr>
              <a:t> </a:t>
            </a:r>
            <a:r>
              <a:rPr lang="ru-RU" sz="2800" dirty="0" err="1">
                <a:solidFill>
                  <a:schemeClr val="bg1"/>
                </a:solidFill>
                <a:latin typeface="Times New Roman" pitchFamily="18" charset="0"/>
                <a:ea typeface="Batang" pitchFamily="18" charset="-127"/>
                <a:cs typeface="Times New Roman" pitchFamily="18" charset="0"/>
              </a:rPr>
              <a:t>об'єкти</a:t>
            </a:r>
            <a:r>
              <a:rPr lang="ru-RU" sz="2800" dirty="0">
                <a:solidFill>
                  <a:schemeClr val="bg1"/>
                </a:solidFill>
                <a:latin typeface="Times New Roman" pitchFamily="18" charset="0"/>
                <a:ea typeface="Batang" pitchFamily="18" charset="-127"/>
                <a:cs typeface="Times New Roman" pitchFamily="18" charset="0"/>
              </a:rPr>
              <a:t> в </a:t>
            </a:r>
            <a:r>
              <a:rPr lang="ru-RU" sz="2800" dirty="0" err="1">
                <a:solidFill>
                  <a:schemeClr val="bg1"/>
                </a:solidFill>
                <a:latin typeface="Times New Roman" pitchFamily="18" charset="0"/>
                <a:ea typeface="Batang" pitchFamily="18" charset="-127"/>
                <a:cs typeface="Times New Roman" pitchFamily="18" charset="0"/>
              </a:rPr>
              <a:t>складі</a:t>
            </a:r>
            <a:r>
              <a:rPr lang="ru-RU" sz="2800" dirty="0">
                <a:solidFill>
                  <a:schemeClr val="bg1"/>
                </a:solidFill>
                <a:latin typeface="Times New Roman" pitchFamily="18" charset="0"/>
                <a:ea typeface="Batang" pitchFamily="18" charset="-127"/>
                <a:cs typeface="Times New Roman" pitchFamily="18" charset="0"/>
              </a:rPr>
              <a:t> галактик </a:t>
            </a:r>
            <a:r>
              <a:rPr lang="ru-RU" sz="2800" dirty="0" err="1">
                <a:solidFill>
                  <a:schemeClr val="bg1"/>
                </a:solidFill>
                <a:latin typeface="Times New Roman" pitchFamily="18" charset="0"/>
                <a:ea typeface="Batang" pitchFamily="18" charset="-127"/>
                <a:cs typeface="Times New Roman" pitchFamily="18" charset="0"/>
              </a:rPr>
              <a:t>беруть</a:t>
            </a:r>
            <a:r>
              <a:rPr lang="ru-RU" sz="2800" dirty="0">
                <a:solidFill>
                  <a:schemeClr val="bg1"/>
                </a:solidFill>
                <a:latin typeface="Times New Roman" pitchFamily="18" charset="0"/>
                <a:ea typeface="Batang" pitchFamily="18" charset="-127"/>
                <a:cs typeface="Times New Roman" pitchFamily="18" charset="0"/>
              </a:rPr>
              <a:t> участь в </a:t>
            </a:r>
            <a:r>
              <a:rPr lang="ru-RU" sz="2800" dirty="0" err="1">
                <a:solidFill>
                  <a:schemeClr val="bg1"/>
                </a:solidFill>
                <a:latin typeface="Times New Roman" pitchFamily="18" charset="0"/>
                <a:ea typeface="Batang" pitchFamily="18" charset="-127"/>
                <a:cs typeface="Times New Roman" pitchFamily="18" charset="0"/>
              </a:rPr>
              <a:t>русі</a:t>
            </a:r>
            <a:r>
              <a:rPr lang="ru-RU" sz="2800" dirty="0">
                <a:solidFill>
                  <a:schemeClr val="bg1"/>
                </a:solidFill>
                <a:latin typeface="Times New Roman" pitchFamily="18" charset="0"/>
                <a:ea typeface="Batang" pitchFamily="18" charset="-127"/>
                <a:cs typeface="Times New Roman" pitchFamily="18" charset="0"/>
              </a:rPr>
              <a:t> </a:t>
            </a:r>
            <a:r>
              <a:rPr lang="ru-RU" sz="2800" dirty="0" err="1">
                <a:solidFill>
                  <a:schemeClr val="bg1"/>
                </a:solidFill>
                <a:latin typeface="Times New Roman" pitchFamily="18" charset="0"/>
                <a:ea typeface="Batang" pitchFamily="18" charset="-127"/>
                <a:cs typeface="Times New Roman" pitchFamily="18" charset="0"/>
              </a:rPr>
              <a:t>відносно</a:t>
            </a:r>
            <a:r>
              <a:rPr lang="ru-RU" sz="2800" dirty="0">
                <a:solidFill>
                  <a:schemeClr val="bg1"/>
                </a:solidFill>
                <a:latin typeface="Times New Roman" pitchFamily="18" charset="0"/>
                <a:ea typeface="Batang" pitchFamily="18" charset="-127"/>
                <a:cs typeface="Times New Roman" pitchFamily="18" charset="0"/>
              </a:rPr>
              <a:t> </a:t>
            </a:r>
            <a:r>
              <a:rPr lang="ru-RU" sz="2800" dirty="0" err="1">
                <a:solidFill>
                  <a:schemeClr val="bg1"/>
                </a:solidFill>
                <a:latin typeface="Times New Roman" pitchFamily="18" charset="0"/>
                <a:ea typeface="Batang" pitchFamily="18" charset="-127"/>
                <a:cs typeface="Times New Roman" pitchFamily="18" charset="0"/>
              </a:rPr>
              <a:t>загального</a:t>
            </a:r>
            <a:r>
              <a:rPr lang="ru-RU" sz="2800" dirty="0">
                <a:solidFill>
                  <a:schemeClr val="bg1"/>
                </a:solidFill>
                <a:latin typeface="Times New Roman" pitchFamily="18" charset="0"/>
                <a:ea typeface="Batang" pitchFamily="18" charset="-127"/>
                <a:cs typeface="Times New Roman" pitchFamily="18" charset="0"/>
              </a:rPr>
              <a:t> центру </a:t>
            </a:r>
            <a:r>
              <a:rPr lang="ru-RU" sz="2800" dirty="0" smtClean="0">
                <a:solidFill>
                  <a:schemeClr val="bg1"/>
                </a:solidFill>
                <a:latin typeface="Times New Roman" pitchFamily="18" charset="0"/>
                <a:ea typeface="Batang" pitchFamily="18" charset="-127"/>
                <a:cs typeface="Times New Roman" pitchFamily="18" charset="0"/>
              </a:rPr>
              <a:t>масс.</a:t>
            </a:r>
            <a:endParaRPr lang="ru-RU" sz="2800" dirty="0">
              <a:solidFill>
                <a:schemeClr val="bg1"/>
              </a:solidFill>
              <a:latin typeface="Times New Roman" pitchFamily="18" charset="0"/>
              <a:ea typeface="Batang" pitchFamily="18" charset="-127"/>
              <a:cs typeface="Times New Roman" pitchFamily="18" charset="0"/>
            </a:endParaRPr>
          </a:p>
          <a:p>
            <a:endParaRPr lang="ru-RU" dirty="0"/>
          </a:p>
        </p:txBody>
      </p:sp>
      <p:pic>
        <p:nvPicPr>
          <p:cNvPr id="7" name="Рисунок 6" descr="galaktiki-zvezdnye-sistemy_1.jpg"/>
          <p:cNvPicPr>
            <a:picLocks noChangeAspect="1"/>
          </p:cNvPicPr>
          <p:nvPr/>
        </p:nvPicPr>
        <p:blipFill>
          <a:blip r:embed="rId4" cstate="print"/>
          <a:stretch>
            <a:fillRect/>
          </a:stretch>
        </p:blipFill>
        <p:spPr>
          <a:xfrm rot="21365882">
            <a:off x="903016" y="302377"/>
            <a:ext cx="3422251" cy="2333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pic>
        <p:nvPicPr>
          <p:cNvPr id="4" name="Рисунок 3" descr="kosmicheskij_aprel_obzor_sobitij_mesjatsa_7.jpg"/>
          <p:cNvPicPr>
            <a:picLocks noChangeAspect="1"/>
          </p:cNvPicPr>
          <p:nvPr/>
        </p:nvPicPr>
        <p:blipFill>
          <a:blip r:embed="rId3" cstate="print"/>
          <a:stretch>
            <a:fillRect/>
          </a:stretch>
        </p:blipFill>
        <p:spPr>
          <a:xfrm rot="21230396">
            <a:off x="258743" y="382548"/>
            <a:ext cx="2358271" cy="1603624"/>
          </a:xfrm>
          <a:prstGeom prst="rect">
            <a:avLst/>
          </a:prstGeom>
        </p:spPr>
      </p:pic>
      <p:sp>
        <p:nvSpPr>
          <p:cNvPr id="2" name="Заголовок 1"/>
          <p:cNvSpPr>
            <a:spLocks noGrp="1"/>
          </p:cNvSpPr>
          <p:nvPr>
            <p:ph type="title"/>
          </p:nvPr>
        </p:nvSpPr>
        <p:spPr/>
        <p:txBody>
          <a:bodyPr/>
          <a:lstStyle/>
          <a:p>
            <a:r>
              <a:rPr lang="uk-UA" dirty="0" smtClean="0">
                <a:solidFill>
                  <a:schemeClr val="bg1"/>
                </a:solidFill>
                <a:effectLst>
                  <a:glow rad="63500">
                    <a:schemeClr val="accent5">
                      <a:satMod val="175000"/>
                      <a:alpha val="40000"/>
                    </a:schemeClr>
                  </a:glow>
                </a:effectLst>
              </a:rPr>
              <a:t>Походження назви</a:t>
            </a:r>
            <a:endParaRPr lang="ru-RU" dirty="0">
              <a:solidFill>
                <a:schemeClr val="bg1"/>
              </a:solidFill>
              <a:effectLst>
                <a:glow rad="63500">
                  <a:schemeClr val="accent5">
                    <a:satMod val="175000"/>
                    <a:alpha val="40000"/>
                  </a:schemeClr>
                </a:glow>
              </a:effectLst>
            </a:endParaRPr>
          </a:p>
        </p:txBody>
      </p:sp>
      <p:sp>
        <p:nvSpPr>
          <p:cNvPr id="3" name="Содержимое 2"/>
          <p:cNvSpPr>
            <a:spLocks noGrp="1"/>
          </p:cNvSpPr>
          <p:nvPr>
            <p:ph idx="1"/>
          </p:nvPr>
        </p:nvSpPr>
        <p:spPr>
          <a:xfrm>
            <a:off x="467544" y="1628800"/>
            <a:ext cx="8229600" cy="4525963"/>
          </a:xfrm>
        </p:spPr>
        <p:txBody>
          <a:bodyPr>
            <a:normAutofit fontScale="85000" lnSpcReduction="20000"/>
          </a:bodyPr>
          <a:lstStyle/>
          <a:p>
            <a:pPr algn="ctr"/>
            <a:r>
              <a:rPr lang="vi-VN" dirty="0">
                <a:solidFill>
                  <a:schemeClr val="bg1"/>
                </a:solidFill>
              </a:rPr>
              <a:t>Слово «гала́ктика» </a:t>
            </a:r>
            <a:r>
              <a:rPr lang="vi-VN" dirty="0" smtClean="0">
                <a:solidFill>
                  <a:schemeClr val="bg1"/>
                </a:solidFill>
              </a:rPr>
              <a:t>(</a:t>
            </a:r>
            <a:r>
              <a:rPr lang="uk-UA" dirty="0" smtClean="0">
                <a:solidFill>
                  <a:schemeClr val="bg1"/>
                </a:solidFill>
              </a:rPr>
              <a:t>дав.гр.</a:t>
            </a:r>
            <a:r>
              <a:rPr lang="vi-VN" dirty="0">
                <a:solidFill>
                  <a:schemeClr val="bg1"/>
                </a:solidFill>
              </a:rPr>
              <a:t> </a:t>
            </a:r>
            <a:r>
              <a:rPr lang="el-GR" dirty="0">
                <a:solidFill>
                  <a:schemeClr val="bg1"/>
                </a:solidFill>
              </a:rPr>
              <a:t>γαλαξίας) </a:t>
            </a:r>
            <a:r>
              <a:rPr lang="vi-VN" dirty="0">
                <a:solidFill>
                  <a:schemeClr val="bg1"/>
                </a:solidFill>
              </a:rPr>
              <a:t>походить від грецької назви </a:t>
            </a:r>
            <a:r>
              <a:rPr lang="uk-UA" dirty="0" smtClean="0">
                <a:solidFill>
                  <a:schemeClr val="bg1"/>
                </a:solidFill>
              </a:rPr>
              <a:t>нашої галактики</a:t>
            </a:r>
            <a:r>
              <a:rPr lang="vi-VN" dirty="0">
                <a:solidFill>
                  <a:schemeClr val="bg1"/>
                </a:solidFill>
              </a:rPr>
              <a:t> (</a:t>
            </a:r>
            <a:r>
              <a:rPr lang="el-GR" i="1" dirty="0">
                <a:solidFill>
                  <a:schemeClr val="bg1"/>
                </a:solidFill>
              </a:rPr>
              <a:t>κύκλος γαλαξίας</a:t>
            </a:r>
            <a:r>
              <a:rPr lang="el-GR" dirty="0">
                <a:solidFill>
                  <a:schemeClr val="bg1"/>
                </a:solidFill>
              </a:rPr>
              <a:t> </a:t>
            </a:r>
            <a:r>
              <a:rPr lang="vi-VN" dirty="0">
                <a:solidFill>
                  <a:schemeClr val="bg1"/>
                </a:solidFill>
              </a:rPr>
              <a:t>означає «молочне кільце» — як опис спостережуваного явища на нічному небі</a:t>
            </a:r>
            <a:r>
              <a:rPr lang="vi-VN" dirty="0" smtClean="0">
                <a:solidFill>
                  <a:schemeClr val="bg1"/>
                </a:solidFill>
              </a:rPr>
              <a:t>). </a:t>
            </a:r>
            <a:r>
              <a:rPr lang="vi-VN" dirty="0">
                <a:solidFill>
                  <a:schemeClr val="bg1"/>
                </a:solidFill>
              </a:rPr>
              <a:t>Коли астрономи припустили, що різні небесні об'єкти, що вважалися спіральними туманностями, можуть бути величезними скупченнями зірок, ці об'єкти стали називати «острівними всесвітами» або «зоряними островами». Але пізніше, коли стало зрозуміло, що ці об'єкти схожі на нашу Галактику, обидва терміни перестали використовуватися і були замінені на термін «галактика».</a:t>
            </a:r>
            <a:endParaRPr lang="ru-RU"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0"/>
            <a:ext cx="7416824" cy="1143000"/>
          </a:xfrm>
        </p:spPr>
        <p:txBody>
          <a:bodyPr/>
          <a:lstStyle/>
          <a:p>
            <a:r>
              <a:rPr lang="uk-UA" dirty="0" smtClean="0">
                <a:effectLst>
                  <a:glow rad="139700">
                    <a:schemeClr val="accent1">
                      <a:satMod val="175000"/>
                      <a:alpha val="40000"/>
                    </a:schemeClr>
                  </a:glow>
                </a:effectLst>
              </a:rPr>
              <a:t>Історія вивчення галактик</a:t>
            </a:r>
            <a:endParaRPr lang="ru-RU" dirty="0">
              <a:effectLst>
                <a:glow rad="139700">
                  <a:schemeClr val="accent1">
                    <a:satMod val="175000"/>
                    <a:alpha val="40000"/>
                  </a:schemeClr>
                </a:glow>
              </a:effectLst>
            </a:endParaRPr>
          </a:p>
        </p:txBody>
      </p:sp>
      <p:sp>
        <p:nvSpPr>
          <p:cNvPr id="3" name="Содержимое 2"/>
          <p:cNvSpPr>
            <a:spLocks noGrp="1"/>
          </p:cNvSpPr>
          <p:nvPr>
            <p:ph idx="1"/>
          </p:nvPr>
        </p:nvSpPr>
        <p:spPr>
          <a:xfrm>
            <a:off x="1835696" y="1268760"/>
            <a:ext cx="5040560" cy="1440160"/>
          </a:xfrm>
        </p:spPr>
        <p:txBody>
          <a:bodyPr>
            <a:normAutofit fontScale="70000" lnSpcReduction="20000"/>
          </a:bodyPr>
          <a:lstStyle/>
          <a:p>
            <a:r>
              <a:rPr lang="ru-RU" dirty="0" smtClean="0">
                <a:solidFill>
                  <a:schemeClr val="accent1">
                    <a:lumMod val="20000"/>
                    <a:lumOff val="80000"/>
                  </a:schemeClr>
                </a:solidFill>
              </a:rPr>
              <a:t>1610 року </a:t>
            </a:r>
            <a:r>
              <a:rPr lang="ru-RU" dirty="0" err="1" smtClean="0">
                <a:solidFill>
                  <a:schemeClr val="accent1">
                    <a:lumMod val="20000"/>
                    <a:lumOff val="80000"/>
                  </a:schemeClr>
                </a:solidFill>
              </a:rPr>
              <a:t>Галілео</a:t>
            </a:r>
            <a:r>
              <a:rPr lang="ru-RU" dirty="0" smtClean="0">
                <a:solidFill>
                  <a:schemeClr val="accent1">
                    <a:lumMod val="20000"/>
                    <a:lumOff val="80000"/>
                  </a:schemeClr>
                </a:solidFill>
              </a:rPr>
              <a:t> </a:t>
            </a:r>
            <a:r>
              <a:rPr lang="ru-RU" dirty="0" err="1" smtClean="0">
                <a:solidFill>
                  <a:schemeClr val="accent1">
                    <a:lumMod val="20000"/>
                    <a:lumOff val="80000"/>
                  </a:schemeClr>
                </a:solidFill>
              </a:rPr>
              <a:t>Галілей</a:t>
            </a:r>
            <a:r>
              <a:rPr lang="ru-RU" dirty="0" smtClean="0">
                <a:solidFill>
                  <a:schemeClr val="accent1">
                    <a:lumMod val="20000"/>
                    <a:lumOff val="80000"/>
                  </a:schemeClr>
                </a:solidFill>
              </a:rPr>
              <a:t> за </a:t>
            </a:r>
            <a:r>
              <a:rPr lang="ru-RU" dirty="0" err="1" smtClean="0">
                <a:solidFill>
                  <a:schemeClr val="accent1">
                    <a:lumMod val="20000"/>
                    <a:lumOff val="80000"/>
                  </a:schemeClr>
                </a:solidFill>
              </a:rPr>
              <a:t>допомогою</a:t>
            </a:r>
            <a:r>
              <a:rPr lang="ru-RU" dirty="0" smtClean="0">
                <a:solidFill>
                  <a:schemeClr val="accent1">
                    <a:lumMod val="20000"/>
                    <a:lumOff val="80000"/>
                  </a:schemeClr>
                </a:solidFill>
              </a:rPr>
              <a:t> телескопа </a:t>
            </a:r>
            <a:r>
              <a:rPr lang="ru-RU" dirty="0" err="1" smtClean="0">
                <a:solidFill>
                  <a:schemeClr val="accent1">
                    <a:lumMod val="20000"/>
                    <a:lumOff val="80000"/>
                  </a:schemeClr>
                </a:solidFill>
              </a:rPr>
              <a:t>виявив</a:t>
            </a:r>
            <a:r>
              <a:rPr lang="ru-RU" dirty="0" smtClean="0">
                <a:solidFill>
                  <a:schemeClr val="accent1">
                    <a:lumMod val="20000"/>
                    <a:lumOff val="80000"/>
                  </a:schemeClr>
                </a:solidFill>
              </a:rPr>
              <a:t>, </a:t>
            </a:r>
            <a:r>
              <a:rPr lang="ru-RU" dirty="0" err="1" smtClean="0">
                <a:solidFill>
                  <a:schemeClr val="accent1">
                    <a:lumMod val="20000"/>
                    <a:lumOff val="80000"/>
                  </a:schemeClr>
                </a:solidFill>
              </a:rPr>
              <a:t>що</a:t>
            </a:r>
            <a:r>
              <a:rPr lang="ru-RU" dirty="0" smtClean="0">
                <a:solidFill>
                  <a:schemeClr val="accent1">
                    <a:lumMod val="20000"/>
                    <a:lumOff val="80000"/>
                  </a:schemeClr>
                </a:solidFill>
              </a:rPr>
              <a:t> </a:t>
            </a:r>
            <a:r>
              <a:rPr lang="ru-RU" dirty="0" err="1" smtClean="0">
                <a:solidFill>
                  <a:schemeClr val="accent1">
                    <a:lumMod val="20000"/>
                    <a:lumOff val="80000"/>
                  </a:schemeClr>
                </a:solidFill>
              </a:rPr>
              <a:t>Чумацький</a:t>
            </a:r>
            <a:r>
              <a:rPr lang="ru-RU" dirty="0" smtClean="0">
                <a:solidFill>
                  <a:schemeClr val="accent1">
                    <a:lumMod val="20000"/>
                    <a:lumOff val="80000"/>
                  </a:schemeClr>
                </a:solidFill>
              </a:rPr>
              <a:t> Шлях </a:t>
            </a:r>
            <a:r>
              <a:rPr lang="ru-RU" dirty="0" err="1" smtClean="0">
                <a:solidFill>
                  <a:schemeClr val="accent1">
                    <a:lumMod val="20000"/>
                    <a:lumOff val="80000"/>
                  </a:schemeClr>
                </a:solidFill>
              </a:rPr>
              <a:t>складається</a:t>
            </a:r>
            <a:r>
              <a:rPr lang="ru-RU" dirty="0" smtClean="0">
                <a:solidFill>
                  <a:schemeClr val="accent1">
                    <a:lumMod val="20000"/>
                    <a:lumOff val="80000"/>
                  </a:schemeClr>
                </a:solidFill>
              </a:rPr>
              <a:t> </a:t>
            </a:r>
            <a:r>
              <a:rPr lang="ru-RU" dirty="0" err="1" smtClean="0">
                <a:solidFill>
                  <a:schemeClr val="accent1">
                    <a:lumMod val="20000"/>
                    <a:lumOff val="80000"/>
                  </a:schemeClr>
                </a:solidFill>
              </a:rPr>
              <a:t>з</a:t>
            </a:r>
            <a:r>
              <a:rPr lang="ru-RU" dirty="0" smtClean="0">
                <a:solidFill>
                  <a:schemeClr val="accent1">
                    <a:lumMod val="20000"/>
                    <a:lumOff val="80000"/>
                  </a:schemeClr>
                </a:solidFill>
              </a:rPr>
              <a:t> </a:t>
            </a:r>
            <a:r>
              <a:rPr lang="ru-RU" dirty="0" err="1" smtClean="0">
                <a:solidFill>
                  <a:schemeClr val="accent1">
                    <a:lumMod val="20000"/>
                    <a:lumOff val="80000"/>
                  </a:schemeClr>
                </a:solidFill>
              </a:rPr>
              <a:t>величезної</a:t>
            </a:r>
            <a:r>
              <a:rPr lang="ru-RU" dirty="0" smtClean="0">
                <a:solidFill>
                  <a:schemeClr val="accent1">
                    <a:lumMod val="20000"/>
                    <a:lumOff val="80000"/>
                  </a:schemeClr>
                </a:solidFill>
              </a:rPr>
              <a:t> </a:t>
            </a:r>
            <a:r>
              <a:rPr lang="ru-RU" dirty="0" err="1" smtClean="0">
                <a:solidFill>
                  <a:schemeClr val="accent1">
                    <a:lumMod val="20000"/>
                    <a:lumOff val="80000"/>
                  </a:schemeClr>
                </a:solidFill>
              </a:rPr>
              <a:t>кількості</a:t>
            </a:r>
            <a:r>
              <a:rPr lang="ru-RU" dirty="0" smtClean="0">
                <a:solidFill>
                  <a:schemeClr val="accent1">
                    <a:lumMod val="20000"/>
                    <a:lumOff val="80000"/>
                  </a:schemeClr>
                </a:solidFill>
              </a:rPr>
              <a:t> </a:t>
            </a:r>
            <a:r>
              <a:rPr lang="ru-RU" dirty="0" err="1" smtClean="0">
                <a:solidFill>
                  <a:schemeClr val="accent1">
                    <a:lumMod val="20000"/>
                    <a:lumOff val="80000"/>
                  </a:schemeClr>
                </a:solidFill>
              </a:rPr>
              <a:t>слабких</a:t>
            </a:r>
            <a:r>
              <a:rPr lang="ru-RU" dirty="0" smtClean="0">
                <a:solidFill>
                  <a:schemeClr val="accent1">
                    <a:lumMod val="20000"/>
                    <a:lumOff val="80000"/>
                  </a:schemeClr>
                </a:solidFill>
              </a:rPr>
              <a:t> </a:t>
            </a:r>
            <a:r>
              <a:rPr lang="ru-RU" dirty="0" err="1" smtClean="0">
                <a:solidFill>
                  <a:schemeClr val="accent1">
                    <a:lumMod val="20000"/>
                    <a:lumOff val="80000"/>
                  </a:schemeClr>
                </a:solidFill>
              </a:rPr>
              <a:t>зір</a:t>
            </a:r>
            <a:endParaRPr lang="ru-RU" dirty="0" smtClean="0">
              <a:solidFill>
                <a:schemeClr val="accent1">
                  <a:lumMod val="20000"/>
                  <a:lumOff val="80000"/>
                </a:schemeClr>
              </a:solidFill>
            </a:endParaRPr>
          </a:p>
        </p:txBody>
      </p:sp>
      <p:sp>
        <p:nvSpPr>
          <p:cNvPr id="7" name="Прямоугольник 6"/>
          <p:cNvSpPr/>
          <p:nvPr/>
        </p:nvSpPr>
        <p:spPr>
          <a:xfrm>
            <a:off x="323528" y="3140968"/>
            <a:ext cx="8424936" cy="3170099"/>
          </a:xfrm>
          <a:prstGeom prst="rect">
            <a:avLst/>
          </a:prstGeom>
        </p:spPr>
        <p:txBody>
          <a:bodyPr wrap="square">
            <a:spAutoFit/>
          </a:bodyPr>
          <a:lstStyle/>
          <a:p>
            <a:pPr algn="just"/>
            <a:r>
              <a:rPr lang="ru-RU" sz="2000" dirty="0" smtClean="0">
                <a:solidFill>
                  <a:schemeClr val="bg1">
                    <a:lumMod val="95000"/>
                  </a:schemeClr>
                </a:solidFill>
              </a:rPr>
              <a:t>У </a:t>
            </a:r>
            <a:r>
              <a:rPr lang="ru-RU" sz="2000" dirty="0" err="1" smtClean="0">
                <a:solidFill>
                  <a:schemeClr val="bg1">
                    <a:lumMod val="95000"/>
                  </a:schemeClr>
                </a:solidFill>
              </a:rPr>
              <a:t>трактаті</a:t>
            </a:r>
            <a:r>
              <a:rPr lang="ru-RU" sz="2000" dirty="0" smtClean="0">
                <a:solidFill>
                  <a:schemeClr val="bg1">
                    <a:lumMod val="95000"/>
                  </a:schemeClr>
                </a:solidFill>
              </a:rPr>
              <a:t> 1755 року, </a:t>
            </a:r>
            <a:r>
              <a:rPr lang="ru-RU" sz="2000" dirty="0" err="1" smtClean="0">
                <a:solidFill>
                  <a:schemeClr val="bg1">
                    <a:lumMod val="95000"/>
                  </a:schemeClr>
                </a:solidFill>
              </a:rPr>
              <a:t>заснованому</a:t>
            </a:r>
            <a:r>
              <a:rPr lang="ru-RU" sz="2000" dirty="0" smtClean="0">
                <a:solidFill>
                  <a:schemeClr val="bg1">
                    <a:lumMod val="95000"/>
                  </a:schemeClr>
                </a:solidFill>
              </a:rPr>
              <a:t> на роботах Томаса</a:t>
            </a:r>
          </a:p>
          <a:p>
            <a:pPr algn="just"/>
            <a:r>
              <a:rPr lang="ru-RU" sz="2000" dirty="0" smtClean="0">
                <a:solidFill>
                  <a:schemeClr val="bg1">
                    <a:lumMod val="95000"/>
                  </a:schemeClr>
                </a:solidFill>
              </a:rPr>
              <a:t> Райта (англ. </a:t>
            </a:r>
            <a:r>
              <a:rPr lang="fr-FR" sz="2000" dirty="0" smtClean="0">
                <a:solidFill>
                  <a:schemeClr val="bg1">
                    <a:lumMod val="95000"/>
                  </a:schemeClr>
                </a:solidFill>
              </a:rPr>
              <a:t>Thomas Wright),</a:t>
            </a:r>
            <a:r>
              <a:rPr lang="ru-RU" sz="2000" dirty="0" err="1" smtClean="0">
                <a:solidFill>
                  <a:schemeClr val="bg1">
                    <a:lumMod val="95000"/>
                  </a:schemeClr>
                </a:solidFill>
              </a:rPr>
              <a:t>Іммануїл</a:t>
            </a:r>
            <a:r>
              <a:rPr lang="ru-RU" sz="2000" dirty="0" smtClean="0">
                <a:solidFill>
                  <a:schemeClr val="bg1">
                    <a:lumMod val="95000"/>
                  </a:schemeClr>
                </a:solidFill>
              </a:rPr>
              <a:t> Кант припустив,</a:t>
            </a:r>
          </a:p>
          <a:p>
            <a:pPr algn="just"/>
            <a:r>
              <a:rPr lang="ru-RU" sz="2000" dirty="0" smtClean="0">
                <a:solidFill>
                  <a:schemeClr val="bg1">
                    <a:lumMod val="95000"/>
                  </a:schemeClr>
                </a:solidFill>
              </a:rPr>
              <a:t> </a:t>
            </a:r>
            <a:r>
              <a:rPr lang="ru-RU" sz="2000" dirty="0" err="1" smtClean="0">
                <a:solidFill>
                  <a:schemeClr val="bg1">
                    <a:lumMod val="95000"/>
                  </a:schemeClr>
                </a:solidFill>
              </a:rPr>
              <a:t>що</a:t>
            </a:r>
            <a:r>
              <a:rPr lang="ru-RU" sz="2000" dirty="0" smtClean="0">
                <a:solidFill>
                  <a:schemeClr val="bg1">
                    <a:lumMod val="95000"/>
                  </a:schemeClr>
                </a:solidFill>
              </a:rPr>
              <a:t> </a:t>
            </a:r>
            <a:r>
              <a:rPr lang="ru-RU" sz="2000" dirty="0" err="1" smtClean="0">
                <a:solidFill>
                  <a:schemeClr val="bg1">
                    <a:lumMod val="95000"/>
                  </a:schemeClr>
                </a:solidFill>
              </a:rPr>
              <a:t>Чумацький</a:t>
            </a:r>
            <a:r>
              <a:rPr lang="ru-RU" sz="2000" dirty="0" smtClean="0">
                <a:solidFill>
                  <a:schemeClr val="bg1">
                    <a:lumMod val="95000"/>
                  </a:schemeClr>
                </a:solidFill>
              </a:rPr>
              <a:t> Шлях </a:t>
            </a:r>
            <a:r>
              <a:rPr lang="ru-RU" sz="2000" dirty="0" err="1" smtClean="0">
                <a:solidFill>
                  <a:schemeClr val="bg1">
                    <a:lumMod val="95000"/>
                  </a:schemeClr>
                </a:solidFill>
              </a:rPr>
              <a:t>може</a:t>
            </a:r>
            <a:r>
              <a:rPr lang="ru-RU" sz="2000" dirty="0" smtClean="0">
                <a:solidFill>
                  <a:schemeClr val="bg1">
                    <a:lumMod val="95000"/>
                  </a:schemeClr>
                </a:solidFill>
              </a:rPr>
              <a:t> бути </a:t>
            </a:r>
            <a:r>
              <a:rPr lang="ru-RU" sz="2000" dirty="0" err="1" smtClean="0">
                <a:solidFill>
                  <a:schemeClr val="bg1">
                    <a:lumMod val="95000"/>
                  </a:schemeClr>
                </a:solidFill>
              </a:rPr>
              <a:t>обертовим</a:t>
            </a:r>
            <a:r>
              <a:rPr lang="ru-RU" sz="2000" dirty="0" smtClean="0">
                <a:solidFill>
                  <a:schemeClr val="bg1">
                    <a:lumMod val="95000"/>
                  </a:schemeClr>
                </a:solidFill>
              </a:rPr>
              <a:t> </a:t>
            </a:r>
            <a:r>
              <a:rPr lang="ru-RU" sz="2000" dirty="0" err="1" smtClean="0">
                <a:solidFill>
                  <a:schemeClr val="bg1">
                    <a:lumMod val="95000"/>
                  </a:schemeClr>
                </a:solidFill>
              </a:rPr>
              <a:t>тілом</a:t>
            </a:r>
            <a:r>
              <a:rPr lang="ru-RU" sz="2000" dirty="0" smtClean="0">
                <a:solidFill>
                  <a:schemeClr val="bg1">
                    <a:lumMod val="95000"/>
                  </a:schemeClr>
                </a:solidFill>
              </a:rPr>
              <a:t>, яке</a:t>
            </a:r>
          </a:p>
          <a:p>
            <a:pPr algn="just"/>
            <a:r>
              <a:rPr lang="ru-RU" sz="2000" dirty="0" smtClean="0">
                <a:solidFill>
                  <a:schemeClr val="bg1">
                    <a:lumMod val="95000"/>
                  </a:schemeClr>
                </a:solidFill>
              </a:rPr>
              <a:t> </a:t>
            </a:r>
            <a:r>
              <a:rPr lang="ru-RU" sz="2000" dirty="0" err="1" smtClean="0">
                <a:solidFill>
                  <a:schemeClr val="bg1">
                    <a:lumMod val="95000"/>
                  </a:schemeClr>
                </a:solidFill>
              </a:rPr>
              <a:t>складається</a:t>
            </a:r>
            <a:r>
              <a:rPr lang="ru-RU" sz="2000" dirty="0" smtClean="0">
                <a:solidFill>
                  <a:schemeClr val="bg1">
                    <a:lumMod val="95000"/>
                  </a:schemeClr>
                </a:solidFill>
              </a:rPr>
              <a:t> </a:t>
            </a:r>
            <a:r>
              <a:rPr lang="ru-RU" sz="2000" dirty="0" err="1" smtClean="0">
                <a:solidFill>
                  <a:schemeClr val="bg1">
                    <a:lumMod val="95000"/>
                  </a:schemeClr>
                </a:solidFill>
              </a:rPr>
              <a:t>з</a:t>
            </a:r>
            <a:r>
              <a:rPr lang="ru-RU" sz="2000" dirty="0" smtClean="0">
                <a:solidFill>
                  <a:schemeClr val="bg1">
                    <a:lumMod val="95000"/>
                  </a:schemeClr>
                </a:solidFill>
              </a:rPr>
              <a:t> </a:t>
            </a:r>
            <a:r>
              <a:rPr lang="ru-RU" sz="2000" dirty="0" err="1" smtClean="0">
                <a:solidFill>
                  <a:schemeClr val="bg1">
                    <a:lumMod val="95000"/>
                  </a:schemeClr>
                </a:solidFill>
              </a:rPr>
              <a:t>величезної</a:t>
            </a:r>
            <a:r>
              <a:rPr lang="ru-RU" sz="2000" dirty="0" smtClean="0">
                <a:solidFill>
                  <a:schemeClr val="bg1">
                    <a:lumMod val="95000"/>
                  </a:schemeClr>
                </a:solidFill>
              </a:rPr>
              <a:t> </a:t>
            </a:r>
            <a:r>
              <a:rPr lang="ru-RU" sz="2000" dirty="0" err="1" smtClean="0">
                <a:solidFill>
                  <a:schemeClr val="bg1">
                    <a:lumMod val="95000"/>
                  </a:schemeClr>
                </a:solidFill>
              </a:rPr>
              <a:t>кількості</a:t>
            </a:r>
            <a:r>
              <a:rPr lang="ru-RU" sz="2000" dirty="0" smtClean="0">
                <a:solidFill>
                  <a:schemeClr val="bg1">
                    <a:lumMod val="95000"/>
                  </a:schemeClr>
                </a:solidFill>
              </a:rPr>
              <a:t> </a:t>
            </a:r>
            <a:r>
              <a:rPr lang="ru-RU" sz="2000" dirty="0" err="1" smtClean="0">
                <a:solidFill>
                  <a:schemeClr val="bg1">
                    <a:lumMod val="95000"/>
                  </a:schemeClr>
                </a:solidFill>
              </a:rPr>
              <a:t>зір</a:t>
            </a:r>
            <a:r>
              <a:rPr lang="ru-RU" sz="2000" dirty="0" smtClean="0">
                <a:solidFill>
                  <a:schemeClr val="bg1">
                    <a:lumMod val="95000"/>
                  </a:schemeClr>
                </a:solidFill>
              </a:rPr>
              <a:t>, </a:t>
            </a:r>
            <a:r>
              <a:rPr lang="ru-RU" sz="2000" dirty="0" err="1" smtClean="0">
                <a:solidFill>
                  <a:schemeClr val="bg1">
                    <a:lumMod val="95000"/>
                  </a:schemeClr>
                </a:solidFill>
              </a:rPr>
              <a:t>що</a:t>
            </a:r>
            <a:r>
              <a:rPr lang="ru-RU" sz="2000" dirty="0" smtClean="0">
                <a:solidFill>
                  <a:schemeClr val="bg1">
                    <a:lumMod val="95000"/>
                  </a:schemeClr>
                </a:solidFill>
              </a:rPr>
              <a:t> </a:t>
            </a:r>
            <a:r>
              <a:rPr lang="ru-RU" sz="2000" dirty="0" err="1" smtClean="0">
                <a:solidFill>
                  <a:schemeClr val="bg1">
                    <a:lumMod val="95000"/>
                  </a:schemeClr>
                </a:solidFill>
              </a:rPr>
              <a:t>утримують</a:t>
            </a:r>
            <a:endParaRPr lang="ru-RU" sz="2000" dirty="0" smtClean="0">
              <a:solidFill>
                <a:schemeClr val="bg1">
                  <a:lumMod val="95000"/>
                </a:schemeClr>
              </a:solidFill>
            </a:endParaRPr>
          </a:p>
          <a:p>
            <a:pPr algn="just"/>
            <a:r>
              <a:rPr lang="ru-RU" sz="2000" dirty="0" err="1" smtClean="0">
                <a:solidFill>
                  <a:schemeClr val="bg1">
                    <a:lumMod val="95000"/>
                  </a:schemeClr>
                </a:solidFill>
              </a:rPr>
              <a:t>ся</a:t>
            </a:r>
            <a:r>
              <a:rPr lang="ru-RU" sz="2000" dirty="0" smtClean="0">
                <a:solidFill>
                  <a:schemeClr val="bg1">
                    <a:lumMod val="95000"/>
                  </a:schemeClr>
                </a:solidFill>
              </a:rPr>
              <a:t> </a:t>
            </a:r>
            <a:r>
              <a:rPr lang="ru-RU" sz="2000" dirty="0" err="1" smtClean="0">
                <a:solidFill>
                  <a:schemeClr val="bg1">
                    <a:lumMod val="95000"/>
                  </a:schemeClr>
                </a:solidFill>
              </a:rPr>
              <a:t>гравітаційною</a:t>
            </a:r>
            <a:r>
              <a:rPr lang="ru-RU" sz="2000" dirty="0" smtClean="0">
                <a:solidFill>
                  <a:schemeClr val="bg1">
                    <a:lumMod val="95000"/>
                  </a:schemeClr>
                </a:solidFill>
              </a:rPr>
              <a:t> </a:t>
            </a:r>
            <a:r>
              <a:rPr lang="ru-RU" sz="2000" dirty="0" err="1" smtClean="0">
                <a:solidFill>
                  <a:schemeClr val="bg1">
                    <a:lumMod val="95000"/>
                  </a:schemeClr>
                </a:solidFill>
              </a:rPr>
              <a:t>взаємодією</a:t>
            </a:r>
            <a:r>
              <a:rPr lang="ru-RU" sz="2000" dirty="0" smtClean="0">
                <a:solidFill>
                  <a:schemeClr val="bg1">
                    <a:lumMod val="95000"/>
                  </a:schemeClr>
                </a:solidFill>
              </a:rPr>
              <a:t>, </a:t>
            </a:r>
            <a:r>
              <a:rPr lang="ru-RU" sz="2000" dirty="0" err="1" smtClean="0">
                <a:solidFill>
                  <a:schemeClr val="bg1">
                    <a:lumMod val="95000"/>
                  </a:schemeClr>
                </a:solidFill>
              </a:rPr>
              <a:t>подібно</a:t>
            </a:r>
            <a:r>
              <a:rPr lang="ru-RU" sz="2000" dirty="0" smtClean="0">
                <a:solidFill>
                  <a:schemeClr val="bg1">
                    <a:lumMod val="95000"/>
                  </a:schemeClr>
                </a:solidFill>
              </a:rPr>
              <a:t> до </a:t>
            </a:r>
            <a:r>
              <a:rPr lang="ru-RU" sz="2000" dirty="0" err="1" smtClean="0">
                <a:solidFill>
                  <a:schemeClr val="bg1">
                    <a:lumMod val="95000"/>
                  </a:schemeClr>
                </a:solidFill>
              </a:rPr>
              <a:t>Сонячної</a:t>
            </a:r>
            <a:endParaRPr lang="ru-RU" sz="2000" dirty="0" smtClean="0">
              <a:solidFill>
                <a:schemeClr val="bg1">
                  <a:lumMod val="95000"/>
                </a:schemeClr>
              </a:solidFill>
            </a:endParaRPr>
          </a:p>
          <a:p>
            <a:pPr algn="just"/>
            <a:r>
              <a:rPr lang="ru-RU" sz="2000" dirty="0" smtClean="0">
                <a:solidFill>
                  <a:schemeClr val="bg1">
                    <a:lumMod val="95000"/>
                  </a:schemeClr>
                </a:solidFill>
              </a:rPr>
              <a:t> </a:t>
            </a:r>
            <a:r>
              <a:rPr lang="ru-RU" sz="2000" dirty="0" err="1" smtClean="0">
                <a:solidFill>
                  <a:schemeClr val="bg1">
                    <a:lumMod val="95000"/>
                  </a:schemeClr>
                </a:solidFill>
              </a:rPr>
              <a:t>системи</a:t>
            </a:r>
            <a:r>
              <a:rPr lang="ru-RU" sz="2000" dirty="0" smtClean="0">
                <a:solidFill>
                  <a:schemeClr val="bg1">
                    <a:lumMod val="95000"/>
                  </a:schemeClr>
                </a:solidFill>
              </a:rPr>
              <a:t>, </a:t>
            </a:r>
            <a:r>
              <a:rPr lang="ru-RU" sz="2000" dirty="0" err="1" smtClean="0">
                <a:solidFill>
                  <a:schemeClr val="bg1">
                    <a:lumMod val="95000"/>
                  </a:schemeClr>
                </a:solidFill>
              </a:rPr>
              <a:t>але</a:t>
            </a:r>
            <a:r>
              <a:rPr lang="ru-RU" sz="2000" dirty="0" smtClean="0">
                <a:solidFill>
                  <a:schemeClr val="bg1">
                    <a:lumMod val="95000"/>
                  </a:schemeClr>
                </a:solidFill>
              </a:rPr>
              <a:t> у </a:t>
            </a:r>
            <a:r>
              <a:rPr lang="ru-RU" sz="2000" dirty="0" err="1" smtClean="0">
                <a:solidFill>
                  <a:schemeClr val="bg1">
                    <a:lumMod val="95000"/>
                  </a:schemeClr>
                </a:solidFill>
              </a:rPr>
              <a:t>більших</a:t>
            </a:r>
            <a:r>
              <a:rPr lang="ru-RU" sz="2000" dirty="0" smtClean="0">
                <a:solidFill>
                  <a:schemeClr val="bg1">
                    <a:lumMod val="95000"/>
                  </a:schemeClr>
                </a:solidFill>
              </a:rPr>
              <a:t> масштабах. </a:t>
            </a:r>
            <a:r>
              <a:rPr lang="ru-RU" sz="2000" dirty="0" err="1" smtClean="0">
                <a:solidFill>
                  <a:schemeClr val="bg1">
                    <a:lumMod val="95000"/>
                  </a:schemeClr>
                </a:solidFill>
              </a:rPr>
              <a:t>Якщо</a:t>
            </a:r>
            <a:r>
              <a:rPr lang="ru-RU" sz="2000" dirty="0" smtClean="0">
                <a:solidFill>
                  <a:schemeClr val="bg1">
                    <a:lumMod val="95000"/>
                  </a:schemeClr>
                </a:solidFill>
              </a:rPr>
              <a:t> </a:t>
            </a:r>
            <a:r>
              <a:rPr lang="ru-RU" sz="2000" dirty="0" err="1" smtClean="0">
                <a:solidFill>
                  <a:schemeClr val="bg1">
                    <a:lumMod val="95000"/>
                  </a:schemeClr>
                </a:solidFill>
              </a:rPr>
              <a:t>спостерігати</a:t>
            </a:r>
            <a:r>
              <a:rPr lang="ru-RU" sz="2000" dirty="0" smtClean="0">
                <a:solidFill>
                  <a:schemeClr val="bg1">
                    <a:lumMod val="95000"/>
                  </a:schemeClr>
                </a:solidFill>
              </a:rPr>
              <a:t> </a:t>
            </a:r>
          </a:p>
          <a:p>
            <a:pPr algn="just"/>
            <a:r>
              <a:rPr lang="ru-RU" sz="2000" dirty="0" err="1" smtClean="0">
                <a:solidFill>
                  <a:schemeClr val="bg1">
                    <a:lumMod val="95000"/>
                  </a:schemeClr>
                </a:solidFill>
              </a:rPr>
              <a:t>таку</a:t>
            </a:r>
            <a:r>
              <a:rPr lang="ru-RU" sz="2000" dirty="0" smtClean="0">
                <a:solidFill>
                  <a:schemeClr val="bg1">
                    <a:lumMod val="95000"/>
                  </a:schemeClr>
                </a:solidFill>
              </a:rPr>
              <a:t> Галактику </a:t>
            </a:r>
            <a:r>
              <a:rPr lang="ru-RU" sz="2000" dirty="0" err="1" smtClean="0">
                <a:solidFill>
                  <a:schemeClr val="bg1">
                    <a:lumMod val="95000"/>
                  </a:schemeClr>
                </a:solidFill>
              </a:rPr>
              <a:t>зсередини</a:t>
            </a:r>
            <a:r>
              <a:rPr lang="ru-RU" sz="2000" dirty="0" smtClean="0">
                <a:solidFill>
                  <a:schemeClr val="bg1">
                    <a:lumMod val="95000"/>
                  </a:schemeClr>
                </a:solidFill>
              </a:rPr>
              <a:t>, на </a:t>
            </a:r>
            <a:r>
              <a:rPr lang="ru-RU" sz="2000" dirty="0" err="1" smtClean="0">
                <a:solidFill>
                  <a:schemeClr val="bg1">
                    <a:lumMod val="95000"/>
                  </a:schemeClr>
                </a:solidFill>
              </a:rPr>
              <a:t>нічному</a:t>
            </a:r>
            <a:r>
              <a:rPr lang="ru-RU" sz="2000" dirty="0" smtClean="0">
                <a:solidFill>
                  <a:schemeClr val="bg1">
                    <a:lumMod val="95000"/>
                  </a:schemeClr>
                </a:solidFill>
              </a:rPr>
              <a:t> </a:t>
            </a:r>
            <a:r>
              <a:rPr lang="ru-RU" sz="2000" dirty="0" err="1" smtClean="0">
                <a:solidFill>
                  <a:schemeClr val="bg1">
                    <a:lumMod val="95000"/>
                  </a:schemeClr>
                </a:solidFill>
              </a:rPr>
              <a:t>небі</a:t>
            </a:r>
            <a:r>
              <a:rPr lang="ru-RU" sz="2000" dirty="0" smtClean="0">
                <a:solidFill>
                  <a:schemeClr val="bg1">
                    <a:lumMod val="95000"/>
                  </a:schemeClr>
                </a:solidFill>
              </a:rPr>
              <a:t> диск буде</a:t>
            </a:r>
          </a:p>
          <a:p>
            <a:pPr algn="just"/>
            <a:r>
              <a:rPr lang="ru-RU" sz="2000" dirty="0" smtClean="0">
                <a:solidFill>
                  <a:schemeClr val="bg1">
                    <a:lumMod val="95000"/>
                  </a:schemeClr>
                </a:solidFill>
              </a:rPr>
              <a:t> </a:t>
            </a:r>
            <a:r>
              <a:rPr lang="ru-RU" sz="2000" dirty="0" err="1" smtClean="0">
                <a:solidFill>
                  <a:schemeClr val="bg1">
                    <a:lumMod val="95000"/>
                  </a:schemeClr>
                </a:solidFill>
              </a:rPr>
              <a:t>помітно</a:t>
            </a:r>
            <a:r>
              <a:rPr lang="ru-RU" sz="2000" dirty="0" smtClean="0">
                <a:solidFill>
                  <a:schemeClr val="bg1">
                    <a:lumMod val="95000"/>
                  </a:schemeClr>
                </a:solidFill>
              </a:rPr>
              <a:t> як </a:t>
            </a:r>
            <a:r>
              <a:rPr lang="ru-RU" sz="2000" dirty="0" err="1" smtClean="0">
                <a:solidFill>
                  <a:schemeClr val="bg1">
                    <a:lumMod val="95000"/>
                  </a:schemeClr>
                </a:solidFill>
              </a:rPr>
              <a:t>світлу</a:t>
            </a:r>
            <a:r>
              <a:rPr lang="ru-RU" sz="2000" dirty="0" smtClean="0">
                <a:solidFill>
                  <a:schemeClr val="bg1">
                    <a:lumMod val="95000"/>
                  </a:schemeClr>
                </a:solidFill>
              </a:rPr>
              <a:t> </a:t>
            </a:r>
            <a:r>
              <a:rPr lang="ru-RU" sz="2000" dirty="0" err="1" smtClean="0">
                <a:solidFill>
                  <a:schemeClr val="bg1">
                    <a:lumMod val="95000"/>
                  </a:schemeClr>
                </a:solidFill>
              </a:rPr>
              <a:t>смугу</a:t>
            </a:r>
            <a:r>
              <a:rPr lang="ru-RU" sz="2000" dirty="0" smtClean="0">
                <a:solidFill>
                  <a:schemeClr val="bg1">
                    <a:lumMod val="95000"/>
                  </a:schemeClr>
                </a:solidFill>
              </a:rPr>
              <a:t>. Кант </a:t>
            </a:r>
            <a:r>
              <a:rPr lang="ru-RU" sz="2000" dirty="0" err="1" smtClean="0">
                <a:solidFill>
                  <a:schemeClr val="bg1">
                    <a:lumMod val="95000"/>
                  </a:schemeClr>
                </a:solidFill>
              </a:rPr>
              <a:t>висловив</a:t>
            </a:r>
            <a:r>
              <a:rPr lang="ru-RU" sz="2000" dirty="0" smtClean="0">
                <a:solidFill>
                  <a:schemeClr val="bg1">
                    <a:lumMod val="95000"/>
                  </a:schemeClr>
                </a:solidFill>
              </a:rPr>
              <a:t> </a:t>
            </a:r>
            <a:r>
              <a:rPr lang="ru-RU" sz="2000" dirty="0" err="1" smtClean="0">
                <a:solidFill>
                  <a:schemeClr val="bg1">
                    <a:lumMod val="95000"/>
                  </a:schemeClr>
                </a:solidFill>
              </a:rPr>
              <a:t>припущення</a:t>
            </a:r>
            <a:r>
              <a:rPr lang="ru-RU" sz="2000" dirty="0" smtClean="0">
                <a:solidFill>
                  <a:schemeClr val="bg1">
                    <a:lumMod val="95000"/>
                  </a:schemeClr>
                </a:solidFill>
              </a:rPr>
              <a:t>,</a:t>
            </a:r>
          </a:p>
          <a:p>
            <a:pPr algn="just"/>
            <a:r>
              <a:rPr lang="ru-RU" sz="2000" dirty="0" smtClean="0">
                <a:solidFill>
                  <a:schemeClr val="bg1">
                    <a:lumMod val="95000"/>
                  </a:schemeClr>
                </a:solidFill>
              </a:rPr>
              <a:t> </a:t>
            </a:r>
            <a:r>
              <a:rPr lang="ru-RU" sz="2000" dirty="0" err="1" smtClean="0">
                <a:solidFill>
                  <a:schemeClr val="bg1">
                    <a:lumMod val="95000"/>
                  </a:schemeClr>
                </a:solidFill>
              </a:rPr>
              <a:t>що</a:t>
            </a:r>
            <a:r>
              <a:rPr lang="ru-RU" sz="2000" dirty="0" smtClean="0">
                <a:solidFill>
                  <a:schemeClr val="bg1">
                    <a:lumMod val="95000"/>
                  </a:schemeClr>
                </a:solidFill>
              </a:rPr>
              <a:t> </a:t>
            </a:r>
            <a:r>
              <a:rPr lang="ru-RU" sz="2000" dirty="0" err="1" smtClean="0">
                <a:solidFill>
                  <a:schemeClr val="bg1">
                    <a:lumMod val="95000"/>
                  </a:schemeClr>
                </a:solidFill>
              </a:rPr>
              <a:t>деякі</a:t>
            </a:r>
            <a:r>
              <a:rPr lang="ru-RU" sz="2000" dirty="0" smtClean="0">
                <a:solidFill>
                  <a:schemeClr val="bg1">
                    <a:lumMod val="95000"/>
                  </a:schemeClr>
                </a:solidFill>
              </a:rPr>
              <a:t> </a:t>
            </a:r>
            <a:r>
              <a:rPr lang="ru-RU" sz="2000" dirty="0" err="1" smtClean="0">
                <a:solidFill>
                  <a:schemeClr val="bg1">
                    <a:lumMod val="95000"/>
                  </a:schemeClr>
                </a:solidFill>
              </a:rPr>
              <a:t>з</a:t>
            </a:r>
            <a:r>
              <a:rPr lang="ru-RU" sz="2000" dirty="0" smtClean="0">
                <a:solidFill>
                  <a:schemeClr val="bg1">
                    <a:lumMod val="95000"/>
                  </a:schemeClr>
                </a:solidFill>
              </a:rPr>
              <a:t> туманностей, </a:t>
            </a:r>
            <a:r>
              <a:rPr lang="ru-RU" sz="2000" dirty="0" err="1" smtClean="0">
                <a:solidFill>
                  <a:schemeClr val="bg1">
                    <a:lumMod val="95000"/>
                  </a:schemeClr>
                </a:solidFill>
              </a:rPr>
              <a:t>видимих</a:t>
            </a:r>
            <a:r>
              <a:rPr lang="ru-RU" sz="2000" dirty="0" smtClean="0">
                <a:solidFill>
                  <a:schemeClr val="bg1">
                    <a:lumMod val="95000"/>
                  </a:schemeClr>
                </a:solidFill>
              </a:rPr>
              <a:t> на </a:t>
            </a:r>
            <a:r>
              <a:rPr lang="ru-RU" sz="2000" dirty="0" err="1" smtClean="0">
                <a:solidFill>
                  <a:schemeClr val="bg1">
                    <a:lumMod val="95000"/>
                  </a:schemeClr>
                </a:solidFill>
              </a:rPr>
              <a:t>нічному</a:t>
            </a:r>
            <a:r>
              <a:rPr lang="ru-RU" sz="2000" dirty="0" smtClean="0">
                <a:solidFill>
                  <a:schemeClr val="bg1">
                    <a:lumMod val="95000"/>
                  </a:schemeClr>
                </a:solidFill>
              </a:rPr>
              <a:t> </a:t>
            </a:r>
            <a:r>
              <a:rPr lang="ru-RU" sz="2000" dirty="0" err="1" smtClean="0">
                <a:solidFill>
                  <a:schemeClr val="bg1">
                    <a:lumMod val="95000"/>
                  </a:schemeClr>
                </a:solidFill>
              </a:rPr>
              <a:t>небі</a:t>
            </a:r>
            <a:r>
              <a:rPr lang="ru-RU" sz="2000" dirty="0" smtClean="0">
                <a:solidFill>
                  <a:schemeClr val="bg1">
                    <a:lumMod val="95000"/>
                  </a:schemeClr>
                </a:solidFill>
              </a:rPr>
              <a:t>, </a:t>
            </a:r>
            <a:r>
              <a:rPr lang="ru-RU" sz="2000" dirty="0" err="1" smtClean="0">
                <a:solidFill>
                  <a:schemeClr val="bg1">
                    <a:lumMod val="95000"/>
                  </a:schemeClr>
                </a:solidFill>
              </a:rPr>
              <a:t>також</a:t>
            </a:r>
            <a:r>
              <a:rPr lang="ru-RU" sz="2000" dirty="0" smtClean="0">
                <a:solidFill>
                  <a:schemeClr val="bg1">
                    <a:lumMod val="95000"/>
                  </a:schemeClr>
                </a:solidFill>
              </a:rPr>
              <a:t> </a:t>
            </a:r>
            <a:r>
              <a:rPr lang="ru-RU" sz="2000" dirty="0" err="1" smtClean="0">
                <a:solidFill>
                  <a:schemeClr val="bg1">
                    <a:lumMod val="95000"/>
                  </a:schemeClr>
                </a:solidFill>
              </a:rPr>
              <a:t>можуть</a:t>
            </a:r>
            <a:r>
              <a:rPr lang="ru-RU" sz="2000" dirty="0" smtClean="0">
                <a:solidFill>
                  <a:schemeClr val="bg1">
                    <a:lumMod val="95000"/>
                  </a:schemeClr>
                </a:solidFill>
              </a:rPr>
              <a:t> бути </a:t>
            </a:r>
            <a:r>
              <a:rPr lang="ru-RU" sz="2000" dirty="0" err="1" smtClean="0">
                <a:solidFill>
                  <a:schemeClr val="bg1">
                    <a:lumMod val="95000"/>
                  </a:schemeClr>
                </a:solidFill>
              </a:rPr>
              <a:t>окремими</a:t>
            </a:r>
            <a:r>
              <a:rPr lang="ru-RU" sz="2000" dirty="0" smtClean="0">
                <a:solidFill>
                  <a:schemeClr val="bg1">
                    <a:lumMod val="95000"/>
                  </a:schemeClr>
                </a:solidFill>
              </a:rPr>
              <a:t> галактиками.</a:t>
            </a:r>
            <a:endParaRPr lang="ru-RU" sz="2000" dirty="0">
              <a:solidFill>
                <a:schemeClr val="bg1">
                  <a:lumMod val="95000"/>
                </a:schemeClr>
              </a:solidFill>
            </a:endParaRPr>
          </a:p>
        </p:txBody>
      </p:sp>
      <p:pic>
        <p:nvPicPr>
          <p:cNvPr id="9" name="Рисунок 8" descr="823718_original.jpg"/>
          <p:cNvPicPr>
            <a:picLocks noChangeAspect="1"/>
          </p:cNvPicPr>
          <p:nvPr/>
        </p:nvPicPr>
        <p:blipFill>
          <a:blip r:embed="rId3" cstate="print"/>
          <a:srcRect l="9366" r="26375"/>
          <a:stretch>
            <a:fillRect/>
          </a:stretch>
        </p:blipFill>
        <p:spPr>
          <a:xfrm>
            <a:off x="6372200" y="2924944"/>
            <a:ext cx="2099818" cy="2456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457.jpg"/>
          <p:cNvPicPr>
            <a:picLocks noChangeAspect="1"/>
          </p:cNvPicPr>
          <p:nvPr/>
        </p:nvPicPr>
        <p:blipFill>
          <a:blip r:embed="rId4" cstate="print"/>
          <a:stretch>
            <a:fillRect/>
          </a:stretch>
        </p:blipFill>
        <p:spPr>
          <a:xfrm>
            <a:off x="395536" y="836712"/>
            <a:ext cx="1728192" cy="1969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3861048"/>
            <a:ext cx="8064896" cy="2808311"/>
          </a:xfrm>
        </p:spPr>
        <p:txBody>
          <a:bodyPr>
            <a:normAutofit fontScale="62500" lnSpcReduction="20000"/>
          </a:bodyPr>
          <a:lstStyle/>
          <a:p>
            <a:pPr algn="just">
              <a:buNone/>
            </a:pPr>
            <a:r>
              <a:rPr lang="ru-RU" dirty="0" smtClean="0">
                <a:solidFill>
                  <a:schemeClr val="accent1">
                    <a:lumMod val="20000"/>
                    <a:lumOff val="80000"/>
                  </a:schemeClr>
                </a:solidFill>
              </a:rPr>
              <a:t>		До </a:t>
            </a:r>
            <a:r>
              <a:rPr lang="ru-RU" dirty="0" err="1" smtClean="0">
                <a:solidFill>
                  <a:schemeClr val="accent1">
                    <a:lumMod val="20000"/>
                    <a:lumOff val="80000"/>
                  </a:schemeClr>
                </a:solidFill>
              </a:rPr>
              <a:t>кінця</a:t>
            </a:r>
            <a:r>
              <a:rPr lang="ru-RU" dirty="0" smtClean="0">
                <a:solidFill>
                  <a:schemeClr val="accent1">
                    <a:lumMod val="20000"/>
                    <a:lumOff val="80000"/>
                  </a:schemeClr>
                </a:solidFill>
              </a:rPr>
              <a:t> XVIII </a:t>
            </a:r>
            <a:r>
              <a:rPr lang="ru-RU" dirty="0" err="1" smtClean="0">
                <a:solidFill>
                  <a:schemeClr val="accent1">
                    <a:lumMod val="20000"/>
                    <a:lumOff val="80000"/>
                  </a:schemeClr>
                </a:solidFill>
              </a:rPr>
              <a:t>століття</a:t>
            </a:r>
            <a:r>
              <a:rPr lang="ru-RU" dirty="0" smtClean="0">
                <a:solidFill>
                  <a:schemeClr val="accent1">
                    <a:lumMod val="20000"/>
                    <a:lumOff val="80000"/>
                  </a:schemeClr>
                </a:solidFill>
              </a:rPr>
              <a:t> Шарль </a:t>
            </a:r>
            <a:r>
              <a:rPr lang="ru-RU" dirty="0" err="1" smtClean="0">
                <a:solidFill>
                  <a:schemeClr val="accent1">
                    <a:lumMod val="20000"/>
                    <a:lumOff val="80000"/>
                  </a:schemeClr>
                </a:solidFill>
              </a:rPr>
              <a:t>Мессьє</a:t>
            </a:r>
            <a:r>
              <a:rPr lang="ru-RU" dirty="0" smtClean="0">
                <a:solidFill>
                  <a:schemeClr val="accent1">
                    <a:lumMod val="20000"/>
                    <a:lumOff val="80000"/>
                  </a:schemeClr>
                </a:solidFill>
              </a:rPr>
              <a:t> </a:t>
            </a:r>
            <a:r>
              <a:rPr lang="ru-RU" dirty="0" err="1" smtClean="0">
                <a:solidFill>
                  <a:schemeClr val="accent1">
                    <a:lumMod val="20000"/>
                    <a:lumOff val="80000"/>
                  </a:schemeClr>
                </a:solidFill>
              </a:rPr>
              <a:t>склав</a:t>
            </a:r>
            <a:r>
              <a:rPr lang="ru-RU" dirty="0" smtClean="0">
                <a:solidFill>
                  <a:schemeClr val="accent1">
                    <a:lumMod val="20000"/>
                    <a:lumOff val="80000"/>
                  </a:schemeClr>
                </a:solidFill>
              </a:rPr>
              <a:t> каталог, </a:t>
            </a:r>
            <a:r>
              <a:rPr lang="ru-RU" dirty="0" err="1" smtClean="0">
                <a:solidFill>
                  <a:schemeClr val="accent1">
                    <a:lumMod val="20000"/>
                    <a:lumOff val="80000"/>
                  </a:schemeClr>
                </a:solidFill>
              </a:rPr>
              <a:t>що</a:t>
            </a:r>
            <a:r>
              <a:rPr lang="ru-RU" dirty="0" smtClean="0">
                <a:solidFill>
                  <a:schemeClr val="accent1">
                    <a:lumMod val="20000"/>
                    <a:lumOff val="80000"/>
                  </a:schemeClr>
                </a:solidFill>
              </a:rPr>
              <a:t> </a:t>
            </a:r>
            <a:r>
              <a:rPr lang="ru-RU" dirty="0" err="1" smtClean="0">
                <a:solidFill>
                  <a:schemeClr val="accent1">
                    <a:lumMod val="20000"/>
                    <a:lumOff val="80000"/>
                  </a:schemeClr>
                </a:solidFill>
              </a:rPr>
              <a:t>містив</a:t>
            </a:r>
            <a:r>
              <a:rPr lang="ru-RU" dirty="0" smtClean="0">
                <a:solidFill>
                  <a:schemeClr val="accent1">
                    <a:lumMod val="20000"/>
                    <a:lumOff val="80000"/>
                  </a:schemeClr>
                </a:solidFill>
              </a:rPr>
              <a:t> </a:t>
            </a:r>
            <a:r>
              <a:rPr lang="ru-RU" dirty="0" smtClean="0">
                <a:solidFill>
                  <a:schemeClr val="tx1">
                    <a:lumMod val="95000"/>
                    <a:lumOff val="5000"/>
                  </a:schemeClr>
                </a:solidFill>
              </a:rPr>
              <a:t>109</a:t>
            </a:r>
            <a:r>
              <a:rPr lang="ru-RU" dirty="0" smtClean="0">
                <a:solidFill>
                  <a:schemeClr val="accent1">
                    <a:lumMod val="20000"/>
                    <a:lumOff val="80000"/>
                  </a:schemeClr>
                </a:solidFill>
              </a:rPr>
              <a:t> </a:t>
            </a:r>
            <a:r>
              <a:rPr lang="ru-RU" dirty="0" err="1" smtClean="0">
                <a:solidFill>
                  <a:schemeClr val="accent1">
                    <a:lumMod val="20000"/>
                    <a:lumOff val="80000"/>
                  </a:schemeClr>
                </a:solidFill>
              </a:rPr>
              <a:t>яскравих</a:t>
            </a:r>
            <a:r>
              <a:rPr lang="ru-RU" dirty="0" smtClean="0">
                <a:solidFill>
                  <a:schemeClr val="accent1">
                    <a:lumMod val="20000"/>
                    <a:lumOff val="80000"/>
                  </a:schemeClr>
                </a:solidFill>
              </a:rPr>
              <a:t> туманностей. </a:t>
            </a:r>
            <a:r>
              <a:rPr lang="ru-RU" dirty="0" err="1" smtClean="0">
                <a:solidFill>
                  <a:schemeClr val="accent1">
                    <a:lumMod val="20000"/>
                    <a:lumOff val="80000"/>
                  </a:schemeClr>
                </a:solidFill>
              </a:rPr>
              <a:t>Вільям</a:t>
            </a:r>
            <a:r>
              <a:rPr lang="ru-RU" dirty="0" smtClean="0">
                <a:solidFill>
                  <a:schemeClr val="accent1">
                    <a:lumMod val="20000"/>
                    <a:lumOff val="80000"/>
                  </a:schemeClr>
                </a:solidFill>
              </a:rPr>
              <a:t> Гершель</a:t>
            </a:r>
            <a:r>
              <a:rPr lang="ru-RU" dirty="0">
                <a:solidFill>
                  <a:schemeClr val="accent1">
                    <a:lumMod val="20000"/>
                    <a:lumOff val="80000"/>
                  </a:schemeClr>
                </a:solidFill>
              </a:rPr>
              <a:t> </a:t>
            </a:r>
            <a:r>
              <a:rPr lang="ru-RU" dirty="0" err="1">
                <a:solidFill>
                  <a:schemeClr val="accent1">
                    <a:lumMod val="20000"/>
                    <a:lumOff val="80000"/>
                  </a:schemeClr>
                </a:solidFill>
              </a:rPr>
              <a:t>висловив</a:t>
            </a:r>
            <a:r>
              <a:rPr lang="ru-RU" dirty="0">
                <a:solidFill>
                  <a:schemeClr val="accent1">
                    <a:lumMod val="20000"/>
                    <a:lumOff val="80000"/>
                  </a:schemeClr>
                </a:solidFill>
              </a:rPr>
              <a:t> </a:t>
            </a:r>
            <a:r>
              <a:rPr lang="ru-RU" dirty="0" err="1">
                <a:solidFill>
                  <a:schemeClr val="accent1">
                    <a:lumMod val="20000"/>
                    <a:lumOff val="80000"/>
                  </a:schemeClr>
                </a:solidFill>
              </a:rPr>
              <a:t>припущення</a:t>
            </a:r>
            <a:r>
              <a:rPr lang="ru-RU" dirty="0">
                <a:solidFill>
                  <a:schemeClr val="accent1">
                    <a:lumMod val="20000"/>
                    <a:lumOff val="80000"/>
                  </a:schemeClr>
                </a:solidFill>
              </a:rPr>
              <a:t>, </a:t>
            </a:r>
            <a:r>
              <a:rPr lang="ru-RU" dirty="0" err="1">
                <a:solidFill>
                  <a:schemeClr val="accent1">
                    <a:lumMod val="20000"/>
                    <a:lumOff val="80000"/>
                  </a:schemeClr>
                </a:solidFill>
              </a:rPr>
              <a:t>що</a:t>
            </a:r>
            <a:r>
              <a:rPr lang="ru-RU" dirty="0">
                <a:solidFill>
                  <a:schemeClr val="accent1">
                    <a:lumMod val="20000"/>
                    <a:lumOff val="80000"/>
                  </a:schemeClr>
                </a:solidFill>
              </a:rPr>
              <a:t> </a:t>
            </a:r>
            <a:r>
              <a:rPr lang="ru-RU" dirty="0" err="1" smtClean="0">
                <a:solidFill>
                  <a:schemeClr val="accent1">
                    <a:lumMod val="20000"/>
                    <a:lumOff val="80000"/>
                  </a:schemeClr>
                </a:solidFill>
              </a:rPr>
              <a:t>туманності</a:t>
            </a:r>
            <a:r>
              <a:rPr lang="ru-RU" dirty="0">
                <a:solidFill>
                  <a:schemeClr val="accent1">
                    <a:lumMod val="20000"/>
                    <a:lumOff val="80000"/>
                  </a:schemeClr>
                </a:solidFill>
              </a:rPr>
              <a:t> </a:t>
            </a:r>
            <a:r>
              <a:rPr lang="ru-RU" dirty="0" err="1">
                <a:solidFill>
                  <a:schemeClr val="accent1">
                    <a:lumMod val="20000"/>
                    <a:lumOff val="80000"/>
                  </a:schemeClr>
                </a:solidFill>
              </a:rPr>
              <a:t>можуть</a:t>
            </a:r>
            <a:r>
              <a:rPr lang="ru-RU" dirty="0">
                <a:solidFill>
                  <a:schemeClr val="accent1">
                    <a:lumMod val="20000"/>
                    <a:lumOff val="80000"/>
                  </a:schemeClr>
                </a:solidFill>
              </a:rPr>
              <a:t> бути далекими </a:t>
            </a:r>
            <a:r>
              <a:rPr lang="ru-RU" dirty="0" err="1">
                <a:solidFill>
                  <a:schemeClr val="accent1">
                    <a:lumMod val="20000"/>
                    <a:lumOff val="80000"/>
                  </a:schemeClr>
                </a:solidFill>
              </a:rPr>
              <a:t>зоряними</a:t>
            </a:r>
            <a:r>
              <a:rPr lang="ru-RU" dirty="0">
                <a:solidFill>
                  <a:schemeClr val="accent1">
                    <a:lumMod val="20000"/>
                    <a:lumOff val="80000"/>
                  </a:schemeClr>
                </a:solidFill>
              </a:rPr>
              <a:t> системами, </a:t>
            </a:r>
            <a:r>
              <a:rPr lang="ru-RU" dirty="0" err="1">
                <a:solidFill>
                  <a:schemeClr val="accent1">
                    <a:lumMod val="20000"/>
                    <a:lumOff val="80000"/>
                  </a:schemeClr>
                </a:solidFill>
              </a:rPr>
              <a:t>подібними</a:t>
            </a:r>
            <a:r>
              <a:rPr lang="ru-RU" dirty="0">
                <a:solidFill>
                  <a:schemeClr val="accent1">
                    <a:lumMod val="20000"/>
                    <a:lumOff val="80000"/>
                  </a:schemeClr>
                </a:solidFill>
              </a:rPr>
              <a:t> до </a:t>
            </a:r>
            <a:r>
              <a:rPr lang="ru-RU" dirty="0" err="1" smtClean="0">
                <a:solidFill>
                  <a:schemeClr val="accent1">
                    <a:lumMod val="20000"/>
                    <a:lumOff val="80000"/>
                  </a:schemeClr>
                </a:solidFill>
              </a:rPr>
              <a:t>Чумацького</a:t>
            </a:r>
            <a:r>
              <a:rPr lang="ru-RU" dirty="0" smtClean="0">
                <a:solidFill>
                  <a:schemeClr val="accent1">
                    <a:lumMod val="20000"/>
                    <a:lumOff val="80000"/>
                  </a:schemeClr>
                </a:solidFill>
              </a:rPr>
              <a:t> шляху.</a:t>
            </a:r>
            <a:r>
              <a:rPr lang="ru-RU" dirty="0">
                <a:solidFill>
                  <a:schemeClr val="accent1">
                    <a:lumMod val="20000"/>
                    <a:lumOff val="80000"/>
                  </a:schemeClr>
                </a:solidFill>
              </a:rPr>
              <a:t> </a:t>
            </a:r>
            <a:r>
              <a:rPr lang="ru-RU" dirty="0" smtClean="0">
                <a:solidFill>
                  <a:schemeClr val="accent1">
                    <a:lumMod val="20000"/>
                    <a:lumOff val="80000"/>
                  </a:schemeClr>
                </a:solidFill>
              </a:rPr>
              <a:t> 1785</a:t>
            </a:r>
            <a:r>
              <a:rPr lang="ru-RU" dirty="0">
                <a:solidFill>
                  <a:schemeClr val="accent1">
                    <a:lumMod val="20000"/>
                    <a:lumOff val="80000"/>
                  </a:schemeClr>
                </a:solidFill>
              </a:rPr>
              <a:t> року </a:t>
            </a:r>
            <a:r>
              <a:rPr lang="ru-RU" dirty="0" err="1">
                <a:solidFill>
                  <a:schemeClr val="accent1">
                    <a:lumMod val="20000"/>
                    <a:lumOff val="80000"/>
                  </a:schemeClr>
                </a:solidFill>
              </a:rPr>
              <a:t>він</a:t>
            </a:r>
            <a:r>
              <a:rPr lang="ru-RU" dirty="0">
                <a:solidFill>
                  <a:schemeClr val="accent1">
                    <a:lumMod val="20000"/>
                    <a:lumOff val="80000"/>
                  </a:schemeClr>
                </a:solidFill>
              </a:rPr>
              <a:t> </a:t>
            </a:r>
            <a:r>
              <a:rPr lang="ru-RU" dirty="0" err="1">
                <a:solidFill>
                  <a:schemeClr val="accent1">
                    <a:lumMod val="20000"/>
                    <a:lumOff val="80000"/>
                  </a:schemeClr>
                </a:solidFill>
              </a:rPr>
              <a:t>спробував</a:t>
            </a:r>
            <a:r>
              <a:rPr lang="ru-RU" dirty="0">
                <a:solidFill>
                  <a:schemeClr val="accent1">
                    <a:lumMod val="20000"/>
                    <a:lumOff val="80000"/>
                  </a:schemeClr>
                </a:solidFill>
              </a:rPr>
              <a:t> </a:t>
            </a:r>
            <a:r>
              <a:rPr lang="ru-RU" dirty="0" err="1">
                <a:solidFill>
                  <a:schemeClr val="accent1">
                    <a:lumMod val="20000"/>
                    <a:lumOff val="80000"/>
                  </a:schemeClr>
                </a:solidFill>
              </a:rPr>
              <a:t>визначити</a:t>
            </a:r>
            <a:r>
              <a:rPr lang="ru-RU" dirty="0">
                <a:solidFill>
                  <a:schemeClr val="accent1">
                    <a:lumMod val="20000"/>
                    <a:lumOff val="80000"/>
                  </a:schemeClr>
                </a:solidFill>
              </a:rPr>
              <a:t> форму </a:t>
            </a:r>
            <a:r>
              <a:rPr lang="ru-RU" dirty="0" err="1">
                <a:solidFill>
                  <a:schemeClr val="accent1">
                    <a:lumMod val="20000"/>
                    <a:lumOff val="80000"/>
                  </a:schemeClr>
                </a:solidFill>
              </a:rPr>
              <a:t>і</a:t>
            </a:r>
            <a:r>
              <a:rPr lang="ru-RU" dirty="0">
                <a:solidFill>
                  <a:schemeClr val="accent1">
                    <a:lumMod val="20000"/>
                    <a:lumOff val="80000"/>
                  </a:schemeClr>
                </a:solidFill>
              </a:rPr>
              <a:t> </a:t>
            </a:r>
            <a:r>
              <a:rPr lang="ru-RU" dirty="0" err="1">
                <a:solidFill>
                  <a:schemeClr val="accent1">
                    <a:lumMod val="20000"/>
                    <a:lumOff val="80000"/>
                  </a:schemeClr>
                </a:solidFill>
              </a:rPr>
              <a:t>розміри</a:t>
            </a:r>
            <a:r>
              <a:rPr lang="ru-RU" dirty="0">
                <a:solidFill>
                  <a:schemeClr val="accent1">
                    <a:lumMod val="20000"/>
                    <a:lumOff val="80000"/>
                  </a:schemeClr>
                </a:solidFill>
              </a:rPr>
              <a:t> </a:t>
            </a:r>
            <a:r>
              <a:rPr lang="ru-RU" dirty="0" err="1">
                <a:solidFill>
                  <a:schemeClr val="accent1">
                    <a:lumMod val="20000"/>
                    <a:lumOff val="80000"/>
                  </a:schemeClr>
                </a:solidFill>
              </a:rPr>
              <a:t>Чумацького</a:t>
            </a:r>
            <a:r>
              <a:rPr lang="ru-RU" dirty="0">
                <a:solidFill>
                  <a:schemeClr val="accent1">
                    <a:lumMod val="20000"/>
                    <a:lumOff val="80000"/>
                  </a:schemeClr>
                </a:solidFill>
              </a:rPr>
              <a:t> Шляху </a:t>
            </a:r>
            <a:r>
              <a:rPr lang="ru-RU" dirty="0" err="1">
                <a:solidFill>
                  <a:schemeClr val="accent1">
                    <a:lumMod val="20000"/>
                    <a:lumOff val="80000"/>
                  </a:schemeClr>
                </a:solidFill>
              </a:rPr>
              <a:t>і</a:t>
            </a:r>
            <a:r>
              <a:rPr lang="ru-RU" dirty="0">
                <a:solidFill>
                  <a:schemeClr val="accent1">
                    <a:lumMod val="20000"/>
                    <a:lumOff val="80000"/>
                  </a:schemeClr>
                </a:solidFill>
              </a:rPr>
              <a:t> </a:t>
            </a:r>
            <a:r>
              <a:rPr lang="ru-RU" dirty="0" err="1">
                <a:solidFill>
                  <a:schemeClr val="accent1">
                    <a:lumMod val="20000"/>
                    <a:lumOff val="80000"/>
                  </a:schemeClr>
                </a:solidFill>
              </a:rPr>
              <a:t>розташування</a:t>
            </a:r>
            <a:r>
              <a:rPr lang="ru-RU" dirty="0">
                <a:solidFill>
                  <a:schemeClr val="accent1">
                    <a:lumMod val="20000"/>
                    <a:lumOff val="80000"/>
                  </a:schemeClr>
                </a:solidFill>
              </a:rPr>
              <a:t> в </a:t>
            </a:r>
            <a:r>
              <a:rPr lang="ru-RU" dirty="0" err="1">
                <a:solidFill>
                  <a:schemeClr val="accent1">
                    <a:lumMod val="20000"/>
                    <a:lumOff val="80000"/>
                  </a:schemeClr>
                </a:solidFill>
              </a:rPr>
              <a:t>ньому</a:t>
            </a:r>
            <a:r>
              <a:rPr lang="ru-RU" dirty="0">
                <a:solidFill>
                  <a:schemeClr val="accent1">
                    <a:lumMod val="20000"/>
                    <a:lumOff val="80000"/>
                  </a:schemeClr>
                </a:solidFill>
              </a:rPr>
              <a:t> </a:t>
            </a:r>
            <a:r>
              <a:rPr lang="ru-RU" dirty="0" err="1" smtClean="0">
                <a:solidFill>
                  <a:schemeClr val="accent1">
                    <a:lumMod val="20000"/>
                    <a:lumOff val="80000"/>
                  </a:schemeClr>
                </a:solidFill>
              </a:rPr>
              <a:t>Сонця</a:t>
            </a:r>
            <a:r>
              <a:rPr lang="ru-RU" dirty="0" smtClean="0">
                <a:solidFill>
                  <a:schemeClr val="accent1">
                    <a:lumMod val="20000"/>
                    <a:lumOff val="80000"/>
                  </a:schemeClr>
                </a:solidFill>
              </a:rPr>
              <a:t>, </a:t>
            </a:r>
            <a:r>
              <a:rPr lang="ru-RU" dirty="0" err="1">
                <a:solidFill>
                  <a:schemeClr val="accent1">
                    <a:lumMod val="20000"/>
                    <a:lumOff val="80000"/>
                  </a:schemeClr>
                </a:solidFill>
              </a:rPr>
              <a:t>використовуючи</a:t>
            </a:r>
            <a:r>
              <a:rPr lang="ru-RU" dirty="0">
                <a:solidFill>
                  <a:schemeClr val="accent1">
                    <a:lumMod val="20000"/>
                    <a:lumOff val="80000"/>
                  </a:schemeClr>
                </a:solidFill>
              </a:rPr>
              <a:t> метод «</a:t>
            </a:r>
            <a:r>
              <a:rPr lang="ru-RU" dirty="0" err="1">
                <a:solidFill>
                  <a:schemeClr val="accent1">
                    <a:lumMod val="20000"/>
                    <a:lumOff val="80000"/>
                  </a:schemeClr>
                </a:solidFill>
              </a:rPr>
              <a:t>черпків</a:t>
            </a:r>
            <a:r>
              <a:rPr lang="ru-RU" dirty="0">
                <a:solidFill>
                  <a:schemeClr val="accent1">
                    <a:lumMod val="20000"/>
                    <a:lumOff val="80000"/>
                  </a:schemeClr>
                </a:solidFill>
              </a:rPr>
              <a:t>» — </a:t>
            </a:r>
            <a:r>
              <a:rPr lang="ru-RU" dirty="0" err="1">
                <a:solidFill>
                  <a:schemeClr val="accent1">
                    <a:lumMod val="20000"/>
                    <a:lumOff val="80000"/>
                  </a:schemeClr>
                </a:solidFill>
              </a:rPr>
              <a:t>підрахунку</a:t>
            </a:r>
            <a:r>
              <a:rPr lang="ru-RU" dirty="0">
                <a:solidFill>
                  <a:schemeClr val="accent1">
                    <a:lumMod val="20000"/>
                    <a:lumOff val="80000"/>
                  </a:schemeClr>
                </a:solidFill>
              </a:rPr>
              <a:t> </a:t>
            </a:r>
            <a:r>
              <a:rPr lang="ru-RU" dirty="0" err="1">
                <a:solidFill>
                  <a:schemeClr val="accent1">
                    <a:lumMod val="20000"/>
                    <a:lumOff val="80000"/>
                  </a:schemeClr>
                </a:solidFill>
              </a:rPr>
              <a:t>зір</a:t>
            </a:r>
            <a:r>
              <a:rPr lang="ru-RU" dirty="0">
                <a:solidFill>
                  <a:schemeClr val="accent1">
                    <a:lumMod val="20000"/>
                    <a:lumOff val="80000"/>
                  </a:schemeClr>
                </a:solidFill>
              </a:rPr>
              <a:t> за </a:t>
            </a:r>
            <a:r>
              <a:rPr lang="ru-RU" dirty="0" err="1">
                <a:solidFill>
                  <a:schemeClr val="accent1">
                    <a:lumMod val="20000"/>
                    <a:lumOff val="80000"/>
                  </a:schemeClr>
                </a:solidFill>
              </a:rPr>
              <a:t>різними</a:t>
            </a:r>
            <a:r>
              <a:rPr lang="ru-RU" dirty="0">
                <a:solidFill>
                  <a:schemeClr val="accent1">
                    <a:lumMod val="20000"/>
                    <a:lumOff val="80000"/>
                  </a:schemeClr>
                </a:solidFill>
              </a:rPr>
              <a:t> </a:t>
            </a:r>
            <a:r>
              <a:rPr lang="ru-RU" dirty="0" err="1">
                <a:solidFill>
                  <a:schemeClr val="accent1">
                    <a:lumMod val="20000"/>
                    <a:lumOff val="80000"/>
                  </a:schemeClr>
                </a:solidFill>
              </a:rPr>
              <a:t>напрямками</a:t>
            </a:r>
            <a:r>
              <a:rPr lang="ru-RU" dirty="0">
                <a:solidFill>
                  <a:schemeClr val="accent1">
                    <a:lumMod val="20000"/>
                    <a:lumOff val="80000"/>
                  </a:schemeClr>
                </a:solidFill>
              </a:rPr>
              <a:t>. </a:t>
            </a:r>
            <a:r>
              <a:rPr lang="ru-RU" dirty="0" smtClean="0">
                <a:solidFill>
                  <a:schemeClr val="accent1">
                    <a:lumMod val="20000"/>
                    <a:lumOff val="80000"/>
                  </a:schemeClr>
                </a:solidFill>
              </a:rPr>
              <a:t> 1795 </a:t>
            </a:r>
            <a:r>
              <a:rPr lang="ru-RU" dirty="0">
                <a:solidFill>
                  <a:schemeClr val="accent1">
                    <a:lumMod val="20000"/>
                    <a:lumOff val="80000"/>
                  </a:schemeClr>
                </a:solidFill>
              </a:rPr>
              <a:t> року, </a:t>
            </a:r>
            <a:r>
              <a:rPr lang="ru-RU" dirty="0" err="1">
                <a:solidFill>
                  <a:schemeClr val="accent1">
                    <a:lumMod val="20000"/>
                    <a:lumOff val="80000"/>
                  </a:schemeClr>
                </a:solidFill>
              </a:rPr>
              <a:t>спостерігаючи</a:t>
            </a:r>
            <a:r>
              <a:rPr lang="ru-RU" dirty="0">
                <a:solidFill>
                  <a:schemeClr val="accent1">
                    <a:lumMod val="20000"/>
                    <a:lumOff val="80000"/>
                  </a:schemeClr>
                </a:solidFill>
              </a:rPr>
              <a:t> </a:t>
            </a:r>
            <a:r>
              <a:rPr lang="ru-RU" dirty="0" err="1">
                <a:solidFill>
                  <a:schemeClr val="accent1">
                    <a:lumMod val="20000"/>
                    <a:lumOff val="80000"/>
                  </a:schemeClr>
                </a:solidFill>
              </a:rPr>
              <a:t>планетарну</a:t>
            </a:r>
            <a:r>
              <a:rPr lang="ru-RU" dirty="0">
                <a:solidFill>
                  <a:schemeClr val="accent1">
                    <a:lumMod val="20000"/>
                    <a:lumOff val="80000"/>
                  </a:schemeClr>
                </a:solidFill>
              </a:rPr>
              <a:t> </a:t>
            </a:r>
            <a:r>
              <a:rPr lang="ru-RU" dirty="0" err="1">
                <a:solidFill>
                  <a:schemeClr val="accent1">
                    <a:lumMod val="20000"/>
                    <a:lumOff val="80000"/>
                  </a:schemeClr>
                </a:solidFill>
              </a:rPr>
              <a:t>туманність</a:t>
            </a:r>
            <a:r>
              <a:rPr lang="ru-RU" dirty="0">
                <a:solidFill>
                  <a:schemeClr val="accent1">
                    <a:lumMod val="20000"/>
                    <a:lumOff val="80000"/>
                  </a:schemeClr>
                </a:solidFill>
              </a:rPr>
              <a:t> </a:t>
            </a:r>
            <a:r>
              <a:rPr lang="fr-FR" dirty="0" smtClean="0">
                <a:solidFill>
                  <a:schemeClr val="accent1">
                    <a:lumMod val="20000"/>
                    <a:lumOff val="80000"/>
                  </a:schemeClr>
                </a:solidFill>
              </a:rPr>
              <a:t> NGC 1514, </a:t>
            </a:r>
            <a:r>
              <a:rPr lang="ru-RU" dirty="0" err="1">
                <a:solidFill>
                  <a:schemeClr val="accent1">
                    <a:lumMod val="20000"/>
                    <a:lumOff val="80000"/>
                  </a:schemeClr>
                </a:solidFill>
              </a:rPr>
              <a:t>він</a:t>
            </a:r>
            <a:r>
              <a:rPr lang="ru-RU" dirty="0">
                <a:solidFill>
                  <a:schemeClr val="accent1">
                    <a:lumMod val="20000"/>
                    <a:lumOff val="80000"/>
                  </a:schemeClr>
                </a:solidFill>
              </a:rPr>
              <a:t> </a:t>
            </a:r>
            <a:r>
              <a:rPr lang="ru-RU" dirty="0" err="1">
                <a:solidFill>
                  <a:schemeClr val="accent1">
                    <a:lumMod val="20000"/>
                    <a:lumOff val="80000"/>
                  </a:schemeClr>
                </a:solidFill>
              </a:rPr>
              <a:t>виразно</a:t>
            </a:r>
            <a:r>
              <a:rPr lang="ru-RU" dirty="0">
                <a:solidFill>
                  <a:schemeClr val="accent1">
                    <a:lumMod val="20000"/>
                    <a:lumOff val="80000"/>
                  </a:schemeClr>
                </a:solidFill>
              </a:rPr>
              <a:t> </a:t>
            </a:r>
            <a:r>
              <a:rPr lang="ru-RU" dirty="0" err="1">
                <a:solidFill>
                  <a:schemeClr val="accent1">
                    <a:lumMod val="20000"/>
                    <a:lumOff val="80000"/>
                  </a:schemeClr>
                </a:solidFill>
              </a:rPr>
              <a:t>побачив</a:t>
            </a:r>
            <a:r>
              <a:rPr lang="ru-RU" dirty="0">
                <a:solidFill>
                  <a:schemeClr val="accent1">
                    <a:lumMod val="20000"/>
                    <a:lumOff val="80000"/>
                  </a:schemeClr>
                </a:solidFill>
              </a:rPr>
              <a:t> у </a:t>
            </a:r>
            <a:r>
              <a:rPr lang="ru-RU" dirty="0" err="1">
                <a:solidFill>
                  <a:schemeClr val="accent1">
                    <a:lumMod val="20000"/>
                    <a:lumOff val="80000"/>
                  </a:schemeClr>
                </a:solidFill>
              </a:rPr>
              <a:t>її</a:t>
            </a:r>
            <a:r>
              <a:rPr lang="ru-RU" dirty="0">
                <a:solidFill>
                  <a:schemeClr val="accent1">
                    <a:lumMod val="20000"/>
                    <a:lumOff val="80000"/>
                  </a:schemeClr>
                </a:solidFill>
              </a:rPr>
              <a:t> </a:t>
            </a:r>
            <a:r>
              <a:rPr lang="ru-RU" dirty="0" err="1">
                <a:solidFill>
                  <a:schemeClr val="accent1">
                    <a:lumMod val="20000"/>
                    <a:lumOff val="80000"/>
                  </a:schemeClr>
                </a:solidFill>
              </a:rPr>
              <a:t>центрі</a:t>
            </a:r>
            <a:r>
              <a:rPr lang="ru-RU" dirty="0">
                <a:solidFill>
                  <a:schemeClr val="accent1">
                    <a:lumMod val="20000"/>
                    <a:lumOff val="80000"/>
                  </a:schemeClr>
                </a:solidFill>
              </a:rPr>
              <a:t> </a:t>
            </a:r>
            <a:r>
              <a:rPr lang="ru-RU" dirty="0" err="1">
                <a:solidFill>
                  <a:schemeClr val="accent1">
                    <a:lumMod val="20000"/>
                    <a:lumOff val="80000"/>
                  </a:schemeClr>
                </a:solidFill>
              </a:rPr>
              <a:t>одиночну</a:t>
            </a:r>
            <a:r>
              <a:rPr lang="ru-RU" dirty="0">
                <a:solidFill>
                  <a:schemeClr val="accent1">
                    <a:lumMod val="20000"/>
                    <a:lumOff val="80000"/>
                  </a:schemeClr>
                </a:solidFill>
              </a:rPr>
              <a:t> </a:t>
            </a:r>
            <a:r>
              <a:rPr lang="ru-RU" dirty="0" err="1">
                <a:solidFill>
                  <a:schemeClr val="accent1">
                    <a:lumMod val="20000"/>
                    <a:lumOff val="80000"/>
                  </a:schemeClr>
                </a:solidFill>
              </a:rPr>
              <a:t>зірку</a:t>
            </a:r>
            <a:r>
              <a:rPr lang="ru-RU" dirty="0">
                <a:solidFill>
                  <a:schemeClr val="accent1">
                    <a:lumMod val="20000"/>
                    <a:lumOff val="80000"/>
                  </a:schemeClr>
                </a:solidFill>
              </a:rPr>
              <a:t>, </a:t>
            </a:r>
            <a:r>
              <a:rPr lang="ru-RU" dirty="0" err="1">
                <a:solidFill>
                  <a:schemeClr val="accent1">
                    <a:lumMod val="20000"/>
                    <a:lumOff val="80000"/>
                  </a:schemeClr>
                </a:solidFill>
              </a:rPr>
              <a:t>оточену</a:t>
            </a:r>
            <a:r>
              <a:rPr lang="ru-RU" dirty="0">
                <a:solidFill>
                  <a:schemeClr val="accent1">
                    <a:lumMod val="20000"/>
                    <a:lumOff val="80000"/>
                  </a:schemeClr>
                </a:solidFill>
              </a:rPr>
              <a:t> туманною </a:t>
            </a:r>
            <a:r>
              <a:rPr lang="ru-RU" dirty="0" err="1">
                <a:solidFill>
                  <a:schemeClr val="accent1">
                    <a:lumMod val="20000"/>
                    <a:lumOff val="80000"/>
                  </a:schemeClr>
                </a:solidFill>
              </a:rPr>
              <a:t>речовиною</a:t>
            </a:r>
            <a:r>
              <a:rPr lang="ru-RU" dirty="0">
                <a:solidFill>
                  <a:schemeClr val="accent1">
                    <a:lumMod val="20000"/>
                    <a:lumOff val="80000"/>
                  </a:schemeClr>
                </a:solidFill>
              </a:rPr>
              <a:t>. </a:t>
            </a:r>
            <a:r>
              <a:rPr lang="ru-RU" dirty="0" err="1">
                <a:solidFill>
                  <a:schemeClr val="accent1">
                    <a:lumMod val="20000"/>
                    <a:lumOff val="80000"/>
                  </a:schemeClr>
                </a:solidFill>
              </a:rPr>
              <a:t>Існування</a:t>
            </a:r>
            <a:r>
              <a:rPr lang="ru-RU" dirty="0">
                <a:solidFill>
                  <a:schemeClr val="accent1">
                    <a:lumMod val="20000"/>
                    <a:lumOff val="80000"/>
                  </a:schemeClr>
                </a:solidFill>
              </a:rPr>
              <a:t> </a:t>
            </a:r>
            <a:r>
              <a:rPr lang="ru-RU" dirty="0" err="1">
                <a:solidFill>
                  <a:schemeClr val="accent1">
                    <a:lumMod val="20000"/>
                    <a:lumOff val="80000"/>
                  </a:schemeClr>
                </a:solidFill>
              </a:rPr>
              <a:t>справжніх</a:t>
            </a:r>
            <a:r>
              <a:rPr lang="ru-RU" dirty="0">
                <a:solidFill>
                  <a:schemeClr val="accent1">
                    <a:lumMod val="20000"/>
                    <a:lumOff val="80000"/>
                  </a:schemeClr>
                </a:solidFill>
              </a:rPr>
              <a:t> туманностей, таким чином, не </a:t>
            </a:r>
            <a:r>
              <a:rPr lang="ru-RU" dirty="0" err="1">
                <a:solidFill>
                  <a:schemeClr val="accent1">
                    <a:lumMod val="20000"/>
                    <a:lumOff val="80000"/>
                  </a:schemeClr>
                </a:solidFill>
              </a:rPr>
              <a:t>підлягало</a:t>
            </a:r>
            <a:r>
              <a:rPr lang="ru-RU" dirty="0">
                <a:solidFill>
                  <a:schemeClr val="accent1">
                    <a:lumMod val="20000"/>
                    <a:lumOff val="80000"/>
                  </a:schemeClr>
                </a:solidFill>
              </a:rPr>
              <a:t> </a:t>
            </a:r>
            <a:r>
              <a:rPr lang="ru-RU" dirty="0" err="1">
                <a:solidFill>
                  <a:schemeClr val="accent1">
                    <a:lumMod val="20000"/>
                    <a:lumOff val="80000"/>
                  </a:schemeClr>
                </a:solidFill>
              </a:rPr>
              <a:t>сумніву</a:t>
            </a:r>
            <a:r>
              <a:rPr lang="ru-RU" dirty="0">
                <a:solidFill>
                  <a:schemeClr val="accent1">
                    <a:lumMod val="20000"/>
                    <a:lumOff val="80000"/>
                  </a:schemeClr>
                </a:solidFill>
              </a:rPr>
              <a:t>, </a:t>
            </a:r>
            <a:r>
              <a:rPr lang="ru-RU" dirty="0" err="1">
                <a:solidFill>
                  <a:schemeClr val="accent1">
                    <a:lumMod val="20000"/>
                    <a:lumOff val="80000"/>
                  </a:schemeClr>
                </a:solidFill>
              </a:rPr>
              <a:t>і</a:t>
            </a:r>
            <a:r>
              <a:rPr lang="ru-RU" dirty="0">
                <a:solidFill>
                  <a:schemeClr val="accent1">
                    <a:lumMod val="20000"/>
                    <a:lumOff val="80000"/>
                  </a:schemeClr>
                </a:solidFill>
              </a:rPr>
              <a:t> </a:t>
            </a:r>
            <a:r>
              <a:rPr lang="ru-RU" dirty="0" err="1">
                <a:solidFill>
                  <a:schemeClr val="accent1">
                    <a:lumMod val="20000"/>
                    <a:lumOff val="80000"/>
                  </a:schemeClr>
                </a:solidFill>
              </a:rPr>
              <a:t>не</a:t>
            </a:r>
            <a:r>
              <a:rPr lang="ru-RU" dirty="0">
                <a:solidFill>
                  <a:schemeClr val="accent1">
                    <a:lumMod val="20000"/>
                    <a:lumOff val="80000"/>
                  </a:schemeClr>
                </a:solidFill>
              </a:rPr>
              <a:t> </a:t>
            </a:r>
            <a:r>
              <a:rPr lang="ru-RU" dirty="0" err="1">
                <a:solidFill>
                  <a:schemeClr val="accent1">
                    <a:lumMod val="20000"/>
                    <a:lumOff val="80000"/>
                  </a:schemeClr>
                </a:solidFill>
              </a:rPr>
              <a:t>було</a:t>
            </a:r>
            <a:r>
              <a:rPr lang="ru-RU" dirty="0">
                <a:solidFill>
                  <a:schemeClr val="accent1">
                    <a:lumMod val="20000"/>
                    <a:lumOff val="80000"/>
                  </a:schemeClr>
                </a:solidFill>
              </a:rPr>
              <a:t> </a:t>
            </a:r>
            <a:r>
              <a:rPr lang="ru-RU" dirty="0" err="1">
                <a:solidFill>
                  <a:schemeClr val="accent1">
                    <a:lumMod val="20000"/>
                    <a:lumOff val="80000"/>
                  </a:schemeClr>
                </a:solidFill>
              </a:rPr>
              <a:t>необхідності</a:t>
            </a:r>
            <a:r>
              <a:rPr lang="ru-RU" dirty="0">
                <a:solidFill>
                  <a:schemeClr val="accent1">
                    <a:lumMod val="20000"/>
                    <a:lumOff val="80000"/>
                  </a:schemeClr>
                </a:solidFill>
              </a:rPr>
              <a:t> </a:t>
            </a:r>
            <a:r>
              <a:rPr lang="ru-RU" dirty="0" err="1">
                <a:solidFill>
                  <a:schemeClr val="accent1">
                    <a:lumMod val="20000"/>
                    <a:lumOff val="80000"/>
                  </a:schemeClr>
                </a:solidFill>
              </a:rPr>
              <a:t>вважати</a:t>
            </a:r>
            <a:r>
              <a:rPr lang="ru-RU" dirty="0">
                <a:solidFill>
                  <a:schemeClr val="accent1">
                    <a:lumMod val="20000"/>
                    <a:lumOff val="80000"/>
                  </a:schemeClr>
                </a:solidFill>
              </a:rPr>
              <a:t>, </a:t>
            </a:r>
            <a:r>
              <a:rPr lang="ru-RU" dirty="0" err="1">
                <a:solidFill>
                  <a:schemeClr val="accent1">
                    <a:lumMod val="20000"/>
                    <a:lumOff val="80000"/>
                  </a:schemeClr>
                </a:solidFill>
              </a:rPr>
              <a:t>що</a:t>
            </a:r>
            <a:r>
              <a:rPr lang="ru-RU" dirty="0">
                <a:solidFill>
                  <a:schemeClr val="accent1">
                    <a:lumMod val="20000"/>
                    <a:lumOff val="80000"/>
                  </a:schemeClr>
                </a:solidFill>
              </a:rPr>
              <a:t> </a:t>
            </a:r>
            <a:r>
              <a:rPr lang="ru-RU" dirty="0" err="1">
                <a:solidFill>
                  <a:schemeClr val="accent1">
                    <a:lumMod val="20000"/>
                    <a:lumOff val="80000"/>
                  </a:schemeClr>
                </a:solidFill>
              </a:rPr>
              <a:t>всі</a:t>
            </a:r>
            <a:r>
              <a:rPr lang="ru-RU" dirty="0">
                <a:solidFill>
                  <a:schemeClr val="accent1">
                    <a:lumMod val="20000"/>
                    <a:lumOff val="80000"/>
                  </a:schemeClr>
                </a:solidFill>
              </a:rPr>
              <a:t> </a:t>
            </a:r>
            <a:r>
              <a:rPr lang="ru-RU" dirty="0" err="1">
                <a:solidFill>
                  <a:schemeClr val="accent1">
                    <a:lumMod val="20000"/>
                    <a:lumOff val="80000"/>
                  </a:schemeClr>
                </a:solidFill>
              </a:rPr>
              <a:t>туманні</a:t>
            </a:r>
            <a:r>
              <a:rPr lang="ru-RU" dirty="0">
                <a:solidFill>
                  <a:schemeClr val="accent1">
                    <a:lumMod val="20000"/>
                    <a:lumOff val="80000"/>
                  </a:schemeClr>
                </a:solidFill>
              </a:rPr>
              <a:t> </a:t>
            </a:r>
            <a:r>
              <a:rPr lang="ru-RU" dirty="0" err="1">
                <a:solidFill>
                  <a:schemeClr val="accent1">
                    <a:lumMod val="20000"/>
                    <a:lumOff val="80000"/>
                  </a:schemeClr>
                </a:solidFill>
              </a:rPr>
              <a:t>плями</a:t>
            </a:r>
            <a:r>
              <a:rPr lang="ru-RU" dirty="0">
                <a:solidFill>
                  <a:schemeClr val="accent1">
                    <a:lumMod val="20000"/>
                    <a:lumOff val="80000"/>
                  </a:schemeClr>
                </a:solidFill>
              </a:rPr>
              <a:t> — </a:t>
            </a:r>
            <a:r>
              <a:rPr lang="ru-RU" dirty="0" err="1">
                <a:solidFill>
                  <a:schemeClr val="accent1">
                    <a:lumMod val="20000"/>
                    <a:lumOff val="80000"/>
                  </a:schemeClr>
                </a:solidFill>
              </a:rPr>
              <a:t>далекі</a:t>
            </a:r>
            <a:r>
              <a:rPr lang="ru-RU" dirty="0">
                <a:solidFill>
                  <a:schemeClr val="accent1">
                    <a:lumMod val="20000"/>
                    <a:lumOff val="80000"/>
                  </a:schemeClr>
                </a:solidFill>
              </a:rPr>
              <a:t> </a:t>
            </a:r>
            <a:r>
              <a:rPr lang="ru-RU" dirty="0" err="1">
                <a:solidFill>
                  <a:schemeClr val="accent1">
                    <a:lumMod val="20000"/>
                    <a:lumOff val="80000"/>
                  </a:schemeClr>
                </a:solidFill>
              </a:rPr>
              <a:t>зоряні</a:t>
            </a:r>
            <a:r>
              <a:rPr lang="ru-RU" dirty="0">
                <a:solidFill>
                  <a:schemeClr val="accent1">
                    <a:lumMod val="20000"/>
                    <a:lumOff val="80000"/>
                  </a:schemeClr>
                </a:solidFill>
              </a:rPr>
              <a:t> </a:t>
            </a:r>
            <a:r>
              <a:rPr lang="ru-RU" dirty="0" err="1" smtClean="0">
                <a:solidFill>
                  <a:schemeClr val="accent1">
                    <a:lumMod val="20000"/>
                    <a:lumOff val="80000"/>
                  </a:schemeClr>
                </a:solidFill>
              </a:rPr>
              <a:t>системи</a:t>
            </a:r>
            <a:r>
              <a:rPr lang="ru-RU" dirty="0" smtClean="0">
                <a:solidFill>
                  <a:schemeClr val="bg1"/>
                </a:solidFill>
              </a:rPr>
              <a:t>.</a:t>
            </a:r>
            <a:endParaRPr lang="ru-RU" dirty="0" smtClean="0">
              <a:solidFill>
                <a:schemeClr val="accent1">
                  <a:lumMod val="20000"/>
                  <a:lumOff val="80000"/>
                </a:schemeClr>
              </a:solidFill>
            </a:endParaRPr>
          </a:p>
          <a:p>
            <a:endParaRPr lang="uk-UA" dirty="0">
              <a:solidFill>
                <a:schemeClr val="accent1">
                  <a:lumMod val="20000"/>
                  <a:lumOff val="80000"/>
                </a:schemeClr>
              </a:solidFill>
            </a:endParaRPr>
          </a:p>
          <a:p>
            <a:endParaRPr lang="uk-UA" dirty="0" smtClean="0">
              <a:solidFill>
                <a:schemeClr val="accent1">
                  <a:lumMod val="20000"/>
                  <a:lumOff val="80000"/>
                </a:schemeClr>
              </a:solidFill>
            </a:endParaRPr>
          </a:p>
          <a:p>
            <a:endParaRPr lang="uk-UA" dirty="0" smtClean="0">
              <a:solidFill>
                <a:schemeClr val="accent1">
                  <a:lumMod val="20000"/>
                  <a:lumOff val="80000"/>
                </a:schemeClr>
              </a:solidFill>
            </a:endParaRPr>
          </a:p>
          <a:p>
            <a:endParaRPr lang="uk-UA" dirty="0" smtClean="0">
              <a:solidFill>
                <a:schemeClr val="accent1">
                  <a:lumMod val="20000"/>
                  <a:lumOff val="80000"/>
                </a:schemeClr>
              </a:solidFill>
            </a:endParaRPr>
          </a:p>
          <a:p>
            <a:endParaRPr lang="uk-UA" dirty="0">
              <a:solidFill>
                <a:schemeClr val="accent1">
                  <a:lumMod val="20000"/>
                  <a:lumOff val="80000"/>
                </a:schemeClr>
              </a:solidFill>
            </a:endParaRPr>
          </a:p>
          <a:p>
            <a:endParaRPr lang="ru-RU" dirty="0" smtClean="0">
              <a:solidFill>
                <a:schemeClr val="accent1">
                  <a:lumMod val="20000"/>
                  <a:lumOff val="80000"/>
                </a:schemeClr>
              </a:solidFill>
            </a:endParaRPr>
          </a:p>
        </p:txBody>
      </p:sp>
      <p:pic>
        <p:nvPicPr>
          <p:cNvPr id="5" name="Рисунок 4" descr="foto1554.jpg"/>
          <p:cNvPicPr>
            <a:picLocks noChangeAspect="1"/>
          </p:cNvPicPr>
          <p:nvPr/>
        </p:nvPicPr>
        <p:blipFill>
          <a:blip r:embed="rId3" cstate="print"/>
          <a:stretch>
            <a:fillRect/>
          </a:stretch>
        </p:blipFill>
        <p:spPr>
          <a:xfrm>
            <a:off x="1331640" y="476672"/>
            <a:ext cx="6984776" cy="3200400"/>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7632848" cy="1296144"/>
          </a:xfrm>
        </p:spPr>
        <p:txBody>
          <a:bodyPr>
            <a:noAutofit/>
          </a:bodyPr>
          <a:lstStyle/>
          <a:p>
            <a:pPr lvl="1" algn="just">
              <a:buNone/>
            </a:pP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Нові</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спостереження</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здійснені</a:t>
            </a:r>
            <a:r>
              <a:rPr lang="ru-RU" sz="2000" dirty="0" smtClean="0">
                <a:solidFill>
                  <a:schemeClr val="accent1">
                    <a:lumMod val="20000"/>
                    <a:lumOff val="80000"/>
                  </a:schemeClr>
                </a:solidFill>
              </a:rPr>
              <a:t> на початку 1990-х </a:t>
            </a:r>
            <a:r>
              <a:rPr lang="ru-RU" sz="2000" dirty="0" err="1" smtClean="0">
                <a:solidFill>
                  <a:schemeClr val="accent1">
                    <a:lumMod val="20000"/>
                    <a:lumOff val="80000"/>
                  </a:schemeClr>
                </a:solidFill>
              </a:rPr>
              <a:t>років</a:t>
            </a:r>
            <a:r>
              <a:rPr lang="ru-RU" sz="2000" dirty="0" smtClean="0">
                <a:solidFill>
                  <a:schemeClr val="accent1">
                    <a:lumMod val="20000"/>
                    <a:lumOff val="80000"/>
                  </a:schemeClr>
                </a:solidFill>
              </a:rPr>
              <a:t> на </a:t>
            </a:r>
            <a:r>
              <a:rPr lang="ru-RU" sz="2000" dirty="0" err="1" smtClean="0">
                <a:solidFill>
                  <a:schemeClr val="accent1">
                    <a:lumMod val="20000"/>
                    <a:lumOff val="80000"/>
                  </a:schemeClr>
                </a:solidFill>
              </a:rPr>
              <a:t>космічному</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телескопі</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Габбл</a:t>
            </a:r>
            <a:r>
              <a:rPr lang="ru-RU" sz="2000" dirty="0" smtClean="0">
                <a:solidFill>
                  <a:schemeClr val="accent1">
                    <a:lumMod val="20000"/>
                    <a:lumOff val="80000"/>
                  </a:schemeClr>
                </a:solidFill>
              </a:rPr>
              <a:t>», довели, </a:t>
            </a:r>
            <a:r>
              <a:rPr lang="ru-RU" sz="2000" dirty="0" err="1" smtClean="0">
                <a:solidFill>
                  <a:schemeClr val="accent1">
                    <a:lumMod val="20000"/>
                    <a:lumOff val="80000"/>
                  </a:schemeClr>
                </a:solidFill>
              </a:rPr>
              <a:t>що</a:t>
            </a:r>
            <a:r>
              <a:rPr lang="ru-RU" sz="2000" dirty="0" smtClean="0">
                <a:solidFill>
                  <a:schemeClr val="accent1">
                    <a:lumMod val="20000"/>
                    <a:lumOff val="80000"/>
                  </a:schemeClr>
                </a:solidFill>
              </a:rPr>
              <a:t> темна </a:t>
            </a:r>
            <a:r>
              <a:rPr lang="ru-RU" sz="2000" dirty="0" err="1" smtClean="0">
                <a:solidFill>
                  <a:schemeClr val="accent1">
                    <a:lumMod val="20000"/>
                    <a:lumOff val="80000"/>
                  </a:schemeClr>
                </a:solidFill>
              </a:rPr>
              <a:t>матерія</a:t>
            </a:r>
            <a:r>
              <a:rPr lang="ru-RU" sz="2000" dirty="0" smtClean="0">
                <a:solidFill>
                  <a:schemeClr val="accent1">
                    <a:lumMod val="20000"/>
                    <a:lumOff val="80000"/>
                  </a:schemeClr>
                </a:solidFill>
              </a:rPr>
              <a:t> в </a:t>
            </a:r>
            <a:r>
              <a:rPr lang="ru-RU" sz="2000" dirty="0" err="1" smtClean="0">
                <a:solidFill>
                  <a:schemeClr val="accent1">
                    <a:lumMod val="20000"/>
                    <a:lumOff val="80000"/>
                  </a:schemeClr>
                </a:solidFill>
              </a:rPr>
              <a:t>нашій</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Галактиці</a:t>
            </a:r>
            <a:r>
              <a:rPr lang="ru-RU" sz="2000" dirty="0" smtClean="0">
                <a:solidFill>
                  <a:schemeClr val="accent1">
                    <a:lumMod val="20000"/>
                    <a:lumOff val="80000"/>
                  </a:schemeClr>
                </a:solidFill>
              </a:rPr>
              <a:t> не </a:t>
            </a:r>
            <a:r>
              <a:rPr lang="ru-RU" sz="2000" dirty="0" err="1" smtClean="0">
                <a:solidFill>
                  <a:schemeClr val="accent1">
                    <a:lumMod val="20000"/>
                    <a:lumOff val="80000"/>
                  </a:schemeClr>
                </a:solidFill>
              </a:rPr>
              <a:t>може</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складатися</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з</a:t>
            </a:r>
            <a:r>
              <a:rPr lang="ru-RU" sz="2000" dirty="0" smtClean="0">
                <a:solidFill>
                  <a:schemeClr val="accent1">
                    <a:lumMod val="20000"/>
                    <a:lumOff val="80000"/>
                  </a:schemeClr>
                </a:solidFill>
              </a:rPr>
              <a:t> одних </a:t>
            </a:r>
            <a:r>
              <a:rPr lang="ru-RU" sz="2000" dirty="0" err="1" smtClean="0">
                <a:solidFill>
                  <a:schemeClr val="accent1">
                    <a:lumMod val="20000"/>
                    <a:lumOff val="80000"/>
                  </a:schemeClr>
                </a:solidFill>
              </a:rPr>
              <a:t>лише</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слабких</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і</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малих</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зір</a:t>
            </a:r>
            <a:r>
              <a:rPr lang="ru-RU" sz="2000" dirty="0" smtClean="0">
                <a:solidFill>
                  <a:schemeClr val="accent1">
                    <a:lumMod val="20000"/>
                    <a:lumOff val="80000"/>
                  </a:schemeClr>
                </a:solidFill>
              </a:rPr>
              <a:t>. </a:t>
            </a:r>
            <a:endParaRPr lang="ru-RU" sz="2000" dirty="0"/>
          </a:p>
        </p:txBody>
      </p:sp>
      <p:sp>
        <p:nvSpPr>
          <p:cNvPr id="5" name="Прямоугольник 4"/>
          <p:cNvSpPr/>
          <p:nvPr/>
        </p:nvSpPr>
        <p:spPr>
          <a:xfrm>
            <a:off x="971600" y="5157192"/>
            <a:ext cx="7344816" cy="1015663"/>
          </a:xfrm>
          <a:prstGeom prst="rect">
            <a:avLst/>
          </a:prstGeom>
        </p:spPr>
        <p:txBody>
          <a:bodyPr wrap="square">
            <a:spAutoFit/>
          </a:bodyPr>
          <a:lstStyle/>
          <a:p>
            <a:pPr algn="just"/>
            <a:r>
              <a:rPr lang="ru-RU" sz="2000" dirty="0" smtClean="0">
                <a:solidFill>
                  <a:schemeClr val="accent1">
                    <a:lumMod val="20000"/>
                    <a:lumOff val="80000"/>
                  </a:schemeClr>
                </a:solidFill>
              </a:rPr>
              <a:t>На </a:t>
            </a:r>
            <a:r>
              <a:rPr lang="ru-RU" sz="2000" dirty="0" err="1" smtClean="0">
                <a:solidFill>
                  <a:schemeClr val="accent1">
                    <a:lumMod val="20000"/>
                    <a:lumOff val="80000"/>
                  </a:schemeClr>
                </a:solidFill>
              </a:rPr>
              <a:t>ньому</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також</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було</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отримано</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зображення</a:t>
            </a:r>
            <a:r>
              <a:rPr lang="ru-RU" sz="2000" dirty="0" smtClean="0">
                <a:solidFill>
                  <a:schemeClr val="accent1">
                    <a:lumMod val="20000"/>
                    <a:lumOff val="80000"/>
                  </a:schemeClr>
                </a:solidFill>
              </a:rPr>
              <a:t> далекого космосу, </a:t>
            </a:r>
            <a:r>
              <a:rPr lang="ru-RU" sz="2000" dirty="0" err="1" smtClean="0">
                <a:solidFill>
                  <a:schemeClr val="accent1">
                    <a:lumMod val="20000"/>
                    <a:lumOff val="80000"/>
                  </a:schemeClr>
                </a:solidFill>
              </a:rPr>
              <a:t>що</a:t>
            </a:r>
            <a:r>
              <a:rPr lang="ru-RU" sz="2000" dirty="0" smtClean="0">
                <a:solidFill>
                  <a:schemeClr val="accent1">
                    <a:lumMod val="20000"/>
                    <a:lumOff val="80000"/>
                  </a:schemeClr>
                </a:solidFill>
              </a:rPr>
              <a:t> одержали </a:t>
            </a:r>
            <a:r>
              <a:rPr lang="ru-RU" sz="2000" dirty="0" err="1" smtClean="0">
                <a:solidFill>
                  <a:schemeClr val="accent1">
                    <a:lumMod val="20000"/>
                    <a:lumOff val="80000"/>
                  </a:schemeClr>
                </a:solidFill>
              </a:rPr>
              <a:t>назви</a:t>
            </a:r>
            <a:r>
              <a:rPr lang="ru-RU" sz="2000" dirty="0" smtClean="0">
                <a:solidFill>
                  <a:schemeClr val="accent1">
                    <a:lumMod val="20000"/>
                    <a:lumOff val="80000"/>
                  </a:schemeClr>
                </a:solidFill>
              </a:rPr>
              <a:t> </a:t>
            </a:r>
            <a:r>
              <a:rPr lang="fr-FR" sz="2000" dirty="0" smtClean="0">
                <a:solidFill>
                  <a:schemeClr val="accent1">
                    <a:lumMod val="20000"/>
                    <a:lumOff val="80000"/>
                  </a:schemeClr>
                </a:solidFill>
              </a:rPr>
              <a:t> Hubble Deep Field  </a:t>
            </a:r>
            <a:r>
              <a:rPr lang="ru-RU" sz="2000" dirty="0" err="1" smtClean="0">
                <a:solidFill>
                  <a:schemeClr val="accent1">
                    <a:lumMod val="20000"/>
                    <a:lumOff val="80000"/>
                  </a:schemeClr>
                </a:solidFill>
              </a:rPr>
              <a:t>і</a:t>
            </a:r>
            <a:r>
              <a:rPr lang="ru-RU" sz="2000" dirty="0" smtClean="0">
                <a:solidFill>
                  <a:schemeClr val="accent1">
                    <a:lumMod val="20000"/>
                    <a:lumOff val="80000"/>
                  </a:schemeClr>
                </a:solidFill>
              </a:rPr>
              <a:t> </a:t>
            </a:r>
            <a:r>
              <a:rPr lang="fr-FR" sz="2000" dirty="0" smtClean="0">
                <a:solidFill>
                  <a:schemeClr val="accent1">
                    <a:lumMod val="20000"/>
                    <a:lumOff val="80000"/>
                  </a:schemeClr>
                </a:solidFill>
              </a:rPr>
              <a:t> Hubble Ultra Deep Field, </a:t>
            </a:r>
            <a:r>
              <a:rPr lang="ru-RU" sz="2000" dirty="0" err="1" smtClean="0">
                <a:solidFill>
                  <a:schemeClr val="accent1">
                    <a:lumMod val="20000"/>
                    <a:lumOff val="80000"/>
                  </a:schemeClr>
                </a:solidFill>
              </a:rPr>
              <a:t>що</a:t>
            </a:r>
            <a:r>
              <a:rPr lang="ru-RU" sz="2000" dirty="0" smtClean="0">
                <a:solidFill>
                  <a:schemeClr val="accent1">
                    <a:lumMod val="20000"/>
                    <a:lumOff val="80000"/>
                  </a:schemeClr>
                </a:solidFill>
              </a:rPr>
              <a:t> довели </a:t>
            </a:r>
            <a:r>
              <a:rPr lang="ru-RU" sz="2000" dirty="0" err="1" smtClean="0">
                <a:solidFill>
                  <a:schemeClr val="accent1">
                    <a:lumMod val="20000"/>
                    <a:lumOff val="80000"/>
                  </a:schemeClr>
                </a:solidFill>
              </a:rPr>
              <a:t>існування</a:t>
            </a:r>
            <a:r>
              <a:rPr lang="ru-RU" sz="2000" dirty="0" smtClean="0">
                <a:solidFill>
                  <a:schemeClr val="accent1">
                    <a:lumMod val="20000"/>
                    <a:lumOff val="80000"/>
                  </a:schemeClr>
                </a:solidFill>
              </a:rPr>
              <a:t> в </a:t>
            </a:r>
            <a:r>
              <a:rPr lang="ru-RU" sz="2000" dirty="0" err="1" smtClean="0">
                <a:solidFill>
                  <a:schemeClr val="accent1">
                    <a:lumMod val="20000"/>
                    <a:lumOff val="80000"/>
                  </a:schemeClr>
                </a:solidFill>
              </a:rPr>
              <a:t>нашому</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Всесвіті</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сотень</a:t>
            </a:r>
            <a:r>
              <a:rPr lang="ru-RU" sz="2000" dirty="0" smtClean="0">
                <a:solidFill>
                  <a:schemeClr val="accent1">
                    <a:lumMod val="20000"/>
                    <a:lumOff val="80000"/>
                  </a:schemeClr>
                </a:solidFill>
              </a:rPr>
              <a:t> </a:t>
            </a:r>
            <a:r>
              <a:rPr lang="ru-RU" sz="2000" dirty="0" err="1" smtClean="0">
                <a:solidFill>
                  <a:schemeClr val="accent1">
                    <a:lumMod val="20000"/>
                    <a:lumOff val="80000"/>
                  </a:schemeClr>
                </a:solidFill>
              </a:rPr>
              <a:t>мільярдів</a:t>
            </a:r>
            <a:r>
              <a:rPr lang="ru-RU" sz="2000" dirty="0" smtClean="0">
                <a:solidFill>
                  <a:schemeClr val="accent1">
                    <a:lumMod val="20000"/>
                    <a:lumOff val="80000"/>
                  </a:schemeClr>
                </a:solidFill>
              </a:rPr>
              <a:t> галактик</a:t>
            </a:r>
            <a:endParaRPr lang="ru-RU" sz="2000" dirty="0" smtClean="0">
              <a:solidFill>
                <a:schemeClr val="accent1">
                  <a:lumMod val="20000"/>
                  <a:lumOff val="80000"/>
                </a:schemeClr>
              </a:solidFill>
            </a:endParaRPr>
          </a:p>
        </p:txBody>
      </p:sp>
      <p:pic>
        <p:nvPicPr>
          <p:cNvPr id="7" name="Рисунок 6" descr="HUDF.jpg"/>
          <p:cNvPicPr>
            <a:picLocks noChangeAspect="1"/>
          </p:cNvPicPr>
          <p:nvPr/>
        </p:nvPicPr>
        <p:blipFill>
          <a:blip r:embed="rId3" cstate="print"/>
          <a:stretch>
            <a:fillRect/>
          </a:stretch>
        </p:blipFill>
        <p:spPr>
          <a:xfrm>
            <a:off x="1115616" y="1700808"/>
            <a:ext cx="2736304" cy="3420096"/>
          </a:xfrm>
          <a:prstGeom prst="rect">
            <a:avLst/>
          </a:prstGeom>
        </p:spPr>
      </p:pic>
      <p:pic>
        <p:nvPicPr>
          <p:cNvPr id="8" name="Рисунок 7" descr="480px-HDF_extracts_showing_many_galaxies.jpg"/>
          <p:cNvPicPr>
            <a:picLocks noChangeAspect="1"/>
          </p:cNvPicPr>
          <p:nvPr/>
        </p:nvPicPr>
        <p:blipFill>
          <a:blip r:embed="rId4" cstate="print"/>
          <a:stretch>
            <a:fillRect/>
          </a:stretch>
        </p:blipFill>
        <p:spPr>
          <a:xfrm>
            <a:off x="5364088" y="1772816"/>
            <a:ext cx="2520280" cy="3150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glow rad="228600">
                    <a:schemeClr val="accent1">
                      <a:satMod val="175000"/>
                      <a:alpha val="40000"/>
                    </a:schemeClr>
                  </a:glow>
                </a:effectLst>
              </a:rPr>
              <a:t>ЗАГАЛЬНІ ВЛАСТИВОСТІ ГАЛАКТИК </a:t>
            </a:r>
            <a:endParaRPr lang="ru-RU" dirty="0">
              <a:effectLst>
                <a:glow rad="228600">
                  <a:schemeClr val="accent1">
                    <a:satMod val="175000"/>
                    <a:alpha val="40000"/>
                  </a:schemeClr>
                </a:glow>
              </a:effectLst>
            </a:endParaRPr>
          </a:p>
        </p:txBody>
      </p:sp>
      <p:sp>
        <p:nvSpPr>
          <p:cNvPr id="3" name="Содержимое 2"/>
          <p:cNvSpPr>
            <a:spLocks noGrp="1"/>
          </p:cNvSpPr>
          <p:nvPr>
            <p:ph idx="1"/>
          </p:nvPr>
        </p:nvSpPr>
        <p:spPr>
          <a:xfrm>
            <a:off x="323528" y="1340768"/>
            <a:ext cx="8280920" cy="1512168"/>
          </a:xfrm>
        </p:spPr>
        <p:txBody>
          <a:bodyPr>
            <a:normAutofit fontScale="62500" lnSpcReduction="20000"/>
          </a:bodyPr>
          <a:lstStyle/>
          <a:p>
            <a:pPr algn="just"/>
            <a:r>
              <a:rPr lang="ru-RU" dirty="0">
                <a:solidFill>
                  <a:schemeClr val="bg1"/>
                </a:solidFill>
              </a:rPr>
              <a:t>Галактики - </a:t>
            </a:r>
            <a:r>
              <a:rPr lang="ru-RU" dirty="0" err="1">
                <a:solidFill>
                  <a:schemeClr val="bg1"/>
                </a:solidFill>
              </a:rPr>
              <a:t>складні</a:t>
            </a:r>
            <a:r>
              <a:rPr lang="ru-RU" dirty="0">
                <a:solidFill>
                  <a:schemeClr val="bg1"/>
                </a:solidFill>
              </a:rPr>
              <a:t> по складу </a:t>
            </a:r>
            <a:r>
              <a:rPr lang="ru-RU" dirty="0" err="1">
                <a:solidFill>
                  <a:schemeClr val="bg1"/>
                </a:solidFill>
              </a:rPr>
              <a:t>і</a:t>
            </a:r>
            <a:r>
              <a:rPr lang="ru-RU" dirty="0">
                <a:solidFill>
                  <a:schemeClr val="bg1"/>
                </a:solidFill>
              </a:rPr>
              <a:t> </a:t>
            </a:r>
            <a:r>
              <a:rPr lang="ru-RU" dirty="0" err="1">
                <a:solidFill>
                  <a:schemeClr val="bg1"/>
                </a:solidFill>
              </a:rPr>
              <a:t>структурі</a:t>
            </a:r>
            <a:r>
              <a:rPr lang="ru-RU" dirty="0">
                <a:solidFill>
                  <a:schemeClr val="bg1"/>
                </a:solidFill>
              </a:rPr>
              <a:t> </a:t>
            </a:r>
            <a:r>
              <a:rPr lang="ru-RU" dirty="0" err="1">
                <a:solidFill>
                  <a:schemeClr val="bg1"/>
                </a:solidFill>
              </a:rPr>
              <a:t>системи</a:t>
            </a:r>
            <a:r>
              <a:rPr lang="ru-RU" dirty="0">
                <a:solidFill>
                  <a:schemeClr val="bg1"/>
                </a:solidFill>
              </a:rPr>
              <a:t>. </a:t>
            </a:r>
            <a:r>
              <a:rPr lang="ru-RU" dirty="0" err="1">
                <a:solidFill>
                  <a:schemeClr val="bg1"/>
                </a:solidFill>
              </a:rPr>
              <a:t>Найменші</a:t>
            </a:r>
            <a:r>
              <a:rPr lang="ru-RU" dirty="0">
                <a:solidFill>
                  <a:schemeClr val="bg1"/>
                </a:solidFill>
              </a:rPr>
              <a:t> </a:t>
            </a:r>
            <a:r>
              <a:rPr lang="ru-RU" dirty="0" err="1">
                <a:solidFill>
                  <a:schemeClr val="bg1"/>
                </a:solidFill>
              </a:rPr>
              <a:t>з</a:t>
            </a:r>
            <a:r>
              <a:rPr lang="ru-RU" dirty="0">
                <a:solidFill>
                  <a:schemeClr val="bg1"/>
                </a:solidFill>
              </a:rPr>
              <a:t> них по числу </a:t>
            </a:r>
            <a:r>
              <a:rPr lang="ru-RU" dirty="0" err="1">
                <a:solidFill>
                  <a:schemeClr val="bg1"/>
                </a:solidFill>
              </a:rPr>
              <a:t>зірок</a:t>
            </a:r>
            <a:r>
              <a:rPr lang="ru-RU" dirty="0">
                <a:solidFill>
                  <a:schemeClr val="bg1"/>
                </a:solidFill>
              </a:rPr>
              <a:t> </a:t>
            </a:r>
            <a:r>
              <a:rPr lang="ru-RU" dirty="0" err="1">
                <a:solidFill>
                  <a:schemeClr val="bg1"/>
                </a:solidFill>
              </a:rPr>
              <a:t>порівнянні</a:t>
            </a:r>
            <a:r>
              <a:rPr lang="ru-RU" dirty="0">
                <a:solidFill>
                  <a:schemeClr val="bg1"/>
                </a:solidFill>
              </a:rPr>
              <a:t> </a:t>
            </a:r>
            <a:r>
              <a:rPr lang="ru-RU" dirty="0" err="1">
                <a:solidFill>
                  <a:schemeClr val="bg1"/>
                </a:solidFill>
              </a:rPr>
              <a:t>з</a:t>
            </a:r>
            <a:r>
              <a:rPr lang="ru-RU" dirty="0">
                <a:solidFill>
                  <a:schemeClr val="bg1"/>
                </a:solidFill>
              </a:rPr>
              <a:t> великими </a:t>
            </a:r>
            <a:r>
              <a:rPr lang="ru-RU" dirty="0" err="1">
                <a:solidFill>
                  <a:schemeClr val="bg1"/>
                </a:solidFill>
              </a:rPr>
              <a:t>зоряними</a:t>
            </a:r>
            <a:r>
              <a:rPr lang="ru-RU" dirty="0">
                <a:solidFill>
                  <a:schemeClr val="bg1"/>
                </a:solidFill>
              </a:rPr>
              <a:t> </a:t>
            </a:r>
            <a:r>
              <a:rPr lang="ru-RU" dirty="0" err="1">
                <a:solidFill>
                  <a:schemeClr val="bg1"/>
                </a:solidFill>
              </a:rPr>
              <a:t>скупченнями</a:t>
            </a:r>
            <a:r>
              <a:rPr lang="ru-RU" dirty="0">
                <a:solidFill>
                  <a:schemeClr val="bg1"/>
                </a:solidFill>
              </a:rPr>
              <a:t> в </a:t>
            </a:r>
            <a:r>
              <a:rPr lang="ru-RU" dirty="0" err="1">
                <a:solidFill>
                  <a:schemeClr val="bg1"/>
                </a:solidFill>
              </a:rPr>
              <a:t>нашій</a:t>
            </a:r>
            <a:r>
              <a:rPr lang="ru-RU" dirty="0">
                <a:solidFill>
                  <a:schemeClr val="bg1"/>
                </a:solidFill>
              </a:rPr>
              <a:t> </a:t>
            </a:r>
            <a:r>
              <a:rPr lang="ru-RU" dirty="0" err="1">
                <a:solidFill>
                  <a:schemeClr val="bg1"/>
                </a:solidFill>
              </a:rPr>
              <a:t>Галактиці</a:t>
            </a:r>
            <a:r>
              <a:rPr lang="ru-RU" dirty="0">
                <a:solidFill>
                  <a:schemeClr val="bg1"/>
                </a:solidFill>
              </a:rPr>
              <a:t>, </a:t>
            </a:r>
            <a:r>
              <a:rPr lang="ru-RU" dirty="0" err="1">
                <a:solidFill>
                  <a:schemeClr val="bg1"/>
                </a:solidFill>
              </a:rPr>
              <a:t>однак</a:t>
            </a:r>
            <a:r>
              <a:rPr lang="ru-RU" dirty="0">
                <a:solidFill>
                  <a:schemeClr val="bg1"/>
                </a:solidFill>
              </a:rPr>
              <a:t> за </a:t>
            </a:r>
            <a:r>
              <a:rPr lang="ru-RU" dirty="0" err="1">
                <a:solidFill>
                  <a:schemeClr val="bg1"/>
                </a:solidFill>
              </a:rPr>
              <a:t>розмірами</a:t>
            </a:r>
            <a:r>
              <a:rPr lang="ru-RU" dirty="0">
                <a:solidFill>
                  <a:schemeClr val="bg1"/>
                </a:solidFill>
              </a:rPr>
              <a:t> вони </a:t>
            </a:r>
            <a:r>
              <a:rPr lang="ru-RU" dirty="0" err="1">
                <a:solidFill>
                  <a:schemeClr val="bg1"/>
                </a:solidFill>
              </a:rPr>
              <a:t>значно</a:t>
            </a:r>
            <a:r>
              <a:rPr lang="ru-RU" dirty="0">
                <a:solidFill>
                  <a:schemeClr val="bg1"/>
                </a:solidFill>
              </a:rPr>
              <a:t> </a:t>
            </a:r>
            <a:r>
              <a:rPr lang="ru-RU" dirty="0" err="1">
                <a:solidFill>
                  <a:schemeClr val="bg1"/>
                </a:solidFill>
              </a:rPr>
              <a:t>перевершують</a:t>
            </a:r>
            <a:r>
              <a:rPr lang="ru-RU" dirty="0">
                <a:solidFill>
                  <a:schemeClr val="bg1"/>
                </a:solidFill>
              </a:rPr>
              <a:t>: </a:t>
            </a:r>
            <a:r>
              <a:rPr lang="ru-RU" dirty="0" err="1">
                <a:solidFill>
                  <a:schemeClr val="bg1"/>
                </a:solidFill>
              </a:rPr>
              <a:t>діаметр</a:t>
            </a:r>
            <a:r>
              <a:rPr lang="ru-RU" dirty="0">
                <a:solidFill>
                  <a:schemeClr val="bg1"/>
                </a:solidFill>
              </a:rPr>
              <a:t> </a:t>
            </a:r>
            <a:r>
              <a:rPr lang="ru-RU" dirty="0" err="1">
                <a:solidFill>
                  <a:schemeClr val="bg1"/>
                </a:solidFill>
              </a:rPr>
              <a:t>навіть</a:t>
            </a:r>
            <a:r>
              <a:rPr lang="ru-RU" dirty="0">
                <a:solidFill>
                  <a:schemeClr val="bg1"/>
                </a:solidFill>
              </a:rPr>
              <a:t> </a:t>
            </a:r>
            <a:r>
              <a:rPr lang="ru-RU" dirty="0" err="1">
                <a:solidFill>
                  <a:schemeClr val="bg1"/>
                </a:solidFill>
              </a:rPr>
              <a:t>найменших</a:t>
            </a:r>
            <a:r>
              <a:rPr lang="ru-RU" dirty="0">
                <a:solidFill>
                  <a:schemeClr val="bg1"/>
                </a:solidFill>
              </a:rPr>
              <a:t> галактик становить </a:t>
            </a:r>
            <a:r>
              <a:rPr lang="ru-RU" dirty="0" err="1">
                <a:solidFill>
                  <a:schemeClr val="bg1"/>
                </a:solidFill>
              </a:rPr>
              <a:t>кілька</a:t>
            </a:r>
            <a:r>
              <a:rPr lang="ru-RU" dirty="0">
                <a:solidFill>
                  <a:schemeClr val="bg1"/>
                </a:solidFill>
              </a:rPr>
              <a:t> </a:t>
            </a:r>
            <a:r>
              <a:rPr lang="ru-RU" dirty="0" err="1">
                <a:solidFill>
                  <a:schemeClr val="bg1"/>
                </a:solidFill>
              </a:rPr>
              <a:t>тисяч</a:t>
            </a:r>
            <a:r>
              <a:rPr lang="ru-RU" dirty="0">
                <a:solidFill>
                  <a:schemeClr val="bg1"/>
                </a:solidFill>
              </a:rPr>
              <a:t> св. </a:t>
            </a:r>
            <a:r>
              <a:rPr lang="ru-RU" dirty="0" err="1">
                <a:solidFill>
                  <a:schemeClr val="bg1"/>
                </a:solidFill>
              </a:rPr>
              <a:t>років</a:t>
            </a:r>
            <a:r>
              <a:rPr lang="ru-RU" dirty="0">
                <a:solidFill>
                  <a:schemeClr val="bg1"/>
                </a:solidFill>
              </a:rPr>
              <a:t>. </a:t>
            </a:r>
            <a:r>
              <a:rPr lang="ru-RU" dirty="0" err="1">
                <a:solidFill>
                  <a:schemeClr val="bg1"/>
                </a:solidFill>
              </a:rPr>
              <a:t>Розміри</a:t>
            </a:r>
            <a:r>
              <a:rPr lang="ru-RU" dirty="0">
                <a:solidFill>
                  <a:schemeClr val="bg1"/>
                </a:solidFill>
              </a:rPr>
              <a:t> </a:t>
            </a:r>
            <a:r>
              <a:rPr lang="ru-RU" dirty="0" err="1">
                <a:solidFill>
                  <a:schemeClr val="bg1"/>
                </a:solidFill>
              </a:rPr>
              <a:t>гігантських</a:t>
            </a:r>
            <a:r>
              <a:rPr lang="ru-RU" dirty="0">
                <a:solidFill>
                  <a:schemeClr val="bg1"/>
                </a:solidFill>
              </a:rPr>
              <a:t> галактик в </a:t>
            </a:r>
            <a:r>
              <a:rPr lang="ru-RU" dirty="0" err="1">
                <a:solidFill>
                  <a:schemeClr val="bg1"/>
                </a:solidFill>
              </a:rPr>
              <a:t>сотні</a:t>
            </a:r>
            <a:r>
              <a:rPr lang="ru-RU" dirty="0">
                <a:solidFill>
                  <a:schemeClr val="bg1"/>
                </a:solidFill>
              </a:rPr>
              <a:t> </a:t>
            </a:r>
            <a:r>
              <a:rPr lang="ru-RU" dirty="0" err="1">
                <a:solidFill>
                  <a:schemeClr val="bg1"/>
                </a:solidFill>
              </a:rPr>
              <a:t>разів</a:t>
            </a:r>
            <a:r>
              <a:rPr lang="ru-RU" dirty="0">
                <a:solidFill>
                  <a:schemeClr val="bg1"/>
                </a:solidFill>
              </a:rPr>
              <a:t> </a:t>
            </a:r>
            <a:r>
              <a:rPr lang="ru-RU" dirty="0" err="1">
                <a:solidFill>
                  <a:schemeClr val="bg1"/>
                </a:solidFill>
              </a:rPr>
              <a:t>більше</a:t>
            </a:r>
            <a:r>
              <a:rPr lang="ru-RU" dirty="0">
                <a:solidFill>
                  <a:schemeClr val="bg1"/>
                </a:solidFill>
              </a:rPr>
              <a:t>.</a:t>
            </a:r>
          </a:p>
        </p:txBody>
      </p:sp>
      <p:sp>
        <p:nvSpPr>
          <p:cNvPr id="4" name="Прямоугольник 3"/>
          <p:cNvSpPr/>
          <p:nvPr/>
        </p:nvSpPr>
        <p:spPr>
          <a:xfrm>
            <a:off x="539552" y="5013176"/>
            <a:ext cx="8208912" cy="1754326"/>
          </a:xfrm>
          <a:prstGeom prst="rect">
            <a:avLst/>
          </a:prstGeom>
        </p:spPr>
        <p:txBody>
          <a:bodyPr wrap="square">
            <a:spAutoFit/>
          </a:bodyPr>
          <a:lstStyle/>
          <a:p>
            <a:pPr algn="just"/>
            <a:r>
              <a:rPr lang="ru-RU" dirty="0" smtClean="0">
                <a:solidFill>
                  <a:schemeClr val="bg1"/>
                </a:solidFill>
              </a:rPr>
              <a:t>Галактики не </a:t>
            </a:r>
            <a:r>
              <a:rPr lang="ru-RU" dirty="0" err="1" smtClean="0">
                <a:solidFill>
                  <a:schemeClr val="bg1"/>
                </a:solidFill>
              </a:rPr>
              <a:t>мають</a:t>
            </a:r>
            <a:r>
              <a:rPr lang="ru-RU" dirty="0" smtClean="0">
                <a:solidFill>
                  <a:schemeClr val="bg1"/>
                </a:solidFill>
              </a:rPr>
              <a:t> </a:t>
            </a:r>
            <a:r>
              <a:rPr lang="ru-RU" dirty="0" err="1" smtClean="0">
                <a:solidFill>
                  <a:schemeClr val="bg1"/>
                </a:solidFill>
              </a:rPr>
              <a:t>різких</a:t>
            </a:r>
            <a:r>
              <a:rPr lang="ru-RU" dirty="0" smtClean="0">
                <a:solidFill>
                  <a:schemeClr val="bg1"/>
                </a:solidFill>
              </a:rPr>
              <a:t> </a:t>
            </a:r>
            <a:r>
              <a:rPr lang="ru-RU" dirty="0" err="1" smtClean="0">
                <a:solidFill>
                  <a:schemeClr val="bg1"/>
                </a:solidFill>
              </a:rPr>
              <a:t>кордонів</a:t>
            </a:r>
            <a:r>
              <a:rPr lang="ru-RU" dirty="0" smtClean="0">
                <a:solidFill>
                  <a:schemeClr val="bg1"/>
                </a:solidFill>
              </a:rPr>
              <a:t>, </a:t>
            </a:r>
            <a:r>
              <a:rPr lang="ru-RU" dirty="0" err="1" smtClean="0">
                <a:solidFill>
                  <a:schemeClr val="bg1"/>
                </a:solidFill>
              </a:rPr>
              <a:t>їх</a:t>
            </a:r>
            <a:r>
              <a:rPr lang="ru-RU" dirty="0" smtClean="0">
                <a:solidFill>
                  <a:schemeClr val="bg1"/>
                </a:solidFill>
              </a:rPr>
              <a:t> </a:t>
            </a:r>
            <a:r>
              <a:rPr lang="ru-RU" dirty="0" err="1" smtClean="0">
                <a:solidFill>
                  <a:schemeClr val="bg1"/>
                </a:solidFill>
              </a:rPr>
              <a:t>яскравість</a:t>
            </a:r>
            <a:r>
              <a:rPr lang="ru-RU" dirty="0" smtClean="0">
                <a:solidFill>
                  <a:schemeClr val="bg1"/>
                </a:solidFill>
              </a:rPr>
              <a:t> </a:t>
            </a:r>
            <a:r>
              <a:rPr lang="ru-RU" dirty="0" err="1" smtClean="0">
                <a:solidFill>
                  <a:schemeClr val="bg1"/>
                </a:solidFill>
              </a:rPr>
              <a:t>поступово</a:t>
            </a:r>
            <a:r>
              <a:rPr lang="ru-RU" dirty="0" smtClean="0">
                <a:solidFill>
                  <a:schemeClr val="bg1"/>
                </a:solidFill>
              </a:rPr>
              <a:t> </a:t>
            </a:r>
            <a:r>
              <a:rPr lang="ru-RU" dirty="0" err="1" smtClean="0">
                <a:solidFill>
                  <a:schemeClr val="bg1"/>
                </a:solidFill>
              </a:rPr>
              <a:t>спадає</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віддаленням</a:t>
            </a:r>
            <a:r>
              <a:rPr lang="ru-RU" dirty="0" smtClean="0">
                <a:solidFill>
                  <a:schemeClr val="bg1"/>
                </a:solidFill>
              </a:rPr>
              <a:t> </a:t>
            </a:r>
            <a:r>
              <a:rPr lang="ru-RU" dirty="0" err="1" smtClean="0">
                <a:solidFill>
                  <a:schemeClr val="bg1"/>
                </a:solidFill>
              </a:rPr>
              <a:t>від</a:t>
            </a:r>
            <a:r>
              <a:rPr lang="ru-RU" dirty="0" smtClean="0">
                <a:solidFill>
                  <a:schemeClr val="bg1"/>
                </a:solidFill>
              </a:rPr>
              <a:t> центру </a:t>
            </a:r>
            <a:r>
              <a:rPr lang="ru-RU" dirty="0" err="1" smtClean="0">
                <a:solidFill>
                  <a:schemeClr val="bg1"/>
                </a:solidFill>
              </a:rPr>
              <a:t>назовні</a:t>
            </a:r>
            <a:r>
              <a:rPr lang="ru-RU" dirty="0" smtClean="0">
                <a:solidFill>
                  <a:schemeClr val="bg1"/>
                </a:solidFill>
              </a:rPr>
              <a:t>, тому </a:t>
            </a:r>
            <a:r>
              <a:rPr lang="ru-RU" dirty="0" err="1" smtClean="0">
                <a:solidFill>
                  <a:schemeClr val="bg1"/>
                </a:solidFill>
              </a:rPr>
              <a:t>поняття</a:t>
            </a:r>
            <a:r>
              <a:rPr lang="ru-RU" dirty="0" smtClean="0">
                <a:solidFill>
                  <a:schemeClr val="bg1"/>
                </a:solidFill>
              </a:rPr>
              <a:t> </a:t>
            </a:r>
            <a:r>
              <a:rPr lang="ru-RU" dirty="0" err="1" smtClean="0">
                <a:solidFill>
                  <a:schemeClr val="bg1"/>
                </a:solidFill>
              </a:rPr>
              <a:t>розміру</a:t>
            </a:r>
            <a:r>
              <a:rPr lang="ru-RU" dirty="0" smtClean="0">
                <a:solidFill>
                  <a:schemeClr val="bg1"/>
                </a:solidFill>
              </a:rPr>
              <a:t> не </a:t>
            </a:r>
            <a:r>
              <a:rPr lang="ru-RU" dirty="0" err="1" smtClean="0">
                <a:solidFill>
                  <a:schemeClr val="bg1"/>
                </a:solidFill>
              </a:rPr>
              <a:t>є</a:t>
            </a:r>
            <a:r>
              <a:rPr lang="ru-RU" dirty="0" smtClean="0">
                <a:solidFill>
                  <a:schemeClr val="bg1"/>
                </a:solidFill>
              </a:rPr>
              <a:t> строго </a:t>
            </a:r>
            <a:r>
              <a:rPr lang="ru-RU" dirty="0" err="1" smtClean="0">
                <a:solidFill>
                  <a:schemeClr val="bg1"/>
                </a:solidFill>
              </a:rPr>
              <a:t>визначеним</a:t>
            </a:r>
            <a:r>
              <a:rPr lang="ru-RU" dirty="0" smtClean="0">
                <a:solidFill>
                  <a:schemeClr val="bg1"/>
                </a:solidFill>
              </a:rPr>
              <a:t>. </a:t>
            </a:r>
            <a:r>
              <a:rPr lang="ru-RU" dirty="0" err="1" smtClean="0">
                <a:solidFill>
                  <a:schemeClr val="bg1"/>
                </a:solidFill>
              </a:rPr>
              <a:t>Видимий</a:t>
            </a:r>
            <a:r>
              <a:rPr lang="ru-RU" dirty="0" smtClean="0">
                <a:solidFill>
                  <a:schemeClr val="bg1"/>
                </a:solidFill>
              </a:rPr>
              <a:t> </a:t>
            </a:r>
            <a:r>
              <a:rPr lang="ru-RU" dirty="0" err="1" smtClean="0">
                <a:solidFill>
                  <a:schemeClr val="bg1"/>
                </a:solidFill>
              </a:rPr>
              <a:t>розмір</a:t>
            </a:r>
            <a:r>
              <a:rPr lang="ru-RU" dirty="0" smtClean="0">
                <a:solidFill>
                  <a:schemeClr val="bg1"/>
                </a:solidFill>
              </a:rPr>
              <a:t> галактик </a:t>
            </a:r>
            <a:r>
              <a:rPr lang="ru-RU" dirty="0" err="1" smtClean="0">
                <a:solidFill>
                  <a:schemeClr val="bg1"/>
                </a:solidFill>
              </a:rPr>
              <a:t>залежить</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можливості</a:t>
            </a:r>
            <a:r>
              <a:rPr lang="ru-RU" dirty="0" smtClean="0">
                <a:solidFill>
                  <a:schemeClr val="bg1"/>
                </a:solidFill>
              </a:rPr>
              <a:t> телескопа </a:t>
            </a:r>
            <a:r>
              <a:rPr lang="ru-RU" dirty="0" err="1" smtClean="0">
                <a:solidFill>
                  <a:schemeClr val="bg1"/>
                </a:solidFill>
              </a:rPr>
              <a:t>виділити</a:t>
            </a:r>
            <a:r>
              <a:rPr lang="ru-RU" dirty="0" smtClean="0">
                <a:solidFill>
                  <a:schemeClr val="bg1"/>
                </a:solidFill>
              </a:rPr>
              <a:t> </a:t>
            </a:r>
            <a:r>
              <a:rPr lang="ru-RU" dirty="0" err="1" smtClean="0">
                <a:solidFill>
                  <a:schemeClr val="bg1"/>
                </a:solidFill>
              </a:rPr>
              <a:t>їх</a:t>
            </a:r>
            <a:r>
              <a:rPr lang="ru-RU" dirty="0" smtClean="0">
                <a:solidFill>
                  <a:schemeClr val="bg1"/>
                </a:solidFill>
              </a:rPr>
              <a:t> </a:t>
            </a:r>
            <a:r>
              <a:rPr lang="ru-RU" dirty="0" err="1" smtClean="0">
                <a:solidFill>
                  <a:schemeClr val="bg1"/>
                </a:solidFill>
              </a:rPr>
              <a:t>зовнішні</a:t>
            </a:r>
            <a:r>
              <a:rPr lang="ru-RU" dirty="0" smtClean="0">
                <a:solidFill>
                  <a:schemeClr val="bg1"/>
                </a:solidFill>
              </a:rPr>
              <a:t> </a:t>
            </a:r>
            <a:r>
              <a:rPr lang="ru-RU" dirty="0" err="1" smtClean="0">
                <a:solidFill>
                  <a:schemeClr val="bg1"/>
                </a:solidFill>
              </a:rPr>
              <a:t>області</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мають</a:t>
            </a:r>
            <a:r>
              <a:rPr lang="ru-RU" dirty="0" smtClean="0">
                <a:solidFill>
                  <a:schemeClr val="bg1"/>
                </a:solidFill>
              </a:rPr>
              <a:t> </a:t>
            </a:r>
            <a:r>
              <a:rPr lang="ru-RU" dirty="0" err="1" smtClean="0">
                <a:solidFill>
                  <a:schemeClr val="bg1"/>
                </a:solidFill>
              </a:rPr>
              <a:t>низьку</a:t>
            </a:r>
            <a:r>
              <a:rPr lang="ru-RU" dirty="0" smtClean="0">
                <a:solidFill>
                  <a:schemeClr val="bg1"/>
                </a:solidFill>
              </a:rPr>
              <a:t> </a:t>
            </a:r>
            <a:r>
              <a:rPr lang="ru-RU" dirty="0" err="1" smtClean="0">
                <a:solidFill>
                  <a:schemeClr val="bg1"/>
                </a:solidFill>
              </a:rPr>
              <a:t>яскравість</a:t>
            </a:r>
            <a:r>
              <a:rPr lang="ru-RU" dirty="0" smtClean="0">
                <a:solidFill>
                  <a:schemeClr val="bg1"/>
                </a:solidFill>
              </a:rPr>
              <a:t>, на </a:t>
            </a:r>
            <a:r>
              <a:rPr lang="ru-RU" dirty="0" err="1" smtClean="0">
                <a:solidFill>
                  <a:schemeClr val="bg1"/>
                </a:solidFill>
              </a:rPr>
              <a:t>тлі</a:t>
            </a:r>
            <a:r>
              <a:rPr lang="ru-RU" dirty="0" smtClean="0">
                <a:solidFill>
                  <a:schemeClr val="bg1"/>
                </a:solidFill>
              </a:rPr>
              <a:t> </a:t>
            </a:r>
            <a:r>
              <a:rPr lang="ru-RU" dirty="0" err="1" smtClean="0">
                <a:solidFill>
                  <a:schemeClr val="bg1"/>
                </a:solidFill>
              </a:rPr>
              <a:t>світіння</a:t>
            </a:r>
            <a:r>
              <a:rPr lang="ru-RU" dirty="0" smtClean="0">
                <a:solidFill>
                  <a:schemeClr val="bg1"/>
                </a:solidFill>
              </a:rPr>
              <a:t> </a:t>
            </a:r>
            <a:r>
              <a:rPr lang="ru-RU" dirty="0" err="1" smtClean="0">
                <a:solidFill>
                  <a:schemeClr val="bg1"/>
                </a:solidFill>
              </a:rPr>
              <a:t>нічного</a:t>
            </a:r>
            <a:r>
              <a:rPr lang="ru-RU" dirty="0" smtClean="0">
                <a:solidFill>
                  <a:schemeClr val="bg1"/>
                </a:solidFill>
              </a:rPr>
              <a:t> неба, яке </a:t>
            </a:r>
            <a:r>
              <a:rPr lang="ru-RU" dirty="0" err="1" smtClean="0">
                <a:solidFill>
                  <a:schemeClr val="bg1"/>
                </a:solidFill>
              </a:rPr>
              <a:t>ніколи</a:t>
            </a:r>
            <a:r>
              <a:rPr lang="ru-RU" dirty="0" smtClean="0">
                <a:solidFill>
                  <a:schemeClr val="bg1"/>
                </a:solidFill>
              </a:rPr>
              <a:t> не </a:t>
            </a:r>
            <a:r>
              <a:rPr lang="ru-RU" dirty="0" err="1" smtClean="0">
                <a:solidFill>
                  <a:schemeClr val="bg1"/>
                </a:solidFill>
              </a:rPr>
              <a:t>буває</a:t>
            </a:r>
            <a:r>
              <a:rPr lang="ru-RU" dirty="0" smtClean="0">
                <a:solidFill>
                  <a:schemeClr val="bg1"/>
                </a:solidFill>
              </a:rPr>
              <a:t> абсолютно </a:t>
            </a:r>
            <a:r>
              <a:rPr lang="ru-RU" dirty="0" err="1" smtClean="0">
                <a:solidFill>
                  <a:schemeClr val="bg1"/>
                </a:solidFill>
              </a:rPr>
              <a:t>чорним</a:t>
            </a:r>
            <a:r>
              <a:rPr lang="ru-RU" dirty="0" smtClean="0">
                <a:solidFill>
                  <a:schemeClr val="bg1"/>
                </a:solidFill>
              </a:rPr>
              <a:t>. У </a:t>
            </a:r>
            <a:r>
              <a:rPr lang="ru-RU" dirty="0" err="1" smtClean="0">
                <a:solidFill>
                  <a:schemeClr val="bg1"/>
                </a:solidFill>
              </a:rPr>
              <a:t>його</a:t>
            </a:r>
            <a:r>
              <a:rPr lang="ru-RU" dirty="0" smtClean="0">
                <a:solidFill>
                  <a:schemeClr val="bg1"/>
                </a:solidFill>
              </a:rPr>
              <a:t> </a:t>
            </a:r>
            <a:r>
              <a:rPr lang="ru-RU" dirty="0" err="1" smtClean="0">
                <a:solidFill>
                  <a:schemeClr val="bg1"/>
                </a:solidFill>
              </a:rPr>
              <a:t>слабкому</a:t>
            </a:r>
            <a:r>
              <a:rPr lang="ru-RU" dirty="0" smtClean="0">
                <a:solidFill>
                  <a:schemeClr val="bg1"/>
                </a:solidFill>
              </a:rPr>
              <a:t> </a:t>
            </a:r>
            <a:r>
              <a:rPr lang="ru-RU" dirty="0" err="1" smtClean="0">
                <a:solidFill>
                  <a:schemeClr val="bg1"/>
                </a:solidFill>
              </a:rPr>
              <a:t>світлі</a:t>
            </a:r>
            <a:r>
              <a:rPr lang="ru-RU" dirty="0" smtClean="0">
                <a:solidFill>
                  <a:schemeClr val="bg1"/>
                </a:solidFill>
              </a:rPr>
              <a:t> «тонуть» </a:t>
            </a:r>
            <a:r>
              <a:rPr lang="ru-RU" dirty="0" err="1" smtClean="0">
                <a:solidFill>
                  <a:schemeClr val="bg1"/>
                </a:solidFill>
              </a:rPr>
              <a:t>периферійні</a:t>
            </a:r>
            <a:r>
              <a:rPr lang="ru-RU" dirty="0" smtClean="0">
                <a:solidFill>
                  <a:schemeClr val="bg1"/>
                </a:solidFill>
              </a:rPr>
              <a:t> </a:t>
            </a:r>
            <a:r>
              <a:rPr lang="ru-RU" dirty="0" err="1" smtClean="0">
                <a:solidFill>
                  <a:schemeClr val="bg1"/>
                </a:solidFill>
              </a:rPr>
              <a:t>частини</a:t>
            </a:r>
            <a:r>
              <a:rPr lang="ru-RU" dirty="0" smtClean="0">
                <a:solidFill>
                  <a:schemeClr val="bg1"/>
                </a:solidFill>
              </a:rPr>
              <a:t> галактик.</a:t>
            </a:r>
            <a:endParaRPr lang="ru-RU" dirty="0">
              <a:solidFill>
                <a:schemeClr val="bg1"/>
              </a:solidFill>
            </a:endParaRPr>
          </a:p>
        </p:txBody>
      </p:sp>
      <p:pic>
        <p:nvPicPr>
          <p:cNvPr id="6" name="Рисунок 5" descr="galaktiki-zvezdnye-sistemy_1.jpg"/>
          <p:cNvPicPr>
            <a:picLocks noChangeAspect="1"/>
          </p:cNvPicPr>
          <p:nvPr/>
        </p:nvPicPr>
        <p:blipFill>
          <a:blip r:embed="rId3" cstate="print"/>
          <a:stretch>
            <a:fillRect/>
          </a:stretch>
        </p:blipFill>
        <p:spPr>
          <a:xfrm>
            <a:off x="4211960" y="2708920"/>
            <a:ext cx="4176464"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47004-23u.jpg"/>
          <p:cNvPicPr>
            <a:picLocks noChangeAspect="1"/>
          </p:cNvPicPr>
          <p:nvPr/>
        </p:nvPicPr>
        <p:blipFill>
          <a:blip r:embed="rId4" cstate="print"/>
          <a:srcRect l="7948" t="19869" r="8601" b="18536"/>
          <a:stretch>
            <a:fillRect/>
          </a:stretch>
        </p:blipFill>
        <p:spPr>
          <a:xfrm>
            <a:off x="827584" y="2708920"/>
            <a:ext cx="3024336"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pic>
        <p:nvPicPr>
          <p:cNvPr id="4" name="Рисунок 3" descr="artleo.com-12868.jpg"/>
          <p:cNvPicPr>
            <a:picLocks noChangeAspect="1"/>
          </p:cNvPicPr>
          <p:nvPr/>
        </p:nvPicPr>
        <p:blipFill>
          <a:blip r:embed="rId3" cstate="print"/>
          <a:stretch>
            <a:fillRect/>
          </a:stretch>
        </p:blipFill>
        <p:spPr>
          <a:xfrm rot="287751">
            <a:off x="5156611" y="134530"/>
            <a:ext cx="3304659" cy="2065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Содержимое 2"/>
          <p:cNvSpPr>
            <a:spLocks noGrp="1"/>
          </p:cNvSpPr>
          <p:nvPr>
            <p:ph idx="1"/>
          </p:nvPr>
        </p:nvSpPr>
        <p:spPr>
          <a:xfrm>
            <a:off x="611560" y="1412776"/>
            <a:ext cx="8229600" cy="4525963"/>
          </a:xfrm>
        </p:spPr>
        <p:txBody>
          <a:bodyPr>
            <a:normAutofit fontScale="70000" lnSpcReduction="20000"/>
          </a:bodyPr>
          <a:lstStyle/>
          <a:p>
            <a:pPr algn="just">
              <a:buNone/>
            </a:pPr>
            <a:r>
              <a:rPr lang="ru-RU" dirty="0" smtClean="0">
                <a:solidFill>
                  <a:schemeClr val="bg1"/>
                </a:solidFill>
              </a:rPr>
              <a:t>      </a:t>
            </a:r>
            <a:r>
              <a:rPr lang="ru-RU" u="sng" dirty="0" err="1" smtClean="0">
                <a:solidFill>
                  <a:schemeClr val="bg1"/>
                </a:solidFill>
              </a:rPr>
              <a:t>Світність</a:t>
            </a:r>
            <a:r>
              <a:rPr lang="ru-RU" u="sng" dirty="0" smtClean="0">
                <a:solidFill>
                  <a:schemeClr val="bg1"/>
                </a:solidFill>
              </a:rPr>
              <a:t> галактик </a:t>
            </a:r>
            <a:r>
              <a:rPr lang="ru-RU" dirty="0" smtClean="0">
                <a:solidFill>
                  <a:schemeClr val="bg1"/>
                </a:solidFill>
              </a:rPr>
              <a:t>(</a:t>
            </a:r>
            <a:r>
              <a:rPr lang="ru-RU" dirty="0" err="1" smtClean="0">
                <a:solidFill>
                  <a:schemeClr val="bg1"/>
                </a:solidFill>
              </a:rPr>
              <a:t>тобто</a:t>
            </a:r>
            <a:r>
              <a:rPr lang="ru-RU" dirty="0" smtClean="0">
                <a:solidFill>
                  <a:schemeClr val="bg1"/>
                </a:solidFill>
              </a:rPr>
              <a:t> </a:t>
            </a:r>
            <a:r>
              <a:rPr lang="ru-RU" dirty="0" err="1" smtClean="0">
                <a:solidFill>
                  <a:schemeClr val="bg1"/>
                </a:solidFill>
              </a:rPr>
              <a:t>повна</a:t>
            </a:r>
            <a:r>
              <a:rPr lang="ru-RU" dirty="0" smtClean="0">
                <a:solidFill>
                  <a:schemeClr val="bg1"/>
                </a:solidFill>
              </a:rPr>
              <a:t> </a:t>
            </a:r>
          </a:p>
          <a:p>
            <a:pPr algn="just">
              <a:buNone/>
            </a:pPr>
            <a:r>
              <a:rPr lang="ru-RU" dirty="0" smtClean="0">
                <a:solidFill>
                  <a:schemeClr val="bg1"/>
                </a:solidFill>
              </a:rPr>
              <a:t>       </a:t>
            </a:r>
            <a:r>
              <a:rPr lang="ru-RU" dirty="0" err="1" smtClean="0">
                <a:solidFill>
                  <a:schemeClr val="bg1"/>
                </a:solidFill>
              </a:rPr>
              <a:t>потужність</a:t>
            </a:r>
            <a:r>
              <a:rPr lang="ru-RU" dirty="0" smtClean="0">
                <a:solidFill>
                  <a:schemeClr val="bg1"/>
                </a:solidFill>
              </a:rPr>
              <a:t> </a:t>
            </a:r>
            <a:r>
              <a:rPr lang="ru-RU" dirty="0" err="1" smtClean="0">
                <a:solidFill>
                  <a:schemeClr val="bg1"/>
                </a:solidFill>
              </a:rPr>
              <a:t>випромінювання</a:t>
            </a:r>
            <a:r>
              <a:rPr lang="ru-RU" dirty="0" smtClean="0">
                <a:solidFill>
                  <a:schemeClr val="bg1"/>
                </a:solidFill>
              </a:rPr>
              <a:t>)</a:t>
            </a:r>
          </a:p>
          <a:p>
            <a:pPr algn="just">
              <a:buNone/>
            </a:pP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у </a:t>
            </a:r>
            <a:r>
              <a:rPr lang="ru-RU" dirty="0" err="1" smtClean="0">
                <a:solidFill>
                  <a:schemeClr val="bg1"/>
                </a:solidFill>
              </a:rPr>
              <a:t>ще</a:t>
            </a:r>
            <a:r>
              <a:rPr lang="ru-RU" dirty="0" smtClean="0">
                <a:solidFill>
                  <a:schemeClr val="bg1"/>
                </a:solidFill>
              </a:rPr>
              <a:t> </a:t>
            </a:r>
            <a:r>
              <a:rPr lang="ru-RU" dirty="0" err="1" smtClean="0">
                <a:solidFill>
                  <a:schemeClr val="bg1"/>
                </a:solidFill>
              </a:rPr>
              <a:t>більших</a:t>
            </a:r>
            <a:r>
              <a:rPr lang="ru-RU" dirty="0" smtClean="0">
                <a:solidFill>
                  <a:schemeClr val="bg1"/>
                </a:solidFill>
              </a:rPr>
              <a:t> </a:t>
            </a:r>
          </a:p>
          <a:p>
            <a:pPr algn="just">
              <a:buNone/>
            </a:pPr>
            <a:r>
              <a:rPr lang="ru-RU" dirty="0">
                <a:solidFill>
                  <a:schemeClr val="bg1"/>
                </a:solidFill>
              </a:rPr>
              <a:t> </a:t>
            </a:r>
            <a:r>
              <a:rPr lang="ru-RU" dirty="0" smtClean="0">
                <a:solidFill>
                  <a:schemeClr val="bg1"/>
                </a:solidFill>
              </a:rPr>
              <a:t>     межах, </a:t>
            </a:r>
            <a:r>
              <a:rPr lang="ru-RU" dirty="0" err="1" smtClean="0">
                <a:solidFill>
                  <a:schemeClr val="bg1"/>
                </a:solidFill>
              </a:rPr>
              <a:t>ніж</a:t>
            </a:r>
            <a:r>
              <a:rPr lang="ru-RU" dirty="0" smtClean="0">
                <a:solidFill>
                  <a:schemeClr val="bg1"/>
                </a:solidFill>
              </a:rPr>
              <a:t> </a:t>
            </a:r>
            <a:r>
              <a:rPr lang="ru-RU" dirty="0" err="1" smtClean="0">
                <a:solidFill>
                  <a:schemeClr val="bg1"/>
                </a:solidFill>
              </a:rPr>
              <a:t>їх</a:t>
            </a:r>
            <a:r>
              <a:rPr lang="ru-RU" dirty="0" smtClean="0">
                <a:solidFill>
                  <a:schemeClr val="bg1"/>
                </a:solidFill>
              </a:rPr>
              <a:t> </a:t>
            </a:r>
            <a:r>
              <a:rPr lang="ru-RU" dirty="0" err="1" smtClean="0">
                <a:solidFill>
                  <a:schemeClr val="bg1"/>
                </a:solidFill>
              </a:rPr>
              <a:t>розмір</a:t>
            </a:r>
            <a:r>
              <a:rPr lang="ru-RU" dirty="0" smtClean="0">
                <a:solidFill>
                  <a:schemeClr val="bg1"/>
                </a:solidFill>
              </a:rPr>
              <a:t> -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декількох</a:t>
            </a:r>
            <a:r>
              <a:rPr lang="ru-RU" dirty="0" smtClean="0">
                <a:solidFill>
                  <a:schemeClr val="bg1"/>
                </a:solidFill>
              </a:rPr>
              <a:t> </a:t>
            </a:r>
            <a:r>
              <a:rPr lang="ru-RU" dirty="0" err="1" smtClean="0">
                <a:solidFill>
                  <a:schemeClr val="bg1"/>
                </a:solidFill>
              </a:rPr>
              <a:t>мільйонів</a:t>
            </a:r>
            <a:r>
              <a:rPr lang="ru-RU" dirty="0" smtClean="0">
                <a:solidFill>
                  <a:schemeClr val="bg1"/>
                </a:solidFill>
              </a:rPr>
              <a:t> светимостей </a:t>
            </a:r>
            <a:r>
              <a:rPr lang="ru-RU" dirty="0" err="1" smtClean="0">
                <a:solidFill>
                  <a:schemeClr val="bg1"/>
                </a:solidFill>
              </a:rPr>
              <a:t>Сонця</a:t>
            </a:r>
            <a:r>
              <a:rPr lang="ru-RU" dirty="0" smtClean="0">
                <a:solidFill>
                  <a:schemeClr val="bg1"/>
                </a:solidFill>
              </a:rPr>
              <a:t> (</a:t>
            </a:r>
            <a:r>
              <a:rPr lang="fr-FR" dirty="0" smtClean="0">
                <a:solidFill>
                  <a:schemeClr val="bg1"/>
                </a:solidFill>
              </a:rPr>
              <a:t>L c) </a:t>
            </a:r>
            <a:r>
              <a:rPr lang="ru-RU" dirty="0" smtClean="0">
                <a:solidFill>
                  <a:schemeClr val="bg1"/>
                </a:solidFill>
              </a:rPr>
              <a:t>у </a:t>
            </a:r>
            <a:r>
              <a:rPr lang="ru-RU" dirty="0" err="1" smtClean="0">
                <a:solidFill>
                  <a:schemeClr val="bg1"/>
                </a:solidFill>
              </a:rPr>
              <a:t>найменших</a:t>
            </a:r>
            <a:r>
              <a:rPr lang="ru-RU" dirty="0" smtClean="0">
                <a:solidFill>
                  <a:schemeClr val="bg1"/>
                </a:solidFill>
              </a:rPr>
              <a:t> галактик до </a:t>
            </a:r>
            <a:r>
              <a:rPr lang="ru-RU" dirty="0" err="1" smtClean="0">
                <a:solidFill>
                  <a:schemeClr val="bg1"/>
                </a:solidFill>
              </a:rPr>
              <a:t>кількох</a:t>
            </a:r>
            <a:r>
              <a:rPr lang="ru-RU" dirty="0" smtClean="0">
                <a:solidFill>
                  <a:schemeClr val="bg1"/>
                </a:solidFill>
              </a:rPr>
              <a:t> </a:t>
            </a:r>
            <a:r>
              <a:rPr lang="ru-RU" dirty="0" err="1" smtClean="0">
                <a:solidFill>
                  <a:schemeClr val="bg1"/>
                </a:solidFill>
              </a:rPr>
              <a:t>сотень</a:t>
            </a:r>
            <a:r>
              <a:rPr lang="ru-RU" dirty="0" smtClean="0">
                <a:solidFill>
                  <a:schemeClr val="bg1"/>
                </a:solidFill>
              </a:rPr>
              <a:t> </a:t>
            </a:r>
            <a:r>
              <a:rPr lang="ru-RU" dirty="0" err="1" smtClean="0">
                <a:solidFill>
                  <a:schemeClr val="bg1"/>
                </a:solidFill>
              </a:rPr>
              <a:t>мільярдів</a:t>
            </a:r>
            <a:r>
              <a:rPr lang="ru-RU" dirty="0" smtClean="0">
                <a:solidFill>
                  <a:schemeClr val="bg1"/>
                </a:solidFill>
              </a:rPr>
              <a:t> </a:t>
            </a:r>
            <a:r>
              <a:rPr lang="fr-FR" dirty="0" smtClean="0">
                <a:solidFill>
                  <a:schemeClr val="bg1"/>
                </a:solidFill>
              </a:rPr>
              <a:t>L c </a:t>
            </a:r>
            <a:r>
              <a:rPr lang="ru-RU" dirty="0" smtClean="0">
                <a:solidFill>
                  <a:schemeClr val="bg1"/>
                </a:solidFill>
              </a:rPr>
              <a:t>для </a:t>
            </a:r>
            <a:r>
              <a:rPr lang="ru-RU" dirty="0" err="1" smtClean="0">
                <a:solidFill>
                  <a:schemeClr val="bg1"/>
                </a:solidFill>
              </a:rPr>
              <a:t>галактик-гігантів</a:t>
            </a:r>
            <a:r>
              <a:rPr lang="ru-RU" dirty="0" smtClean="0">
                <a:solidFill>
                  <a:schemeClr val="bg1"/>
                </a:solidFill>
              </a:rPr>
              <a:t>. </a:t>
            </a:r>
            <a:r>
              <a:rPr lang="ru-RU" dirty="0" err="1" smtClean="0">
                <a:solidFill>
                  <a:schemeClr val="bg1"/>
                </a:solidFill>
              </a:rPr>
              <a:t>Ця</a:t>
            </a:r>
            <a:r>
              <a:rPr lang="ru-RU" dirty="0" smtClean="0">
                <a:solidFill>
                  <a:schemeClr val="bg1"/>
                </a:solidFill>
              </a:rPr>
              <a:t> величина </a:t>
            </a:r>
            <a:r>
              <a:rPr lang="ru-RU" dirty="0" err="1" smtClean="0">
                <a:solidFill>
                  <a:schemeClr val="bg1"/>
                </a:solidFill>
              </a:rPr>
              <a:t>приблизно</a:t>
            </a:r>
            <a:r>
              <a:rPr lang="ru-RU" dirty="0" smtClean="0">
                <a:solidFill>
                  <a:schemeClr val="bg1"/>
                </a:solidFill>
              </a:rPr>
              <a:t> </a:t>
            </a:r>
            <a:r>
              <a:rPr lang="ru-RU" dirty="0" err="1" smtClean="0">
                <a:solidFill>
                  <a:schemeClr val="bg1"/>
                </a:solidFill>
              </a:rPr>
              <a:t>відповідає</a:t>
            </a:r>
            <a:r>
              <a:rPr lang="ru-RU" dirty="0" smtClean="0">
                <a:solidFill>
                  <a:schemeClr val="bg1"/>
                </a:solidFill>
              </a:rPr>
              <a:t> </a:t>
            </a:r>
            <a:r>
              <a:rPr lang="ru-RU" dirty="0" err="1" smtClean="0">
                <a:solidFill>
                  <a:schemeClr val="bg1"/>
                </a:solidFill>
              </a:rPr>
              <a:t>загальній</a:t>
            </a:r>
            <a:r>
              <a:rPr lang="ru-RU" dirty="0" smtClean="0">
                <a:solidFill>
                  <a:schemeClr val="bg1"/>
                </a:solidFill>
              </a:rPr>
              <a:t> </a:t>
            </a:r>
            <a:r>
              <a:rPr lang="ru-RU" dirty="0" err="1" smtClean="0">
                <a:solidFill>
                  <a:schemeClr val="bg1"/>
                </a:solidFill>
              </a:rPr>
              <a:t>кількості</a:t>
            </a:r>
            <a:r>
              <a:rPr lang="ru-RU" dirty="0" smtClean="0">
                <a:solidFill>
                  <a:schemeClr val="bg1"/>
                </a:solidFill>
              </a:rPr>
              <a:t> </a:t>
            </a:r>
            <a:r>
              <a:rPr lang="ru-RU" dirty="0" err="1" smtClean="0">
                <a:solidFill>
                  <a:schemeClr val="bg1"/>
                </a:solidFill>
              </a:rPr>
              <a:t>зірок</a:t>
            </a:r>
            <a:r>
              <a:rPr lang="ru-RU" dirty="0" smtClean="0">
                <a:solidFill>
                  <a:schemeClr val="bg1"/>
                </a:solidFill>
              </a:rPr>
              <a:t> в </a:t>
            </a:r>
            <a:r>
              <a:rPr lang="ru-RU" dirty="0" err="1" smtClean="0">
                <a:solidFill>
                  <a:schemeClr val="bg1"/>
                </a:solidFill>
              </a:rPr>
              <a:t>галактиці</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її</a:t>
            </a:r>
            <a:r>
              <a:rPr lang="ru-RU" dirty="0" smtClean="0">
                <a:solidFill>
                  <a:schemeClr val="bg1"/>
                </a:solidFill>
              </a:rPr>
              <a:t> </a:t>
            </a:r>
            <a:r>
              <a:rPr lang="ru-RU" dirty="0" err="1" smtClean="0">
                <a:solidFill>
                  <a:schemeClr val="bg1"/>
                </a:solidFill>
              </a:rPr>
              <a:t>повній</a:t>
            </a:r>
            <a:r>
              <a:rPr lang="ru-RU" dirty="0" smtClean="0">
                <a:solidFill>
                  <a:schemeClr val="bg1"/>
                </a:solidFill>
              </a:rPr>
              <a:t> </a:t>
            </a:r>
            <a:r>
              <a:rPr lang="ru-RU" dirty="0" err="1" smtClean="0">
                <a:solidFill>
                  <a:schemeClr val="bg1"/>
                </a:solidFill>
              </a:rPr>
              <a:t>масі</a:t>
            </a:r>
            <a:r>
              <a:rPr lang="ru-RU" dirty="0" smtClean="0">
                <a:solidFill>
                  <a:schemeClr val="bg1"/>
                </a:solidFill>
              </a:rPr>
              <a:t>. </a:t>
            </a:r>
            <a:r>
              <a:rPr lang="ru-RU" dirty="0" err="1" smtClean="0">
                <a:solidFill>
                  <a:schemeClr val="bg1"/>
                </a:solidFill>
              </a:rPr>
              <a:t>Світність</a:t>
            </a:r>
            <a:r>
              <a:rPr lang="ru-RU" dirty="0" smtClean="0">
                <a:solidFill>
                  <a:schemeClr val="bg1"/>
                </a:solidFill>
              </a:rPr>
              <a:t> галактик такого типу як наша Галактика становить </a:t>
            </a:r>
            <a:r>
              <a:rPr lang="ru-RU" dirty="0" err="1" smtClean="0">
                <a:solidFill>
                  <a:schemeClr val="bg1"/>
                </a:solidFill>
              </a:rPr>
              <a:t>кілька</a:t>
            </a:r>
            <a:r>
              <a:rPr lang="ru-RU" dirty="0" smtClean="0">
                <a:solidFill>
                  <a:schemeClr val="bg1"/>
                </a:solidFill>
              </a:rPr>
              <a:t> </a:t>
            </a:r>
            <a:r>
              <a:rPr lang="ru-RU" dirty="0" err="1" smtClean="0">
                <a:solidFill>
                  <a:schemeClr val="bg1"/>
                </a:solidFill>
              </a:rPr>
              <a:t>десятків</a:t>
            </a:r>
            <a:r>
              <a:rPr lang="ru-RU" dirty="0" smtClean="0">
                <a:solidFill>
                  <a:schemeClr val="bg1"/>
                </a:solidFill>
              </a:rPr>
              <a:t> </a:t>
            </a:r>
            <a:r>
              <a:rPr lang="ru-RU" dirty="0" err="1" smtClean="0">
                <a:solidFill>
                  <a:schemeClr val="bg1"/>
                </a:solidFill>
              </a:rPr>
              <a:t>мільярдів</a:t>
            </a:r>
            <a:r>
              <a:rPr lang="ru-RU" dirty="0" smtClean="0">
                <a:solidFill>
                  <a:schemeClr val="bg1"/>
                </a:solidFill>
              </a:rPr>
              <a:t> светимостей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Однак</a:t>
            </a:r>
            <a:r>
              <a:rPr lang="ru-RU" dirty="0" smtClean="0">
                <a:solidFill>
                  <a:schemeClr val="bg1"/>
                </a:solidFill>
              </a:rPr>
              <a:t> у </a:t>
            </a:r>
            <a:r>
              <a:rPr lang="ru-RU" dirty="0" err="1" smtClean="0">
                <a:solidFill>
                  <a:schemeClr val="bg1"/>
                </a:solidFill>
              </a:rPr>
              <a:t>однієї</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тієї</a:t>
            </a:r>
            <a:r>
              <a:rPr lang="ru-RU" dirty="0" smtClean="0">
                <a:solidFill>
                  <a:schemeClr val="bg1"/>
                </a:solidFill>
              </a:rPr>
              <a:t> ж галактики вона </a:t>
            </a:r>
            <a:r>
              <a:rPr lang="ru-RU" dirty="0" err="1" smtClean="0">
                <a:solidFill>
                  <a:schemeClr val="bg1"/>
                </a:solidFill>
              </a:rPr>
              <a:t>може</a:t>
            </a:r>
            <a:r>
              <a:rPr lang="ru-RU" dirty="0" smtClean="0">
                <a:solidFill>
                  <a:schemeClr val="bg1"/>
                </a:solidFill>
              </a:rPr>
              <a:t> сильно </a:t>
            </a:r>
            <a:r>
              <a:rPr lang="ru-RU" dirty="0" err="1" smtClean="0">
                <a:solidFill>
                  <a:schemeClr val="bg1"/>
                </a:solidFill>
              </a:rPr>
              <a:t>відрізнятися</a:t>
            </a:r>
            <a:r>
              <a:rPr lang="ru-RU" dirty="0" smtClean="0">
                <a:solidFill>
                  <a:schemeClr val="bg1"/>
                </a:solidFill>
              </a:rPr>
              <a:t> в </a:t>
            </a:r>
            <a:r>
              <a:rPr lang="ru-RU" dirty="0" err="1" smtClean="0">
                <a:solidFill>
                  <a:schemeClr val="bg1"/>
                </a:solidFill>
              </a:rPr>
              <a:t>залежності</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діапазону</a:t>
            </a:r>
            <a:r>
              <a:rPr lang="ru-RU" dirty="0" smtClean="0">
                <a:solidFill>
                  <a:schemeClr val="bg1"/>
                </a:solidFill>
              </a:rPr>
              <a:t> спектру, в </a:t>
            </a:r>
            <a:r>
              <a:rPr lang="ru-RU" dirty="0" err="1" smtClean="0">
                <a:solidFill>
                  <a:schemeClr val="bg1"/>
                </a:solidFill>
              </a:rPr>
              <a:t>якому</a:t>
            </a:r>
            <a:r>
              <a:rPr lang="ru-RU" dirty="0" smtClean="0">
                <a:solidFill>
                  <a:schemeClr val="bg1"/>
                </a:solidFill>
              </a:rPr>
              <a:t> </a:t>
            </a:r>
            <a:r>
              <a:rPr lang="ru-RU" dirty="0" err="1" smtClean="0">
                <a:solidFill>
                  <a:schemeClr val="bg1"/>
                </a:solidFill>
              </a:rPr>
              <a:t>ведеться</a:t>
            </a:r>
            <a:r>
              <a:rPr lang="ru-RU" dirty="0" smtClean="0">
                <a:solidFill>
                  <a:schemeClr val="bg1"/>
                </a:solidFill>
              </a:rPr>
              <a:t> </a:t>
            </a:r>
            <a:r>
              <a:rPr lang="ru-RU" dirty="0" err="1" smtClean="0">
                <a:solidFill>
                  <a:schemeClr val="bg1"/>
                </a:solidFill>
              </a:rPr>
              <a:t>спостереження</a:t>
            </a:r>
            <a:r>
              <a:rPr lang="ru-RU" dirty="0" smtClean="0">
                <a:solidFill>
                  <a:schemeClr val="bg1"/>
                </a:solidFill>
              </a:rPr>
              <a:t>. Тому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важливу</a:t>
            </a:r>
            <a:r>
              <a:rPr lang="ru-RU" dirty="0" smtClean="0">
                <a:solidFill>
                  <a:schemeClr val="bg1"/>
                </a:solidFill>
              </a:rPr>
              <a:t> роль у </a:t>
            </a:r>
            <a:r>
              <a:rPr lang="ru-RU" dirty="0" err="1" smtClean="0">
                <a:solidFill>
                  <a:schemeClr val="bg1"/>
                </a:solidFill>
              </a:rPr>
              <a:t>вивченні</a:t>
            </a:r>
            <a:r>
              <a:rPr lang="ru-RU" dirty="0" smtClean="0">
                <a:solidFill>
                  <a:schemeClr val="bg1"/>
                </a:solidFill>
              </a:rPr>
              <a:t> галактик </a:t>
            </a:r>
            <a:r>
              <a:rPr lang="ru-RU" dirty="0" err="1" smtClean="0">
                <a:solidFill>
                  <a:schemeClr val="bg1"/>
                </a:solidFill>
              </a:rPr>
              <a:t>грають</a:t>
            </a:r>
            <a:r>
              <a:rPr lang="ru-RU" dirty="0" smtClean="0">
                <a:solidFill>
                  <a:schemeClr val="bg1"/>
                </a:solidFill>
              </a:rPr>
              <a:t> </a:t>
            </a:r>
            <a:r>
              <a:rPr lang="ru-RU" dirty="0" err="1" smtClean="0">
                <a:solidFill>
                  <a:schemeClr val="bg1"/>
                </a:solidFill>
              </a:rPr>
              <a:t>спостереження</a:t>
            </a:r>
            <a:r>
              <a:rPr lang="ru-RU" dirty="0" smtClean="0">
                <a:solidFill>
                  <a:schemeClr val="bg1"/>
                </a:solidFill>
              </a:rPr>
              <a:t> в </a:t>
            </a:r>
            <a:r>
              <a:rPr lang="ru-RU" dirty="0" err="1" smtClean="0">
                <a:solidFill>
                  <a:schemeClr val="bg1"/>
                </a:solidFill>
              </a:rPr>
              <a:t>різних</a:t>
            </a:r>
            <a:r>
              <a:rPr lang="ru-RU" dirty="0" smtClean="0">
                <a:solidFill>
                  <a:schemeClr val="bg1"/>
                </a:solidFill>
              </a:rPr>
              <a:t> </a:t>
            </a:r>
            <a:r>
              <a:rPr lang="ru-RU" dirty="0" err="1" smtClean="0">
                <a:solidFill>
                  <a:schemeClr val="bg1"/>
                </a:solidFill>
              </a:rPr>
              <a:t>інтервалах</a:t>
            </a:r>
            <a:r>
              <a:rPr lang="ru-RU" dirty="0" smtClean="0">
                <a:solidFill>
                  <a:schemeClr val="bg1"/>
                </a:solidFill>
              </a:rPr>
              <a:t> </a:t>
            </a:r>
            <a:r>
              <a:rPr lang="ru-RU" dirty="0" err="1" smtClean="0">
                <a:solidFill>
                  <a:schemeClr val="bg1"/>
                </a:solidFill>
              </a:rPr>
              <a:t>довжин</a:t>
            </a:r>
            <a:r>
              <a:rPr lang="ru-RU" dirty="0" smtClean="0">
                <a:solidFill>
                  <a:schemeClr val="bg1"/>
                </a:solidFill>
              </a:rPr>
              <a:t> </a:t>
            </a:r>
            <a:r>
              <a:rPr lang="ru-RU" dirty="0" err="1" smtClean="0">
                <a:solidFill>
                  <a:schemeClr val="bg1"/>
                </a:solidFill>
              </a:rPr>
              <a:t>хвиль</a:t>
            </a:r>
            <a:r>
              <a:rPr lang="ru-RU" dirty="0" smtClean="0">
                <a:solidFill>
                  <a:schemeClr val="bg1"/>
                </a:solidFill>
              </a:rPr>
              <a:t>. Вид галактик </a:t>
            </a:r>
            <a:r>
              <a:rPr lang="ru-RU" dirty="0" err="1" smtClean="0">
                <a:solidFill>
                  <a:schemeClr val="bg1"/>
                </a:solidFill>
              </a:rPr>
              <a:t>невпізнанно</a:t>
            </a: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при </a:t>
            </a:r>
            <a:r>
              <a:rPr lang="ru-RU" dirty="0" err="1" smtClean="0">
                <a:solidFill>
                  <a:schemeClr val="bg1"/>
                </a:solidFill>
              </a:rPr>
              <a:t>переході</a:t>
            </a:r>
            <a:r>
              <a:rPr lang="ru-RU" dirty="0" smtClean="0">
                <a:solidFill>
                  <a:schemeClr val="bg1"/>
                </a:solidFill>
              </a:rPr>
              <a:t> </a:t>
            </a:r>
            <a:r>
              <a:rPr lang="ru-RU" dirty="0" err="1" smtClean="0">
                <a:solidFill>
                  <a:schemeClr val="bg1"/>
                </a:solidFill>
              </a:rPr>
              <a:t>від</a:t>
            </a:r>
            <a:r>
              <a:rPr lang="ru-RU" dirty="0" smtClean="0">
                <a:solidFill>
                  <a:schemeClr val="bg1"/>
                </a:solidFill>
              </a:rPr>
              <a:t> одного спектрального </a:t>
            </a:r>
            <a:r>
              <a:rPr lang="ru-RU" dirty="0" err="1" smtClean="0">
                <a:solidFill>
                  <a:schemeClr val="bg1"/>
                </a:solidFill>
              </a:rPr>
              <a:t>діапазону</a:t>
            </a:r>
            <a:r>
              <a:rPr lang="ru-RU" dirty="0" smtClean="0">
                <a:solidFill>
                  <a:schemeClr val="bg1"/>
                </a:solidFill>
              </a:rPr>
              <a:t> до </a:t>
            </a:r>
            <a:r>
              <a:rPr lang="ru-RU" dirty="0" err="1" smtClean="0">
                <a:solidFill>
                  <a:schemeClr val="bg1"/>
                </a:solidFill>
              </a:rPr>
              <a:t>іншого</a:t>
            </a:r>
            <a:r>
              <a:rPr lang="ru-RU" dirty="0" smtClean="0">
                <a:solidFill>
                  <a:schemeClr val="bg1"/>
                </a:solidFill>
              </a:rPr>
              <a:t> - </a:t>
            </a:r>
            <a:r>
              <a:rPr lang="ru-RU" dirty="0" err="1" smtClean="0">
                <a:solidFill>
                  <a:schemeClr val="bg1"/>
                </a:solidFill>
              </a:rPr>
              <a:t>від</a:t>
            </a:r>
            <a:r>
              <a:rPr lang="ru-RU" dirty="0" smtClean="0">
                <a:solidFill>
                  <a:schemeClr val="bg1"/>
                </a:solidFill>
              </a:rPr>
              <a:t> </a:t>
            </a:r>
            <a:r>
              <a:rPr lang="ru-RU" dirty="0" err="1" smtClean="0">
                <a:solidFill>
                  <a:schemeClr val="bg1"/>
                </a:solidFill>
              </a:rPr>
              <a:t>радіохвиль</a:t>
            </a:r>
            <a:r>
              <a:rPr lang="ru-RU" dirty="0" smtClean="0">
                <a:solidFill>
                  <a:schemeClr val="bg1"/>
                </a:solidFill>
              </a:rPr>
              <a:t> </a:t>
            </a:r>
            <a:r>
              <a:rPr lang="ru-RU" dirty="0" err="1" smtClean="0">
                <a:solidFill>
                  <a:schemeClr val="bg1"/>
                </a:solidFill>
              </a:rPr>
              <a:t>до</a:t>
            </a:r>
            <a:r>
              <a:rPr lang="ru-RU" dirty="0" smtClean="0">
                <a:solidFill>
                  <a:schemeClr val="bg1"/>
                </a:solidFill>
              </a:rPr>
              <a:t> </a:t>
            </a:r>
            <a:r>
              <a:rPr lang="ru-RU" dirty="0" err="1" smtClean="0">
                <a:solidFill>
                  <a:schemeClr val="bg1"/>
                </a:solidFill>
              </a:rPr>
              <a:t>гамма-променів</a:t>
            </a:r>
            <a:r>
              <a:rPr lang="ru-RU" dirty="0" smtClean="0">
                <a:solidFill>
                  <a:schemeClr val="bg1"/>
                </a:solidFill>
              </a:rPr>
              <a:t>. </a:t>
            </a:r>
            <a:endParaRPr lang="ru-RU"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285</Words>
  <Application>Microsoft Office PowerPoint</Application>
  <PresentationFormat>Экран (4:3)</PresentationFormat>
  <Paragraphs>73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Зміст:</vt:lpstr>
      <vt:lpstr>Слайд 3</vt:lpstr>
      <vt:lpstr>Походження назви</vt:lpstr>
      <vt:lpstr>Історія вивчення галактик</vt:lpstr>
      <vt:lpstr>Слайд 6</vt:lpstr>
      <vt:lpstr>Слайд 7</vt:lpstr>
      <vt:lpstr>ЗАГАЛЬНІ ВЛАСТИВОСТІ ГАЛАКТИК </vt:lpstr>
      <vt:lpstr>Слайд 9</vt:lpstr>
      <vt:lpstr>Слайд 10</vt:lpstr>
      <vt:lpstr>Процеси</vt:lpstr>
      <vt:lpstr>Слайд 12</vt:lpstr>
      <vt:lpstr>Слайд 13</vt:lpstr>
      <vt:lpstr>Спіральна туманність  NGC 5194</vt:lpstr>
      <vt:lpstr>Квінтет Стефана</vt:lpstr>
      <vt:lpstr>Туманність  Котяче Око</vt:lpstr>
      <vt:lpstr>Туманність IRAS 05437 +2502</vt:lpstr>
      <vt:lpstr>Туманність Метелик.</vt:lpstr>
      <vt:lpstr>Зірка V838 Mon</vt:lpstr>
      <vt:lpstr>Дякую за увагу!</vt:lpstr>
    </vt:vector>
  </TitlesOfParts>
  <Company>Функциональность ограничена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Демонстрационная версия</dc:creator>
  <cp:lastModifiedBy>Демонстрационная версия</cp:lastModifiedBy>
  <cp:revision>19</cp:revision>
  <dcterms:created xsi:type="dcterms:W3CDTF">2014-01-13T15:08:48Z</dcterms:created>
  <dcterms:modified xsi:type="dcterms:W3CDTF">2014-01-13T18:55:42Z</dcterms:modified>
</cp:coreProperties>
</file>