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26" autoAdjust="0"/>
  </p:normalViewPr>
  <p:slideViewPr>
    <p:cSldViewPr>
      <p:cViewPr varScale="1">
        <p:scale>
          <a:sx n="74" d="100"/>
          <a:sy n="74" d="100"/>
        </p:scale>
        <p:origin x="-125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17"/>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12"/>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7" name="Date Placeholder 10"/>
          <p:cNvSpPr>
            <a:spLocks noGrp="1"/>
          </p:cNvSpPr>
          <p:nvPr>
            <p:ph type="dt" sz="half" idx="10"/>
          </p:nvPr>
        </p:nvSpPr>
        <p:spPr bwMode="black"/>
        <p:txBody>
          <a:bodyPr/>
          <a:lstStyle>
            <a:lvl1pPr>
              <a:defRPr/>
            </a:lvl1pPr>
          </a:lstStyle>
          <a:p>
            <a:pPr>
              <a:defRPr/>
            </a:pPr>
            <a:fld id="{A3ABD5BC-481A-4A88-8C6B-C5BA16C9E5D8}" type="datetimeFigureOut">
              <a:rPr lang="ru-RU"/>
              <a:pPr>
                <a:defRPr/>
              </a:pPr>
              <a:t>28.02.2014</a:t>
            </a:fld>
            <a:endParaRPr lang="ru-RU"/>
          </a:p>
        </p:txBody>
      </p:sp>
      <p:sp>
        <p:nvSpPr>
          <p:cNvPr id="8" name="Slide Number Placeholder 16"/>
          <p:cNvSpPr>
            <a:spLocks noGrp="1"/>
          </p:cNvSpPr>
          <p:nvPr>
            <p:ph type="sldNum" sz="quarter" idx="11"/>
          </p:nvPr>
        </p:nvSpPr>
        <p:spPr/>
        <p:txBody>
          <a:bodyPr/>
          <a:lstStyle>
            <a:lvl1pPr>
              <a:defRPr/>
            </a:lvl1pPr>
          </a:lstStyle>
          <a:p>
            <a:pPr>
              <a:defRPr/>
            </a:pPr>
            <a:fld id="{5AF56711-0FDA-40D5-BC6C-91F484CD2F11}" type="slidenum">
              <a:rPr lang="ru-RU"/>
              <a:pPr>
                <a:defRPr/>
              </a:pPr>
              <a:t>‹#›</a:t>
            </a:fld>
            <a:endParaRPr lang="ru-RU"/>
          </a:p>
        </p:txBody>
      </p:sp>
      <p:sp>
        <p:nvSpPr>
          <p:cNvPr id="9" name="Footer Placeholder 18"/>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B30A55D8-EA95-4768-B423-BF584DE018F4}" type="datetimeFigureOut">
              <a:rPr lang="ru-RU"/>
              <a:pPr>
                <a:defRPr/>
              </a:pPr>
              <a:t>28.02.2014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8D8C11E0-AE29-4103-96B7-EC13E46D107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8"/>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6"/>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
        <p:nvSpPr>
          <p:cNvPr id="6" name="Date Placeholder 3"/>
          <p:cNvSpPr>
            <a:spLocks noGrp="1"/>
          </p:cNvSpPr>
          <p:nvPr>
            <p:ph type="dt" sz="half" idx="10"/>
          </p:nvPr>
        </p:nvSpPr>
        <p:spPr/>
        <p:txBody>
          <a:bodyPr/>
          <a:lstStyle>
            <a:lvl1pPr>
              <a:defRPr/>
            </a:lvl1pPr>
          </a:lstStyle>
          <a:p>
            <a:pPr>
              <a:defRPr/>
            </a:pPr>
            <a:fld id="{7E372377-C8F6-4A6D-B825-C0060C4CBD87}" type="datetimeFigureOut">
              <a:rPr lang="ru-RU"/>
              <a:pPr>
                <a:defRPr/>
              </a:pPr>
              <a:t>28.02.2014</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13AB5A2D-8762-4546-B188-05173BEFD75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4"/>
          </p:nvPr>
        </p:nvSpPr>
        <p:spPr/>
        <p:txBody>
          <a:bodyPr/>
          <a:lstStyle>
            <a:lvl1pPr>
              <a:defRPr/>
            </a:lvl1pPr>
          </a:lstStyle>
          <a:p>
            <a:pPr>
              <a:defRPr/>
            </a:pPr>
            <a:fld id="{8A388B4E-2E4B-497C-8011-3B8EA1A11371}" type="datetimeFigureOut">
              <a:rPr lang="ru-RU"/>
              <a:pPr>
                <a:defRPr/>
              </a:pPr>
              <a:t>28.02.2014</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a:ln/>
        </p:spPr>
        <p:txBody>
          <a:bodyPr/>
          <a:lstStyle>
            <a:lvl1pPr>
              <a:defRPr/>
            </a:lvl1pPr>
          </a:lstStyle>
          <a:p>
            <a:pPr>
              <a:defRPr/>
            </a:pPr>
            <a:fld id="{BB308DE2-181B-44B3-ABE8-2F65B0ABDDE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7"/>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10"/>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11"/>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12"/>
          <p:cNvSpPr>
            <a:spLocks noGrp="1"/>
          </p:cNvSpPr>
          <p:nvPr>
            <p:ph type="dt" sz="half" idx="10"/>
          </p:nvPr>
        </p:nvSpPr>
        <p:spPr/>
        <p:txBody>
          <a:bodyPr/>
          <a:lstStyle>
            <a:lvl1pPr>
              <a:defRPr/>
            </a:lvl1pPr>
          </a:lstStyle>
          <a:p>
            <a:pPr>
              <a:defRPr/>
            </a:pPr>
            <a:fld id="{975197DD-E0EC-4EF9-A60E-B6307B5F5E84}" type="datetimeFigureOut">
              <a:rPr lang="ru-RU"/>
              <a:pPr>
                <a:defRPr/>
              </a:pPr>
              <a:t>28.02.2014</a:t>
            </a:fld>
            <a:endParaRPr lang="ru-RU"/>
          </a:p>
        </p:txBody>
      </p:sp>
      <p:sp>
        <p:nvSpPr>
          <p:cNvPr id="8" name="Slide Number Placeholder 13"/>
          <p:cNvSpPr>
            <a:spLocks noGrp="1"/>
          </p:cNvSpPr>
          <p:nvPr>
            <p:ph type="sldNum" sz="quarter" idx="11"/>
          </p:nvPr>
        </p:nvSpPr>
        <p:spPr/>
        <p:txBody>
          <a:bodyPr/>
          <a:lstStyle>
            <a:lvl1pPr>
              <a:defRPr/>
            </a:lvl1pPr>
          </a:lstStyle>
          <a:p>
            <a:pPr>
              <a:defRPr/>
            </a:pPr>
            <a:fld id="{0E309C4B-0AF7-42CF-9C03-8FAAEF8BA48B}" type="slidenum">
              <a:rPr lang="ru-RU"/>
              <a:pPr>
                <a:defRPr/>
              </a:pPr>
              <a:t>‹#›</a:t>
            </a:fld>
            <a:endParaRPr lang="ru-RU"/>
          </a:p>
        </p:txBody>
      </p:sp>
      <p:sp>
        <p:nvSpPr>
          <p:cNvPr id="11" name="Footer Placeholder 14"/>
          <p:cNvSpPr>
            <a:spLocks noGrp="1"/>
          </p:cNvSpPr>
          <p:nvPr>
            <p:ph type="ftr" sz="quarter" idx="12"/>
          </p:nvPr>
        </p:nvSpPr>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6" name="Title 15"/>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5"/>
          </p:nvPr>
        </p:nvSpPr>
        <p:spPr/>
        <p:txBody>
          <a:bodyPr/>
          <a:lstStyle>
            <a:lvl1pPr>
              <a:defRPr/>
            </a:lvl1pPr>
          </a:lstStyle>
          <a:p>
            <a:pPr>
              <a:defRPr/>
            </a:pPr>
            <a:fld id="{69CCF723-3480-4F25-9D19-7AB9C0C95D70}" type="datetimeFigureOut">
              <a:rPr lang="ru-RU"/>
              <a:pPr>
                <a:defRPr/>
              </a:pPr>
              <a:t>28.02.2014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a:ln/>
        </p:spPr>
        <p:txBody>
          <a:bodyPr/>
          <a:lstStyle>
            <a:lvl1pPr>
              <a:defRPr/>
            </a:lvl1pPr>
          </a:lstStyle>
          <a:p>
            <a:pPr>
              <a:defRPr/>
            </a:pPr>
            <a:fld id="{EACF7C85-10F3-4B75-A1A5-5F69E60A75F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Title 17"/>
          <p:cNvSpPr>
            <a:spLocks noGrp="1"/>
          </p:cNvSpPr>
          <p:nvPr>
            <p:ph type="title"/>
          </p:nvPr>
        </p:nvSpPr>
        <p:spPr/>
        <p:txBody>
          <a:bodyPr/>
          <a:lstStyle/>
          <a:p>
            <a:r>
              <a:rPr lang="ru-RU" smtClean="0"/>
              <a:t>Образец заголовка</a:t>
            </a:r>
            <a:endParaRPr lang="en-US"/>
          </a:p>
        </p:txBody>
      </p:sp>
      <p:sp>
        <p:nvSpPr>
          <p:cNvPr id="7" name="Date Placeholder 3"/>
          <p:cNvSpPr>
            <a:spLocks noGrp="1"/>
          </p:cNvSpPr>
          <p:nvPr>
            <p:ph type="dt" sz="half" idx="16"/>
          </p:nvPr>
        </p:nvSpPr>
        <p:spPr/>
        <p:txBody>
          <a:bodyPr/>
          <a:lstStyle>
            <a:lvl1pPr>
              <a:defRPr/>
            </a:lvl1pPr>
          </a:lstStyle>
          <a:p>
            <a:pPr>
              <a:defRPr/>
            </a:pPr>
            <a:fld id="{9972379D-9C1E-4DC1-8009-8956A4C5204F}" type="datetimeFigureOut">
              <a:rPr lang="ru-RU"/>
              <a:pPr>
                <a:defRPr/>
              </a:pPr>
              <a:t>28.02.2014</a:t>
            </a:fld>
            <a:endParaRPr lang="ru-RU"/>
          </a:p>
        </p:txBody>
      </p:sp>
      <p:sp>
        <p:nvSpPr>
          <p:cNvPr id="8" name="Footer Placeholder 4"/>
          <p:cNvSpPr>
            <a:spLocks noGrp="1"/>
          </p:cNvSpPr>
          <p:nvPr>
            <p:ph type="ftr" sz="quarter" idx="17"/>
          </p:nvPr>
        </p:nvSpPr>
        <p:spPr/>
        <p:txBody>
          <a:bodyPr/>
          <a:lstStyle>
            <a:lvl1pPr>
              <a:defRPr/>
            </a:lvl1pPr>
          </a:lstStyle>
          <a:p>
            <a:pPr>
              <a:defRPr/>
            </a:pPr>
            <a:endParaRPr lang="ru-RU"/>
          </a:p>
        </p:txBody>
      </p:sp>
      <p:sp>
        <p:nvSpPr>
          <p:cNvPr id="9" name="Slide Number Placeholder 5"/>
          <p:cNvSpPr>
            <a:spLocks noGrp="1"/>
          </p:cNvSpPr>
          <p:nvPr>
            <p:ph type="sldNum" sz="quarter" idx="18"/>
          </p:nvPr>
        </p:nvSpPr>
        <p:spPr>
          <a:ln/>
        </p:spPr>
        <p:txBody>
          <a:bodyPr/>
          <a:lstStyle>
            <a:lvl1pPr>
              <a:defRPr/>
            </a:lvl1pPr>
          </a:lstStyle>
          <a:p>
            <a:pPr>
              <a:defRPr/>
            </a:pPr>
            <a:fld id="{F7E499DF-3866-46BF-86FA-A64C10D2316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ED5BAE47-8C47-4B2B-A89E-84EFB2DFFBB2}" type="datetimeFigureOut">
              <a:rPr lang="ru-RU"/>
              <a:pPr>
                <a:defRPr/>
              </a:pPr>
              <a:t>28.02.2014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a:ln/>
        </p:spPr>
        <p:txBody>
          <a:bodyPr/>
          <a:lstStyle>
            <a:lvl1pPr>
              <a:defRPr/>
            </a:lvl1pPr>
          </a:lstStyle>
          <a:p>
            <a:pPr>
              <a:defRPr/>
            </a:pPr>
            <a:fld id="{DDF907C7-564C-44E4-A6C5-46E90613E24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A95BDCE3-7479-4D6E-8DE5-0C2F4057982C}" type="datetimeFigureOut">
              <a:rPr lang="ru-RU"/>
              <a:pPr>
                <a:defRPr/>
              </a:pPr>
              <a:t>28.02.2014</a:t>
            </a:fld>
            <a:endParaRPr lang="ru-RU"/>
          </a:p>
        </p:txBody>
      </p:sp>
      <p:sp>
        <p:nvSpPr>
          <p:cNvPr id="3" name="Slide Number Placeholder 7"/>
          <p:cNvSpPr>
            <a:spLocks noGrp="1"/>
          </p:cNvSpPr>
          <p:nvPr>
            <p:ph type="sldNum" sz="quarter" idx="11"/>
          </p:nvPr>
        </p:nvSpPr>
        <p:spPr/>
        <p:txBody>
          <a:bodyPr/>
          <a:lstStyle>
            <a:lvl1pPr>
              <a:defRPr/>
            </a:lvl1pPr>
          </a:lstStyle>
          <a:p>
            <a:pPr>
              <a:defRPr/>
            </a:pPr>
            <a:fld id="{88101B2C-1D7F-4A69-AC37-D507D2CC390D}" type="slidenum">
              <a:rPr lang="ru-RU"/>
              <a:pPr>
                <a:defRPr/>
              </a:pPr>
              <a:t>‹#›</a:t>
            </a:fld>
            <a:endParaRPr lang="ru-RU"/>
          </a:p>
        </p:txBody>
      </p:sp>
      <p:sp>
        <p:nvSpPr>
          <p:cNvPr id="4" name="Footer Placeholder 8"/>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5"/>
          </p:nvPr>
        </p:nvSpPr>
        <p:spPr/>
        <p:txBody>
          <a:bodyPr/>
          <a:lstStyle>
            <a:lvl1pPr>
              <a:defRPr/>
            </a:lvl1pPr>
          </a:lstStyle>
          <a:p>
            <a:pPr>
              <a:defRPr/>
            </a:pPr>
            <a:fld id="{1F7CC05A-82C9-45F1-9375-C8318583029A}" type="datetimeFigureOut">
              <a:rPr lang="ru-RU"/>
              <a:pPr>
                <a:defRPr/>
              </a:pPr>
              <a:t>28.02.2014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a:ln/>
        </p:spPr>
        <p:txBody>
          <a:bodyPr/>
          <a:lstStyle>
            <a:lvl1pPr>
              <a:defRPr/>
            </a:lvl1pPr>
          </a:lstStyle>
          <a:p>
            <a:pPr>
              <a:defRPr/>
            </a:pPr>
            <a:fld id="{C529DBAB-F9FB-46BA-BEBF-2C2787521CC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5" name="Date Placeholder 3"/>
          <p:cNvSpPr>
            <a:spLocks noGrp="1"/>
          </p:cNvSpPr>
          <p:nvPr>
            <p:ph type="dt" sz="half" idx="14"/>
          </p:nvPr>
        </p:nvSpPr>
        <p:spPr/>
        <p:txBody>
          <a:bodyPr/>
          <a:lstStyle>
            <a:lvl1pPr>
              <a:defRPr/>
            </a:lvl1pPr>
          </a:lstStyle>
          <a:p>
            <a:pPr>
              <a:defRPr/>
            </a:pPr>
            <a:fld id="{53F226DE-52E3-4142-93DB-73E7FE41D78E}" type="datetimeFigureOut">
              <a:rPr lang="ru-RU"/>
              <a:pPr>
                <a:defRPr/>
              </a:pPr>
              <a:t>28.02.2014</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a:ln/>
        </p:spPr>
        <p:txBody>
          <a:bodyPr/>
          <a:lstStyle>
            <a:lvl1pPr>
              <a:defRPr/>
            </a:lvl1pPr>
          </a:lstStyle>
          <a:p>
            <a:pPr>
              <a:defRPr/>
            </a:pPr>
            <a:fld id="{16AEA70F-9F19-43F3-BEF0-1854FD3B75F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fontAlgn="auto">
              <a:spcBef>
                <a:spcPts val="0"/>
              </a:spcBef>
              <a:spcAft>
                <a:spcPts val="0"/>
              </a:spcAft>
              <a:defRPr sz="1200" b="0" cap="all" spc="300" baseline="0" smtClean="0">
                <a:solidFill>
                  <a:schemeClr val="tx1"/>
                </a:solidFill>
                <a:latin typeface="+mn-lt"/>
                <a:cs typeface="+mn-cs"/>
              </a:defRPr>
            </a:lvl1pPr>
          </a:lstStyle>
          <a:p>
            <a:pPr>
              <a:defRPr/>
            </a:pPr>
            <a:fld id="{E62918AF-0256-4E22-887E-DC47AA4B2302}" type="datetimeFigureOut">
              <a:rPr lang="ru-RU"/>
              <a:pPr>
                <a:defRPr/>
              </a:pPr>
              <a:t>28.02.2014</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fontAlgn="auto">
              <a:spcBef>
                <a:spcPts val="0"/>
              </a:spcBef>
              <a:spcAft>
                <a:spcPts val="0"/>
              </a:spcAft>
              <a:defRPr sz="1100" b="0" cap="all" spc="300" baseline="0">
                <a:solidFill>
                  <a:schemeClr val="tx1"/>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fontAlgn="auto">
              <a:spcBef>
                <a:spcPts val="0"/>
              </a:spcBef>
              <a:spcAft>
                <a:spcPts val="0"/>
              </a:spcAft>
              <a:defRPr sz="1200" b="1" smtClean="0">
                <a:solidFill>
                  <a:schemeClr val="tx1"/>
                </a:solidFill>
                <a:latin typeface="+mn-lt"/>
                <a:cs typeface="+mn-cs"/>
              </a:defRPr>
            </a:lvl1pPr>
          </a:lstStyle>
          <a:p>
            <a:pPr>
              <a:defRPr/>
            </a:pPr>
            <a:fld id="{54D63A1D-8783-417D-956C-A5746B53FB50}" type="slidenum">
              <a:rPr lang="ru-RU"/>
              <a:pPr>
                <a:defRPr/>
              </a:pPr>
              <a:t>‹#›</a:t>
            </a:fld>
            <a:endParaRPr lang="ru-RU"/>
          </a:p>
        </p:txBody>
      </p:sp>
      <p:cxnSp>
        <p:nvCxnSpPr>
          <p:cNvPr id="10" name="Straight Connector 9"/>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67" r:id="rId8"/>
    <p:sldLayoutId id="2147483666" r:id="rId9"/>
    <p:sldLayoutId id="2147483665" r:id="rId10"/>
    <p:sldLayoutId id="2147483675" r:id="rId11"/>
  </p:sldLayoutIdLst>
  <p:txStyles>
    <p:titleStyle>
      <a:lvl1pPr algn="ctr" rtl="0" fontAlgn="base">
        <a:spcBef>
          <a:spcPts val="400"/>
        </a:spcBef>
        <a:spcAft>
          <a:spcPct val="0"/>
        </a:spcAft>
        <a:defRPr b="1" kern="1200" cap="all">
          <a:solidFill>
            <a:srgbClr val="404040"/>
          </a:solidFill>
          <a:latin typeface="+mj-lt"/>
          <a:ea typeface="+mj-ea"/>
          <a:cs typeface="Tunga" pitchFamily="2"/>
        </a:defRPr>
      </a:lvl1pPr>
      <a:lvl2pPr algn="ctr" rtl="0" fontAlgn="base">
        <a:spcBef>
          <a:spcPts val="400"/>
        </a:spcBef>
        <a:spcAft>
          <a:spcPct val="0"/>
        </a:spcAft>
        <a:defRPr b="1">
          <a:solidFill>
            <a:srgbClr val="404040"/>
          </a:solidFill>
          <a:latin typeface="Constantia" pitchFamily="18" charset="0"/>
          <a:cs typeface="Tunga" pitchFamily="34" charset="0"/>
        </a:defRPr>
      </a:lvl2pPr>
      <a:lvl3pPr algn="ctr" rtl="0" fontAlgn="base">
        <a:spcBef>
          <a:spcPts val="400"/>
        </a:spcBef>
        <a:spcAft>
          <a:spcPct val="0"/>
        </a:spcAft>
        <a:defRPr b="1">
          <a:solidFill>
            <a:srgbClr val="404040"/>
          </a:solidFill>
          <a:latin typeface="Constantia" pitchFamily="18" charset="0"/>
          <a:cs typeface="Tunga" pitchFamily="34" charset="0"/>
        </a:defRPr>
      </a:lvl3pPr>
      <a:lvl4pPr algn="ctr" rtl="0" fontAlgn="base">
        <a:spcBef>
          <a:spcPts val="400"/>
        </a:spcBef>
        <a:spcAft>
          <a:spcPct val="0"/>
        </a:spcAft>
        <a:defRPr b="1">
          <a:solidFill>
            <a:srgbClr val="404040"/>
          </a:solidFill>
          <a:latin typeface="Constantia" pitchFamily="18" charset="0"/>
          <a:cs typeface="Tunga" pitchFamily="34" charset="0"/>
        </a:defRPr>
      </a:lvl4pPr>
      <a:lvl5pPr algn="ctr" rtl="0" fontAlgn="base">
        <a:spcBef>
          <a:spcPts val="400"/>
        </a:spcBef>
        <a:spcAft>
          <a:spcPct val="0"/>
        </a:spcAft>
        <a:defRPr b="1">
          <a:solidFill>
            <a:srgbClr val="404040"/>
          </a:solidFill>
          <a:latin typeface="Constantia" pitchFamily="18" charset="0"/>
          <a:cs typeface="Tunga" pitchFamily="34" charset="0"/>
        </a:defRPr>
      </a:lvl5pPr>
      <a:lvl6pPr marL="457200" algn="ctr" rtl="0" fontAlgn="base">
        <a:spcBef>
          <a:spcPts val="400"/>
        </a:spcBef>
        <a:spcAft>
          <a:spcPct val="0"/>
        </a:spcAft>
        <a:defRPr b="1">
          <a:solidFill>
            <a:srgbClr val="404040"/>
          </a:solidFill>
          <a:latin typeface="Constantia" pitchFamily="18" charset="0"/>
          <a:cs typeface="Tunga" pitchFamily="34" charset="0"/>
        </a:defRPr>
      </a:lvl6pPr>
      <a:lvl7pPr marL="914400" algn="ctr" rtl="0" fontAlgn="base">
        <a:spcBef>
          <a:spcPts val="400"/>
        </a:spcBef>
        <a:spcAft>
          <a:spcPct val="0"/>
        </a:spcAft>
        <a:defRPr b="1">
          <a:solidFill>
            <a:srgbClr val="404040"/>
          </a:solidFill>
          <a:latin typeface="Constantia" pitchFamily="18" charset="0"/>
          <a:cs typeface="Tunga" pitchFamily="34" charset="0"/>
        </a:defRPr>
      </a:lvl7pPr>
      <a:lvl8pPr marL="1371600" algn="ctr" rtl="0" fontAlgn="base">
        <a:spcBef>
          <a:spcPts val="400"/>
        </a:spcBef>
        <a:spcAft>
          <a:spcPct val="0"/>
        </a:spcAft>
        <a:defRPr b="1">
          <a:solidFill>
            <a:srgbClr val="404040"/>
          </a:solidFill>
          <a:latin typeface="Constantia" pitchFamily="18" charset="0"/>
          <a:cs typeface="Tunga" pitchFamily="34" charset="0"/>
        </a:defRPr>
      </a:lvl8pPr>
      <a:lvl9pPr marL="1828800" algn="ctr" rtl="0" fontAlgn="base">
        <a:spcBef>
          <a:spcPts val="400"/>
        </a:spcBef>
        <a:spcAft>
          <a:spcPct val="0"/>
        </a:spcAft>
        <a:defRPr b="1">
          <a:solidFill>
            <a:srgbClr val="404040"/>
          </a:solidFill>
          <a:latin typeface="Constantia" pitchFamily="18" charset="0"/>
          <a:cs typeface="Tunga" pitchFamily="34" charset="0"/>
        </a:defRPr>
      </a:lvl9pPr>
    </p:titleStyle>
    <p:bodyStyle>
      <a:lvl1pPr algn="ctr" rtl="0" fontAlgn="base">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fontAlgn="base">
        <a:spcBef>
          <a:spcPts val="1200"/>
        </a:spcBef>
        <a:spcAft>
          <a:spcPct val="0"/>
        </a:spcAft>
        <a:buClr>
          <a:schemeClr val="accent1"/>
        </a:buClr>
        <a:defRPr kern="1200">
          <a:solidFill>
            <a:schemeClr val="tx2"/>
          </a:solidFill>
          <a:latin typeface="+mn-lt"/>
          <a:ea typeface="+mn-ea"/>
          <a:cs typeface="Tahoma" pitchFamily="34" charset="0"/>
        </a:defRPr>
      </a:lvl2pPr>
      <a:lvl3pPr algn="ctr" rtl="0" fontAlgn="base">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fontAlgn="base">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fontAlgn="base">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28298" y="2512091"/>
            <a:ext cx="4038863"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Чорнобиль</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250825" y="2420938"/>
            <a:ext cx="8137525" cy="3170237"/>
          </a:xfrm>
          <a:prstGeom prst="rect">
            <a:avLst/>
          </a:prstGeom>
          <a:noFill/>
          <a:ln w="9525">
            <a:noFill/>
            <a:miter lim="800000"/>
            <a:headEnd/>
            <a:tailEnd/>
          </a:ln>
        </p:spPr>
        <p:txBody>
          <a:bodyPr>
            <a:spAutoFit/>
          </a:bodyPr>
          <a:lstStyle/>
          <a:p>
            <a:r>
              <a:rPr lang="ru-RU" sz="2000">
                <a:latin typeface="Constantia" pitchFamily="18" charset="0"/>
              </a:rPr>
              <a:t>1.Проведення недостатньо повно та правильно підготовленого електричного експерименту.</a:t>
            </a:r>
          </a:p>
          <a:p>
            <a:endParaRPr lang="ru-RU" sz="2000">
              <a:latin typeface="Constantia" pitchFamily="18" charset="0"/>
            </a:endParaRPr>
          </a:p>
          <a:p>
            <a:r>
              <a:rPr lang="ru-RU" sz="2000">
                <a:latin typeface="Constantia" pitchFamily="18" charset="0"/>
              </a:rPr>
              <a:t>2.Низький рівень культури операторів, керівництва як станцій, так і міністерства електрифікації в цілому в галузі ядерної безпеки.</a:t>
            </a:r>
          </a:p>
          <a:p>
            <a:endParaRPr lang="ru-RU" sz="2000">
              <a:latin typeface="Constantia" pitchFamily="18" charset="0"/>
            </a:endParaRPr>
          </a:p>
          <a:p>
            <a:r>
              <a:rPr lang="ru-RU" sz="2000">
                <a:latin typeface="Constantia" pitchFamily="18" charset="0"/>
              </a:rPr>
              <a:t>3. Недостатній рівень безпеки графіт-уранового реактора РБМК-1000.</a:t>
            </a:r>
          </a:p>
          <a:p>
            <a:endParaRPr lang="ru-RU" sz="2000">
              <a:latin typeface="Constantia" pitchFamily="18" charset="0"/>
            </a:endParaRPr>
          </a:p>
          <a:p>
            <a:r>
              <a:rPr lang="ru-RU" sz="2000">
                <a:latin typeface="Constantia" pitchFamily="18" charset="0"/>
              </a:rPr>
              <a:t>4. Помилки персоналу.</a:t>
            </a:r>
          </a:p>
        </p:txBody>
      </p:sp>
      <p:sp>
        <p:nvSpPr>
          <p:cNvPr id="3" name="Прямоугольник 2"/>
          <p:cNvSpPr/>
          <p:nvPr/>
        </p:nvSpPr>
        <p:spPr>
          <a:xfrm>
            <a:off x="726551" y="548680"/>
            <a:ext cx="3593421"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Причини:</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p:cNvPicPr>
            <a:picLocks noGrp="1" noChangeAspect="1"/>
          </p:cNvPicPr>
          <p:nvPr>
            <p:ph type="pic" idx="1"/>
          </p:nvPr>
        </p:nvPicPr>
        <p:blipFill>
          <a:blip r:embed="rId2">
            <a:extLst>
              <a:ext uri="{28A0092B-C50C-407E-A947-70E740481C1C}"/>
            </a:extLst>
          </a:blip>
          <a:srcRect t="8403" b="8403"/>
          <a:stretch>
            <a:fillRect/>
          </a:stretch>
        </p:blipFill>
        <p:spPr>
          <a:xfrm>
            <a:off x="4932363" y="1557338"/>
            <a:ext cx="4016375" cy="4895850"/>
          </a:xfrm>
          <a:ln>
            <a:noFill/>
          </a:ln>
          <a:effectLst>
            <a:softEdge rad="112500"/>
          </a:effectLst>
        </p:spPr>
      </p:pic>
      <p:sp>
        <p:nvSpPr>
          <p:cNvPr id="3" name="Текст 2"/>
          <p:cNvSpPr>
            <a:spLocks noGrp="1"/>
          </p:cNvSpPr>
          <p:nvPr>
            <p:ph type="body" sz="quarter" idx="13"/>
          </p:nvPr>
        </p:nvSpPr>
        <p:spPr>
          <a:xfrm>
            <a:off x="0" y="692150"/>
            <a:ext cx="4787900" cy="5832475"/>
          </a:xfrm>
        </p:spPr>
        <p:txBody>
          <a:bodyPr>
            <a:noAutofit/>
          </a:bodyPr>
          <a:lstStyle/>
          <a:p>
            <a:pPr fontAlgn="auto">
              <a:spcAft>
                <a:spcPts val="0"/>
              </a:spcAft>
              <a:defRPr/>
            </a:pPr>
            <a:r>
              <a:rPr lang="ru-RU" sz="2000" dirty="0"/>
              <a:t>Масштаб </a:t>
            </a:r>
            <a:r>
              <a:rPr lang="ru-RU" sz="2000" dirty="0" err="1"/>
              <a:t>Чорнобильської</a:t>
            </a:r>
            <a:r>
              <a:rPr lang="ru-RU" sz="2000" dirty="0"/>
              <a:t> </a:t>
            </a:r>
            <a:r>
              <a:rPr lang="ru-RU" sz="2000" dirty="0" err="1"/>
              <a:t>катастрофи</a:t>
            </a:r>
            <a:r>
              <a:rPr lang="ru-RU" sz="2000" dirty="0"/>
              <a:t>, </a:t>
            </a:r>
            <a:r>
              <a:rPr lang="ru-RU" sz="2000" dirty="0" err="1"/>
              <a:t>найтяжчої</a:t>
            </a:r>
            <a:r>
              <a:rPr lang="ru-RU" sz="2000" dirty="0"/>
              <a:t> за всю </a:t>
            </a:r>
            <a:r>
              <a:rPr lang="ru-RU" sz="2000" dirty="0" err="1"/>
              <a:t>історію</a:t>
            </a:r>
            <a:r>
              <a:rPr lang="ru-RU" sz="2000" dirty="0"/>
              <a:t> </a:t>
            </a:r>
            <a:r>
              <a:rPr lang="ru-RU" sz="2000" dirty="0" err="1"/>
              <a:t>людства</a:t>
            </a:r>
            <a:r>
              <a:rPr lang="ru-RU" sz="2000" dirty="0"/>
              <a:t> </a:t>
            </a:r>
            <a:r>
              <a:rPr lang="ru-RU" sz="2000" dirty="0" err="1"/>
              <a:t>техногенної</a:t>
            </a:r>
            <a:r>
              <a:rPr lang="ru-RU" sz="2000" dirty="0"/>
              <a:t> </a:t>
            </a:r>
            <a:r>
              <a:rPr lang="ru-RU" sz="2000" dirty="0" err="1"/>
              <a:t>катастрофи</a:t>
            </a:r>
            <a:r>
              <a:rPr lang="ru-RU" sz="2000" dirty="0"/>
              <a:t>, добре </a:t>
            </a:r>
            <a:r>
              <a:rPr lang="ru-RU" sz="2000" dirty="0" err="1"/>
              <a:t>відомий</a:t>
            </a:r>
            <a:r>
              <a:rPr lang="ru-RU" sz="2000" dirty="0"/>
              <a:t> </a:t>
            </a:r>
            <a:r>
              <a:rPr lang="ru-RU" sz="2000" dirty="0" err="1"/>
              <a:t>всім</a:t>
            </a:r>
            <a:r>
              <a:rPr lang="ru-RU" sz="2000" dirty="0"/>
              <a:t>. </a:t>
            </a:r>
            <a:r>
              <a:rPr lang="ru-RU" sz="2000" dirty="0"/>
              <a:t>В </a:t>
            </a:r>
            <a:r>
              <a:rPr lang="ru-RU" sz="2000" dirty="0" err="1"/>
              <a:t>навколишнє</a:t>
            </a:r>
            <a:r>
              <a:rPr lang="ru-RU" sz="2000" dirty="0"/>
              <a:t> </a:t>
            </a:r>
            <a:r>
              <a:rPr lang="ru-RU" sz="2000" dirty="0" err="1"/>
              <a:t>середовище</a:t>
            </a:r>
            <a:r>
              <a:rPr lang="ru-RU" sz="2000" dirty="0"/>
              <a:t> </a:t>
            </a:r>
            <a:r>
              <a:rPr lang="ru-RU" sz="2000" dirty="0" err="1"/>
              <a:t>надійшло</a:t>
            </a:r>
            <a:r>
              <a:rPr lang="ru-RU" sz="2000" dirty="0"/>
              <a:t> </a:t>
            </a:r>
            <a:r>
              <a:rPr lang="ru-RU" sz="2000" dirty="0" err="1"/>
              <a:t>близько</a:t>
            </a:r>
            <a:r>
              <a:rPr lang="ru-RU" sz="2000" dirty="0"/>
              <a:t> 3% </a:t>
            </a:r>
            <a:r>
              <a:rPr lang="ru-RU" sz="2000" dirty="0" err="1"/>
              <a:t>радіонуклідів</a:t>
            </a:r>
            <a:r>
              <a:rPr lang="ru-RU" sz="2000" dirty="0"/>
              <a:t>, </a:t>
            </a:r>
            <a:r>
              <a:rPr lang="ru-RU" sz="2000" dirty="0" err="1"/>
              <a:t>які</a:t>
            </a:r>
            <a:r>
              <a:rPr lang="ru-RU" sz="2000" dirty="0"/>
              <a:t> на момент </a:t>
            </a:r>
            <a:r>
              <a:rPr lang="ru-RU" sz="2000" dirty="0" err="1"/>
              <a:t>катастрофи</a:t>
            </a:r>
            <a:r>
              <a:rPr lang="ru-RU" sz="2000" dirty="0"/>
              <a:t> </a:t>
            </a:r>
            <a:r>
              <a:rPr lang="ru-RU" sz="2000" dirty="0" err="1"/>
              <a:t>були</a:t>
            </a:r>
            <a:r>
              <a:rPr lang="ru-RU" sz="2000" dirty="0"/>
              <a:t> </a:t>
            </a:r>
            <a:r>
              <a:rPr lang="ru-RU" sz="2000" dirty="0" err="1"/>
              <a:t>накопичені</a:t>
            </a:r>
            <a:r>
              <a:rPr lang="ru-RU" sz="2000" dirty="0"/>
              <a:t> в </a:t>
            </a:r>
            <a:r>
              <a:rPr lang="ru-RU" sz="2000" dirty="0"/>
              <a:t>4-му </a:t>
            </a:r>
            <a:r>
              <a:rPr lang="ru-RU" sz="2000" dirty="0" err="1"/>
              <a:t>енергоблоці</a:t>
            </a:r>
            <a:r>
              <a:rPr lang="ru-RU" sz="2000" dirty="0"/>
              <a:t> </a:t>
            </a:r>
            <a:r>
              <a:rPr lang="ru-RU" sz="2000" dirty="0"/>
              <a:t>ЧАЕС.</a:t>
            </a:r>
          </a:p>
          <a:p>
            <a:pPr fontAlgn="auto">
              <a:spcAft>
                <a:spcPts val="0"/>
              </a:spcAft>
              <a:defRPr/>
            </a:pPr>
            <a:endParaRPr lang="ru-RU" sz="2000" dirty="0"/>
          </a:p>
          <a:p>
            <a:pPr fontAlgn="auto">
              <a:spcAft>
                <a:spcPts val="0"/>
              </a:spcAft>
              <a:defRPr/>
            </a:pPr>
            <a:r>
              <a:rPr lang="ru-RU" sz="2000" dirty="0" err="1"/>
              <a:t>Аварія</a:t>
            </a:r>
            <a:r>
              <a:rPr lang="ru-RU" sz="2000" dirty="0"/>
              <a:t> </a:t>
            </a:r>
            <a:r>
              <a:rPr lang="ru-RU" sz="2000" dirty="0" err="1"/>
              <a:t>призвела</a:t>
            </a:r>
            <a:r>
              <a:rPr lang="ru-RU" sz="2000" dirty="0"/>
              <a:t> до </a:t>
            </a:r>
            <a:r>
              <a:rPr lang="ru-RU" sz="2000" dirty="0" err="1"/>
              <a:t>забруднення</a:t>
            </a:r>
            <a:r>
              <a:rPr lang="ru-RU" sz="2000" dirty="0"/>
              <a:t> </a:t>
            </a:r>
            <a:r>
              <a:rPr lang="ru-RU" sz="2000" dirty="0" err="1"/>
              <a:t>більше</a:t>
            </a:r>
            <a:r>
              <a:rPr lang="ru-RU" sz="2000" dirty="0"/>
              <a:t> 145 </a:t>
            </a:r>
            <a:r>
              <a:rPr lang="ru-RU" sz="2000" dirty="0" err="1"/>
              <a:t>тисяч</a:t>
            </a:r>
            <a:r>
              <a:rPr lang="ru-RU" sz="2000" dirty="0"/>
              <a:t> кв. км </a:t>
            </a:r>
            <a:r>
              <a:rPr lang="ru-RU" sz="2000" dirty="0" err="1"/>
              <a:t>території</a:t>
            </a:r>
            <a:r>
              <a:rPr lang="ru-RU" sz="2000" dirty="0"/>
              <a:t> </a:t>
            </a:r>
            <a:r>
              <a:rPr lang="ru-RU" sz="2000" dirty="0" err="1"/>
              <a:t>України</a:t>
            </a:r>
            <a:r>
              <a:rPr lang="ru-RU" sz="2000" dirty="0"/>
              <a:t>, </a:t>
            </a:r>
            <a:r>
              <a:rPr lang="ru-RU" sz="2000" dirty="0" err="1"/>
              <a:t>Республіки</a:t>
            </a:r>
            <a:r>
              <a:rPr lang="ru-RU" sz="2000" dirty="0"/>
              <a:t> </a:t>
            </a:r>
            <a:r>
              <a:rPr lang="ru-RU" sz="2000" dirty="0" err="1"/>
              <a:t>Білорусь</a:t>
            </a:r>
            <a:r>
              <a:rPr lang="ru-RU" sz="2000" dirty="0"/>
              <a:t> та </a:t>
            </a:r>
            <a:r>
              <a:rPr lang="ru-RU" sz="2000" dirty="0" err="1"/>
              <a:t>Російської</a:t>
            </a:r>
            <a:r>
              <a:rPr lang="ru-RU" sz="2000" dirty="0"/>
              <a:t> </a:t>
            </a:r>
            <a:r>
              <a:rPr lang="ru-RU" sz="2000" dirty="0" err="1"/>
              <a:t>Федерації</a:t>
            </a:r>
            <a:r>
              <a:rPr lang="ru-RU" sz="2000" dirty="0"/>
              <a:t>. </a:t>
            </a:r>
            <a:r>
              <a:rPr lang="ru-RU" sz="2000" dirty="0" err="1"/>
              <a:t>Внаслідок</a:t>
            </a:r>
            <a:r>
              <a:rPr lang="ru-RU" sz="2000" dirty="0"/>
              <a:t> </a:t>
            </a:r>
            <a:r>
              <a:rPr lang="ru-RU" sz="2000" dirty="0" err="1"/>
              <a:t>Чорнобильської</a:t>
            </a:r>
            <a:r>
              <a:rPr lang="ru-RU" sz="2000" dirty="0"/>
              <a:t> </a:t>
            </a:r>
            <a:r>
              <a:rPr lang="ru-RU" sz="2000" dirty="0" err="1"/>
              <a:t>катастрофи</a:t>
            </a:r>
            <a:r>
              <a:rPr lang="ru-RU" sz="2000" dirty="0"/>
              <a:t> </a:t>
            </a:r>
            <a:r>
              <a:rPr lang="ru-RU" sz="2000" dirty="0" err="1"/>
              <a:t>постраждало</a:t>
            </a:r>
            <a:r>
              <a:rPr lang="ru-RU" sz="2000" dirty="0"/>
              <a:t> </a:t>
            </a:r>
            <a:r>
              <a:rPr lang="ru-RU" sz="2000" dirty="0" err="1"/>
              <a:t>біля</a:t>
            </a:r>
            <a:r>
              <a:rPr lang="ru-RU" sz="2000" dirty="0"/>
              <a:t> 5 </a:t>
            </a:r>
            <a:r>
              <a:rPr lang="ru-RU" sz="2000" dirty="0" err="1"/>
              <a:t>мільйонів</a:t>
            </a:r>
            <a:r>
              <a:rPr lang="ru-RU" sz="2000" dirty="0"/>
              <a:t> людей</a:t>
            </a:r>
          </a:p>
        </p:txBody>
      </p:sp>
      <p:sp>
        <p:nvSpPr>
          <p:cNvPr id="5" name="Прямоугольник 4"/>
          <p:cNvSpPr/>
          <p:nvPr/>
        </p:nvSpPr>
        <p:spPr>
          <a:xfrm>
            <a:off x="4355976" y="260648"/>
            <a:ext cx="3561874"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Наслідки</a:t>
            </a: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p:cNvPicPr>
            <a:picLocks noGrp="1" noChangeAspect="1"/>
          </p:cNvPicPr>
          <p:nvPr>
            <p:ph type="pic" idx="1"/>
          </p:nvPr>
        </p:nvPicPr>
        <p:blipFill>
          <a:blip r:embed="rId2">
            <a:extLst>
              <a:ext uri="{28A0092B-C50C-407E-A947-70E740481C1C}"/>
            </a:extLst>
          </a:blip>
          <a:srcRect l="8310" r="8310"/>
          <a:stretch>
            <a:fillRect/>
          </a:stretch>
        </p:blipFill>
        <p:spPr>
          <a:xfrm>
            <a:off x="0" y="1412776"/>
            <a:ext cx="3923928" cy="3767137"/>
          </a:xfrm>
          <a:ln>
            <a:noFill/>
          </a:ln>
          <a:effectLst>
            <a:softEdge rad="112500"/>
          </a:effectLst>
        </p:spPr>
      </p:pic>
      <p:sp>
        <p:nvSpPr>
          <p:cNvPr id="3" name="Текст 2"/>
          <p:cNvSpPr>
            <a:spLocks noGrp="1"/>
          </p:cNvSpPr>
          <p:nvPr>
            <p:ph type="body" sz="quarter" idx="13"/>
          </p:nvPr>
        </p:nvSpPr>
        <p:spPr>
          <a:xfrm>
            <a:off x="3492500" y="0"/>
            <a:ext cx="5651500" cy="6858000"/>
          </a:xfrm>
        </p:spPr>
        <p:txBody>
          <a:bodyPr>
            <a:noAutofit/>
          </a:bodyPr>
          <a:lstStyle/>
          <a:p>
            <a:pPr fontAlgn="auto">
              <a:spcAft>
                <a:spcPts val="0"/>
              </a:spcAft>
              <a:defRPr/>
            </a:pPr>
            <a:endParaRPr lang="ru-RU" sz="2000" dirty="0"/>
          </a:p>
          <a:p>
            <a:pPr fontAlgn="auto">
              <a:spcAft>
                <a:spcPts val="0"/>
              </a:spcAft>
              <a:defRPr/>
            </a:pPr>
            <a:r>
              <a:rPr lang="ru-RU" sz="2000" dirty="0" err="1"/>
              <a:t>Урядова</a:t>
            </a:r>
            <a:r>
              <a:rPr lang="ru-RU" sz="2000" dirty="0"/>
              <a:t> </a:t>
            </a:r>
            <a:r>
              <a:rPr lang="ru-RU" sz="2000" dirty="0" err="1"/>
              <a:t>комісія</a:t>
            </a:r>
            <a:r>
              <a:rPr lang="ru-RU" sz="2000" dirty="0"/>
              <a:t> </a:t>
            </a:r>
            <a:r>
              <a:rPr lang="ru-RU" sz="2000" dirty="0" err="1"/>
              <a:t>прийняла</a:t>
            </a:r>
            <a:r>
              <a:rPr lang="ru-RU" sz="2000" dirty="0"/>
              <a:t> </a:t>
            </a:r>
            <a:r>
              <a:rPr lang="ru-RU" sz="2000" dirty="0" err="1"/>
              <a:t>рішення</a:t>
            </a:r>
            <a:r>
              <a:rPr lang="ru-RU" sz="2000" dirty="0"/>
              <a:t> про </a:t>
            </a:r>
            <a:r>
              <a:rPr lang="ru-RU" sz="2000" dirty="0" err="1"/>
              <a:t>створення</a:t>
            </a:r>
            <a:r>
              <a:rPr lang="ru-RU" sz="2000" dirty="0"/>
              <a:t> 30-км </a:t>
            </a:r>
            <a:r>
              <a:rPr lang="ru-RU" sz="2000" dirty="0" err="1"/>
              <a:t>зони</a:t>
            </a:r>
            <a:r>
              <a:rPr lang="ru-RU" sz="2000" dirty="0"/>
              <a:t> </a:t>
            </a:r>
            <a:r>
              <a:rPr lang="ru-RU" sz="2000" dirty="0" err="1"/>
              <a:t>відчуження</a:t>
            </a:r>
            <a:r>
              <a:rPr lang="ru-RU" sz="2000" dirty="0"/>
              <a:t> </a:t>
            </a:r>
            <a:r>
              <a:rPr lang="ru-RU" sz="2000" dirty="0" err="1"/>
              <a:t>навколо</a:t>
            </a:r>
            <a:r>
              <a:rPr lang="ru-RU" sz="2000" dirty="0"/>
              <a:t> </a:t>
            </a:r>
            <a:r>
              <a:rPr lang="ru-RU" sz="2000" dirty="0" err="1"/>
              <a:t>Чорнобильської</a:t>
            </a:r>
            <a:r>
              <a:rPr lang="ru-RU" sz="2000" dirty="0"/>
              <a:t> АЕС. З 27 </a:t>
            </a:r>
            <a:r>
              <a:rPr lang="ru-RU" sz="2000" dirty="0" err="1"/>
              <a:t>квітня</a:t>
            </a:r>
            <a:r>
              <a:rPr lang="ru-RU" sz="2000" dirty="0"/>
              <a:t> 1986 року Уряд </a:t>
            </a:r>
            <a:r>
              <a:rPr lang="ru-RU" sz="2000" dirty="0" err="1"/>
              <a:t>України</a:t>
            </a:r>
            <a:r>
              <a:rPr lang="ru-RU" sz="2000" dirty="0"/>
              <a:t> </a:t>
            </a:r>
            <a:r>
              <a:rPr lang="ru-RU" sz="2000" dirty="0" err="1"/>
              <a:t>провів</a:t>
            </a:r>
            <a:r>
              <a:rPr lang="ru-RU" sz="2000" dirty="0"/>
              <a:t> </a:t>
            </a:r>
            <a:r>
              <a:rPr lang="ru-RU" sz="2000" dirty="0" err="1"/>
              <a:t>евакуацію</a:t>
            </a:r>
            <a:r>
              <a:rPr lang="ru-RU" sz="2000" dirty="0"/>
              <a:t> </a:t>
            </a:r>
            <a:r>
              <a:rPr lang="ru-RU" sz="2000" dirty="0" err="1"/>
              <a:t>мешканців</a:t>
            </a:r>
            <a:r>
              <a:rPr lang="ru-RU" sz="2000" dirty="0"/>
              <a:t> </a:t>
            </a:r>
            <a:r>
              <a:rPr lang="ru-RU" sz="2000" dirty="0" err="1"/>
              <a:t>міст</a:t>
            </a:r>
            <a:r>
              <a:rPr lang="ru-RU" sz="2000" dirty="0"/>
              <a:t> </a:t>
            </a:r>
            <a:r>
              <a:rPr lang="ru-RU" sz="2000" dirty="0" err="1"/>
              <a:t>Прип’ять</a:t>
            </a:r>
            <a:r>
              <a:rPr lang="ru-RU" sz="2000" dirty="0"/>
              <a:t> та </a:t>
            </a:r>
            <a:r>
              <a:rPr lang="ru-RU" sz="2000" dirty="0" err="1"/>
              <a:t>Чорнобиль</a:t>
            </a:r>
            <a:r>
              <a:rPr lang="ru-RU" sz="2000" dirty="0"/>
              <a:t>, </a:t>
            </a:r>
            <a:r>
              <a:rPr lang="ru-RU" sz="2000" dirty="0" err="1"/>
              <a:t>районних</a:t>
            </a:r>
            <a:r>
              <a:rPr lang="ru-RU" sz="2000" dirty="0"/>
              <a:t> </a:t>
            </a:r>
            <a:r>
              <a:rPr lang="ru-RU" sz="2000" dirty="0" err="1"/>
              <a:t>центрів</a:t>
            </a:r>
            <a:r>
              <a:rPr lang="ru-RU" sz="2000" dirty="0"/>
              <a:t> та </a:t>
            </a:r>
            <a:r>
              <a:rPr lang="ru-RU" sz="2000" dirty="0" err="1"/>
              <a:t>сіл</a:t>
            </a:r>
            <a:r>
              <a:rPr lang="ru-RU" sz="2000" dirty="0"/>
              <a:t> 30-км </a:t>
            </a:r>
            <a:r>
              <a:rPr lang="ru-RU" sz="2000" dirty="0" err="1"/>
              <a:t>зони</a:t>
            </a:r>
            <a:r>
              <a:rPr lang="ru-RU" sz="2000" dirty="0"/>
              <a:t> (</a:t>
            </a:r>
            <a:r>
              <a:rPr lang="ru-RU" sz="2000" dirty="0" err="1"/>
              <a:t>близько</a:t>
            </a:r>
            <a:r>
              <a:rPr lang="ru-RU" sz="2000" dirty="0"/>
              <a:t> 100 </a:t>
            </a:r>
            <a:r>
              <a:rPr lang="ru-RU" sz="2000" dirty="0" err="1"/>
              <a:t>тисяч</a:t>
            </a:r>
            <a:r>
              <a:rPr lang="ru-RU" sz="2000" dirty="0"/>
              <a:t> людей).</a:t>
            </a:r>
          </a:p>
          <a:p>
            <a:pPr fontAlgn="auto">
              <a:spcAft>
                <a:spcPts val="0"/>
              </a:spcAft>
              <a:defRPr/>
            </a:pPr>
            <a:endParaRPr lang="ru-RU" sz="2000" dirty="0"/>
          </a:p>
          <a:p>
            <a:pPr fontAlgn="auto">
              <a:spcAft>
                <a:spcPts val="0"/>
              </a:spcAft>
              <a:defRPr/>
            </a:pPr>
            <a:r>
              <a:rPr lang="ru-RU" sz="2000" dirty="0" err="1"/>
              <a:t>Приховування</a:t>
            </a:r>
            <a:r>
              <a:rPr lang="ru-RU" sz="2000" dirty="0"/>
              <a:t> </a:t>
            </a:r>
            <a:r>
              <a:rPr lang="ru-RU" sz="2000" dirty="0" err="1"/>
              <a:t>інформації</a:t>
            </a:r>
            <a:r>
              <a:rPr lang="ru-RU" sz="2000" dirty="0"/>
              <a:t> про </a:t>
            </a:r>
            <a:r>
              <a:rPr lang="ru-RU" sz="2000" dirty="0" err="1"/>
              <a:t>Чорнобильську</a:t>
            </a:r>
            <a:r>
              <a:rPr lang="ru-RU" sz="2000" dirty="0"/>
              <a:t> катастрофу </a:t>
            </a:r>
            <a:r>
              <a:rPr lang="ru-RU" sz="2000" dirty="0" err="1"/>
              <a:t>призвело</a:t>
            </a:r>
            <a:r>
              <a:rPr lang="ru-RU" sz="2000" dirty="0"/>
              <a:t> до </a:t>
            </a:r>
            <a:r>
              <a:rPr lang="ru-RU" sz="2000" dirty="0" err="1"/>
              <a:t>виникнення</a:t>
            </a:r>
            <a:r>
              <a:rPr lang="ru-RU" sz="2000" dirty="0"/>
              <a:t> і </a:t>
            </a:r>
            <a:r>
              <a:rPr lang="ru-RU" sz="2000" dirty="0" err="1"/>
              <a:t>розповсюдження</a:t>
            </a:r>
            <a:r>
              <a:rPr lang="ru-RU" sz="2000" dirty="0"/>
              <a:t> </a:t>
            </a:r>
            <a:r>
              <a:rPr lang="ru-RU" sz="2000" dirty="0" err="1"/>
              <a:t>найнеймовірніших</a:t>
            </a:r>
            <a:r>
              <a:rPr lang="ru-RU" sz="2000" dirty="0"/>
              <a:t> чуток </a:t>
            </a:r>
            <a:r>
              <a:rPr lang="ru-RU" sz="2000" dirty="0" err="1"/>
              <a:t>щодо</a:t>
            </a:r>
            <a:r>
              <a:rPr lang="ru-RU" sz="2000" dirty="0"/>
              <a:t> </a:t>
            </a:r>
            <a:r>
              <a:rPr lang="ru-RU" sz="2000" dirty="0" err="1"/>
              <a:t>можливих</a:t>
            </a:r>
            <a:r>
              <a:rPr lang="ru-RU" sz="2000" dirty="0"/>
              <a:t> </a:t>
            </a:r>
            <a:r>
              <a:rPr lang="ru-RU" sz="2000" dirty="0" err="1"/>
              <a:t>наслідків</a:t>
            </a:r>
            <a:r>
              <a:rPr lang="ru-RU" sz="2000" dirty="0"/>
              <a:t> </a:t>
            </a:r>
            <a:r>
              <a:rPr lang="ru-RU" sz="2000" dirty="0" err="1"/>
              <a:t>катастрофи</a:t>
            </a:r>
            <a:r>
              <a:rPr lang="ru-RU" sz="2000" dirty="0"/>
              <a:t>..</a:t>
            </a:r>
            <a:endParaRPr lang="ru-RU" sz="2000" dirty="0"/>
          </a:p>
          <a:p>
            <a:pPr fontAlgn="auto">
              <a:spcAft>
                <a:spcPts val="0"/>
              </a:spcAft>
              <a:defRPr/>
            </a:pPr>
            <a:endParaRPr lang="ru-RU" sz="2000" dirty="0"/>
          </a:p>
          <a:p>
            <a:pPr fontAlgn="auto">
              <a:spcAft>
                <a:spcPts val="0"/>
              </a:spcAft>
              <a:defRPr/>
            </a:pPr>
            <a:r>
              <a:rPr lang="ru-RU" sz="2000" dirty="0" err="1"/>
              <a:t>Керівництво</a:t>
            </a:r>
            <a:r>
              <a:rPr lang="ru-RU" sz="2000" dirty="0"/>
              <a:t> СРСР </a:t>
            </a:r>
            <a:r>
              <a:rPr lang="ru-RU" sz="2000" dirty="0" err="1"/>
              <a:t>відмовилось</a:t>
            </a:r>
            <a:r>
              <a:rPr lang="ru-RU" sz="2000" dirty="0"/>
              <a:t> </a:t>
            </a:r>
            <a:r>
              <a:rPr lang="ru-RU" sz="2000" dirty="0" err="1"/>
              <a:t>від</a:t>
            </a:r>
            <a:r>
              <a:rPr lang="ru-RU" sz="2000" dirty="0"/>
              <a:t> </a:t>
            </a:r>
            <a:r>
              <a:rPr lang="ru-RU" sz="2000" dirty="0" err="1"/>
              <a:t>міжнародного</a:t>
            </a:r>
            <a:r>
              <a:rPr lang="ru-RU" sz="2000" dirty="0"/>
              <a:t> </a:t>
            </a:r>
            <a:r>
              <a:rPr lang="ru-RU" sz="2000" dirty="0" err="1"/>
              <a:t>співробітництва</a:t>
            </a:r>
            <a:r>
              <a:rPr lang="ru-RU" sz="2000" dirty="0"/>
              <a:t> при </a:t>
            </a:r>
            <a:r>
              <a:rPr lang="ru-RU" sz="2000" dirty="0" err="1"/>
              <a:t>проведенні</a:t>
            </a:r>
            <a:r>
              <a:rPr lang="ru-RU" sz="2000" dirty="0"/>
              <a:t> </a:t>
            </a:r>
            <a:r>
              <a:rPr lang="ru-RU" sz="2000" dirty="0" err="1"/>
              <a:t>робіт</a:t>
            </a:r>
            <a:r>
              <a:rPr lang="ru-RU" sz="2000" dirty="0"/>
              <a:t> з </a:t>
            </a:r>
            <a:r>
              <a:rPr lang="ru-RU" sz="2000" dirty="0" err="1"/>
              <a:t>ліквідації</a:t>
            </a:r>
            <a:r>
              <a:rPr lang="ru-RU" sz="2000" dirty="0"/>
              <a:t> </a:t>
            </a:r>
            <a:r>
              <a:rPr lang="ru-RU" sz="2000" dirty="0" err="1"/>
              <a:t>наслідків</a:t>
            </a:r>
            <a:r>
              <a:rPr lang="ru-RU" sz="2000" dirty="0"/>
              <a:t> </a:t>
            </a:r>
            <a:r>
              <a:rPr lang="ru-RU" sz="2000" dirty="0" err="1"/>
              <a:t>ядерної</a:t>
            </a:r>
            <a:r>
              <a:rPr lang="ru-RU" sz="2000" dirty="0"/>
              <a:t> </a:t>
            </a:r>
            <a:r>
              <a:rPr lang="ru-RU" sz="2000" dirty="0" err="1"/>
              <a:t>катастрофи</a:t>
            </a:r>
            <a:r>
              <a:rPr lang="ru-RU" sz="2000" dirty="0"/>
              <a:t>..</a:t>
            </a:r>
            <a:endParaRPr lang="ru-RU" sz="2000" dirty="0"/>
          </a:p>
          <a:p>
            <a:pPr fontAlgn="auto">
              <a:spcAft>
                <a:spcPts val="0"/>
              </a:spcAft>
              <a:defRPr/>
            </a:pPr>
            <a:endParaRPr lang="ru-RU" sz="2000" dirty="0"/>
          </a:p>
          <a:p>
            <a:pPr fontAlgn="auto">
              <a:spcAft>
                <a:spcPts val="0"/>
              </a:spcAft>
              <a:defRPr/>
            </a:pPr>
            <a:r>
              <a:rPr lang="ru-RU" sz="2000" dirty="0" err="1"/>
              <a:t>Внаслідок</a:t>
            </a:r>
            <a:r>
              <a:rPr lang="ru-RU" sz="2000" dirty="0"/>
              <a:t> </a:t>
            </a:r>
            <a:r>
              <a:rPr lang="ru-RU" sz="2000" dirty="0" err="1"/>
              <a:t>вибуху</a:t>
            </a:r>
            <a:r>
              <a:rPr lang="ru-RU" sz="2000" dirty="0"/>
              <a:t> </a:t>
            </a:r>
            <a:r>
              <a:rPr lang="ru-RU" sz="2000" dirty="0" err="1"/>
              <a:t>стався</a:t>
            </a:r>
            <a:r>
              <a:rPr lang="ru-RU" sz="2000" dirty="0"/>
              <a:t> </a:t>
            </a:r>
            <a:r>
              <a:rPr lang="ru-RU" sz="2000" dirty="0" err="1"/>
              <a:t>потужний</a:t>
            </a:r>
            <a:r>
              <a:rPr lang="ru-RU" sz="2000" dirty="0"/>
              <a:t> </a:t>
            </a:r>
            <a:r>
              <a:rPr lang="ru-RU" sz="2000" dirty="0" err="1"/>
              <a:t>викид</a:t>
            </a:r>
            <a:r>
              <a:rPr lang="ru-RU" sz="2000" dirty="0"/>
              <a:t> </a:t>
            </a:r>
            <a:r>
              <a:rPr lang="ru-RU" sz="2000" dirty="0" err="1"/>
              <a:t>радіоактивних</a:t>
            </a:r>
            <a:r>
              <a:rPr lang="ru-RU" sz="2000" dirty="0"/>
              <a:t> </a:t>
            </a:r>
            <a:r>
              <a:rPr lang="ru-RU" sz="2000" dirty="0" err="1"/>
              <a:t>речовин</a:t>
            </a:r>
            <a:r>
              <a:rPr lang="ru-RU" sz="2000" dirty="0"/>
              <a:t> у </a:t>
            </a:r>
            <a:r>
              <a:rPr lang="ru-RU" sz="2000" dirty="0" err="1"/>
              <a:t>довкілля</a:t>
            </a:r>
            <a:endParaRPr lang="ru-RU"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36496" cy="95410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Медико-</a:t>
            </a:r>
            <a:r>
              <a:rPr lang="ru-RU" sz="2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демографічні</a:t>
            </a: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a:t>
            </a:r>
            <a:r>
              <a:rPr lang="ru-RU" sz="2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наслідки</a:t>
            </a: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a:t>
            </a:r>
            <a:r>
              <a:rPr lang="ru-RU" sz="2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Чорнобильської</a:t>
            </a: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a:t>
            </a:r>
            <a:r>
              <a:rPr lang="ru-RU" sz="2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катастрофи</a:t>
            </a: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sp>
        <p:nvSpPr>
          <p:cNvPr id="25602" name="TextBox 2"/>
          <p:cNvSpPr txBox="1">
            <a:spLocks noChangeArrowheads="1"/>
          </p:cNvSpPr>
          <p:nvPr/>
        </p:nvSpPr>
        <p:spPr bwMode="auto">
          <a:xfrm>
            <a:off x="250825" y="1484313"/>
            <a:ext cx="8569325" cy="4402137"/>
          </a:xfrm>
          <a:prstGeom prst="rect">
            <a:avLst/>
          </a:prstGeom>
          <a:noFill/>
          <a:ln w="9525">
            <a:noFill/>
            <a:miter lim="800000"/>
            <a:headEnd/>
            <a:tailEnd/>
          </a:ln>
        </p:spPr>
        <p:txBody>
          <a:bodyPr>
            <a:spAutoFit/>
          </a:bodyPr>
          <a:lstStyle/>
          <a:p>
            <a:r>
              <a:rPr lang="ru-RU" sz="2000">
                <a:latin typeface="Constantia" pitchFamily="18" charset="0"/>
              </a:rPr>
              <a:t>медико-демографічна ситуація на радіоактивно забруднених територіях продовжує формуватися в умовах триваючої в Україні демографічної кризи. З 1991 р. смертність населення стала перевищувати народжуваність. У радіоактивно забруднених областях ці негативні зміни відбулися на рік раніше й більш виразно.</a:t>
            </a:r>
          </a:p>
          <a:p>
            <a:endParaRPr lang="ru-RU" sz="2000">
              <a:latin typeface="Constantia" pitchFamily="18" charset="0"/>
            </a:endParaRPr>
          </a:p>
          <a:p>
            <a:r>
              <a:rPr lang="ru-RU" sz="2000">
                <a:latin typeface="Constantia" pitchFamily="18" charset="0"/>
              </a:rPr>
              <a:t>З 1994 р. став зменшуватися обсяг витрат на ліквідацію наслідків катастрофи, що негативно вплинуло на здійснення заходів протирадіаційного, соціального і медичного захисту постраждалих.</a:t>
            </a:r>
          </a:p>
          <a:p>
            <a:endParaRPr lang="ru-RU" sz="2000">
              <a:latin typeface="Constantia" pitchFamily="18" charset="0"/>
            </a:endParaRPr>
          </a:p>
          <a:p>
            <a:r>
              <a:rPr lang="ru-RU" sz="2000">
                <a:latin typeface="Constantia" pitchFamily="18" charset="0"/>
              </a:rPr>
              <a:t>Наразі поступово знижується смертність постраждалих дітей, що можна визнати одним із позитивних досягнень медичної науки й практики та здійснюваних у країні заходів протирадіаційного, соціального і медичного захисту потерпілих дітей.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extLst>
          </a:blip>
          <a:stretch>
            <a:fillRect/>
          </a:stretch>
        </p:blipFill>
        <p:spPr>
          <a:xfrm>
            <a:off x="0" y="116632"/>
            <a:ext cx="9144000" cy="66247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0" y="836613"/>
            <a:ext cx="4643438" cy="5616575"/>
          </a:xfrm>
        </p:spPr>
        <p:txBody>
          <a:bodyPr/>
          <a:lstStyle/>
          <a:p>
            <a:pPr fontAlgn="auto">
              <a:spcAft>
                <a:spcPts val="0"/>
              </a:spcAft>
              <a:defRPr/>
            </a:pPr>
            <a:r>
              <a:rPr lang="ru-RU" sz="2000" dirty="0" err="1"/>
              <a:t>Екологічні</a:t>
            </a:r>
            <a:r>
              <a:rPr lang="ru-RU" sz="2000" dirty="0"/>
              <a:t> </a:t>
            </a:r>
            <a:r>
              <a:rPr lang="ru-RU" sz="2000" dirty="0" err="1"/>
              <a:t>наслідки</a:t>
            </a:r>
            <a:r>
              <a:rPr lang="ru-RU" sz="2000" dirty="0"/>
              <a:t> </a:t>
            </a:r>
            <a:r>
              <a:rPr lang="ru-RU" sz="2000" dirty="0" err="1"/>
              <a:t>Чорнобильської</a:t>
            </a:r>
            <a:r>
              <a:rPr lang="ru-RU" sz="2000" dirty="0"/>
              <a:t> </a:t>
            </a:r>
            <a:r>
              <a:rPr lang="ru-RU" sz="2000" dirty="0" err="1"/>
              <a:t>катастрофи</a:t>
            </a:r>
            <a:r>
              <a:rPr lang="ru-RU" sz="2000" dirty="0"/>
              <a:t> </a:t>
            </a:r>
            <a:r>
              <a:rPr lang="ru-RU" sz="2000" dirty="0" err="1"/>
              <a:t>визначаються</a:t>
            </a:r>
            <a:r>
              <a:rPr lang="ru-RU" sz="2000" dirty="0"/>
              <a:t> </a:t>
            </a:r>
            <a:r>
              <a:rPr lang="ru-RU" sz="2000" dirty="0" err="1"/>
              <a:t>двома</a:t>
            </a:r>
            <a:r>
              <a:rPr lang="ru-RU" sz="2000" dirty="0"/>
              <a:t> </a:t>
            </a:r>
            <a:r>
              <a:rPr lang="ru-RU" sz="2000" dirty="0" err="1"/>
              <a:t>головними</a:t>
            </a:r>
            <a:r>
              <a:rPr lang="ru-RU" sz="2000" dirty="0"/>
              <a:t> факторами - </a:t>
            </a:r>
            <a:r>
              <a:rPr lang="ru-RU" sz="2000" dirty="0" err="1"/>
              <a:t>опроміненням</a:t>
            </a:r>
            <a:r>
              <a:rPr lang="ru-RU" sz="2000" dirty="0"/>
              <a:t> </a:t>
            </a:r>
            <a:r>
              <a:rPr lang="ru-RU" sz="2000" dirty="0" err="1"/>
              <a:t>природних</a:t>
            </a:r>
            <a:r>
              <a:rPr lang="ru-RU" sz="2000" dirty="0"/>
              <a:t> </a:t>
            </a:r>
            <a:r>
              <a:rPr lang="ru-RU" sz="2000" dirty="0" err="1"/>
              <a:t>об’єктів</a:t>
            </a:r>
            <a:r>
              <a:rPr lang="ru-RU" sz="2000" dirty="0"/>
              <a:t> та </a:t>
            </a:r>
            <a:r>
              <a:rPr lang="ru-RU" sz="2000" dirty="0" err="1"/>
              <a:t>їх</a:t>
            </a:r>
            <a:r>
              <a:rPr lang="ru-RU" sz="2000" dirty="0"/>
              <a:t> </a:t>
            </a:r>
            <a:r>
              <a:rPr lang="ru-RU" sz="2000" dirty="0" err="1"/>
              <a:t>радіоактивним</a:t>
            </a:r>
            <a:r>
              <a:rPr lang="ru-RU" sz="2000" dirty="0"/>
              <a:t> </a:t>
            </a:r>
            <a:r>
              <a:rPr lang="ru-RU" sz="2000" dirty="0" err="1"/>
              <a:t>забрудненням</a:t>
            </a:r>
            <a:r>
              <a:rPr lang="ru-RU" sz="2000" dirty="0"/>
              <a:t>. </a:t>
            </a:r>
            <a:r>
              <a:rPr lang="ru-RU" sz="2000" dirty="0" err="1"/>
              <a:t>Слід</a:t>
            </a:r>
            <a:r>
              <a:rPr lang="ru-RU" sz="2000" dirty="0"/>
              <a:t> </a:t>
            </a:r>
            <a:r>
              <a:rPr lang="ru-RU" sz="2000" dirty="0" err="1"/>
              <a:t>виділити</a:t>
            </a:r>
            <a:r>
              <a:rPr lang="ru-RU" sz="2000" dirty="0"/>
              <a:t> два </a:t>
            </a:r>
            <a:r>
              <a:rPr lang="ru-RU" sz="2000" dirty="0" err="1"/>
              <a:t>головних</a:t>
            </a:r>
            <a:r>
              <a:rPr lang="ru-RU" sz="2000" dirty="0"/>
              <a:t> </a:t>
            </a:r>
            <a:r>
              <a:rPr lang="ru-RU" sz="2000" dirty="0" err="1"/>
              <a:t>джерела</a:t>
            </a:r>
            <a:r>
              <a:rPr lang="ru-RU" sz="2000" dirty="0"/>
              <a:t> </a:t>
            </a:r>
            <a:r>
              <a:rPr lang="ru-RU" sz="2000" dirty="0" err="1"/>
              <a:t>опромінення</a:t>
            </a:r>
            <a:r>
              <a:rPr lang="ru-RU" sz="2000" dirty="0"/>
              <a:t>: </a:t>
            </a:r>
            <a:r>
              <a:rPr lang="ru-RU" sz="2000" dirty="0" err="1"/>
              <a:t>зовнішнє</a:t>
            </a:r>
            <a:r>
              <a:rPr lang="ru-RU" sz="2000" dirty="0"/>
              <a:t> та </a:t>
            </a:r>
            <a:r>
              <a:rPr lang="ru-RU" sz="2000" dirty="0" err="1"/>
              <a:t>внутрішнє</a:t>
            </a:r>
            <a:r>
              <a:rPr lang="ru-RU" sz="2000" dirty="0"/>
              <a:t>.</a:t>
            </a:r>
          </a:p>
          <a:p>
            <a:pPr fontAlgn="auto">
              <a:spcAft>
                <a:spcPts val="0"/>
              </a:spcAft>
              <a:defRPr/>
            </a:pPr>
            <a:endParaRPr lang="ru-RU" sz="2000" dirty="0"/>
          </a:p>
          <a:p>
            <a:pPr fontAlgn="auto">
              <a:spcAft>
                <a:spcPts val="0"/>
              </a:spcAft>
              <a:defRPr/>
            </a:pPr>
            <a:r>
              <a:rPr lang="ru-RU" sz="2000" dirty="0" err="1"/>
              <a:t>Під</a:t>
            </a:r>
            <a:r>
              <a:rPr lang="ru-RU" sz="2000" dirty="0"/>
              <a:t> час </a:t>
            </a:r>
            <a:r>
              <a:rPr lang="ru-RU" sz="2000" dirty="0" err="1"/>
              <a:t>аварії</a:t>
            </a:r>
            <a:r>
              <a:rPr lang="ru-RU" sz="2000" dirty="0"/>
              <a:t> </a:t>
            </a:r>
            <a:r>
              <a:rPr lang="ru-RU" sz="2000" dirty="0" err="1"/>
              <a:t>зовнішнє</a:t>
            </a:r>
            <a:r>
              <a:rPr lang="ru-RU" sz="2000" dirty="0"/>
              <a:t> </a:t>
            </a:r>
            <a:r>
              <a:rPr lang="ru-RU" sz="2000" dirty="0" err="1"/>
              <a:t>опромінення</a:t>
            </a:r>
            <a:r>
              <a:rPr lang="ru-RU" sz="2000" dirty="0"/>
              <a:t> </a:t>
            </a:r>
            <a:r>
              <a:rPr lang="ru-RU" sz="2000" dirty="0" err="1"/>
              <a:t>сягало</a:t>
            </a:r>
            <a:r>
              <a:rPr lang="ru-RU" sz="2000" dirty="0"/>
              <a:t> </a:t>
            </a:r>
            <a:r>
              <a:rPr lang="ru-RU" sz="2000" dirty="0" err="1"/>
              <a:t>біологічно</a:t>
            </a:r>
            <a:r>
              <a:rPr lang="ru-RU" sz="2000" dirty="0"/>
              <a:t> </a:t>
            </a:r>
            <a:r>
              <a:rPr lang="ru-RU" sz="2000" dirty="0" err="1"/>
              <a:t>небезпечних</a:t>
            </a:r>
            <a:r>
              <a:rPr lang="ru-RU" sz="2000" dirty="0"/>
              <a:t> </a:t>
            </a:r>
            <a:r>
              <a:rPr lang="ru-RU" sz="2000" dirty="0" err="1"/>
              <a:t>рівнів</a:t>
            </a:r>
            <a:r>
              <a:rPr lang="ru-RU" sz="2000" dirty="0"/>
              <a:t> практично </a:t>
            </a:r>
            <a:r>
              <a:rPr lang="ru-RU" sz="2000" dirty="0" err="1"/>
              <a:t>тільки</a:t>
            </a:r>
            <a:r>
              <a:rPr lang="ru-RU" sz="2000" dirty="0"/>
              <a:t> в межах 30-км </a:t>
            </a:r>
            <a:r>
              <a:rPr lang="ru-RU" sz="2000" dirty="0" err="1"/>
              <a:t>зони</a:t>
            </a:r>
            <a:r>
              <a:rPr lang="ru-RU" sz="2000" dirty="0"/>
              <a:t>, де </a:t>
            </a:r>
            <a:r>
              <a:rPr lang="ru-RU" sz="2000" dirty="0" err="1"/>
              <a:t>спостерігався</a:t>
            </a:r>
            <a:r>
              <a:rPr lang="ru-RU" sz="2000" dirty="0"/>
              <a:t> </a:t>
            </a:r>
            <a:r>
              <a:rPr lang="ru-RU" sz="2000" dirty="0" err="1"/>
              <a:t>складний</a:t>
            </a:r>
            <a:r>
              <a:rPr lang="ru-RU" sz="2000" dirty="0"/>
              <a:t> спектр </a:t>
            </a:r>
            <a:r>
              <a:rPr lang="ru-RU" sz="2000" dirty="0" err="1"/>
              <a:t>біологічних</a:t>
            </a:r>
            <a:r>
              <a:rPr lang="ru-RU" sz="2000" dirty="0"/>
              <a:t> </a:t>
            </a:r>
            <a:r>
              <a:rPr lang="ru-RU" sz="2000" dirty="0" err="1"/>
              <a:t>ефектів</a:t>
            </a:r>
            <a:r>
              <a:rPr lang="ru-RU" sz="2000" dirty="0"/>
              <a:t> </a:t>
            </a:r>
            <a:r>
              <a:rPr lang="ru-RU" sz="2000" dirty="0" err="1"/>
              <a:t>різного</a:t>
            </a:r>
            <a:r>
              <a:rPr lang="ru-RU" sz="2000" dirty="0"/>
              <a:t> </a:t>
            </a:r>
            <a:r>
              <a:rPr lang="ru-RU" sz="2000" dirty="0" err="1"/>
              <a:t>рівня</a:t>
            </a:r>
            <a:r>
              <a:rPr lang="ru-RU" sz="2000" dirty="0"/>
              <a:t>. </a:t>
            </a:r>
          </a:p>
        </p:txBody>
      </p:sp>
      <p:sp>
        <p:nvSpPr>
          <p:cNvPr id="5" name="Прямоугольник 4"/>
          <p:cNvSpPr/>
          <p:nvPr/>
        </p:nvSpPr>
        <p:spPr>
          <a:xfrm>
            <a:off x="251520" y="3583"/>
            <a:ext cx="6668492"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3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Еколого-біологічні</a:t>
            </a:r>
            <a:r>
              <a:rPr lang="ru-RU"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a:t>
            </a:r>
            <a:r>
              <a:rPr lang="ru-RU" sz="3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наслідки</a:t>
            </a:r>
            <a:endParaRPr lang="ru-RU"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pic>
        <p:nvPicPr>
          <p:cNvPr id="8" name="Місце для зображення 7"/>
          <p:cNvPicPr>
            <a:picLocks noGrp="1" noChangeAspect="1"/>
          </p:cNvPicPr>
          <p:nvPr>
            <p:ph type="pic" idx="1"/>
          </p:nvPr>
        </p:nvPicPr>
        <p:blipFill>
          <a:blip r:embed="rId2">
            <a:extLst>
              <a:ext uri="{28A0092B-C50C-407E-A947-70E740481C1C}"/>
            </a:extLst>
          </a:blip>
          <a:srcRect t="2419" b="2419"/>
          <a:stretch>
            <a:fillRect/>
          </a:stretch>
        </p:blipFill>
        <p:spPr>
          <a:xfrm>
            <a:off x="4572000" y="1916832"/>
            <a:ext cx="4320480" cy="3551782"/>
          </a:xfr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p:cNvPicPr>
            <a:picLocks noGrp="1" noChangeAspect="1"/>
          </p:cNvPicPr>
          <p:nvPr>
            <p:ph type="pic" idx="1"/>
          </p:nvPr>
        </p:nvPicPr>
        <p:blipFill>
          <a:blip r:embed="rId2">
            <a:extLst>
              <a:ext uri="{28A0092B-C50C-407E-A947-70E740481C1C}"/>
            </a:extLst>
          </a:blip>
          <a:srcRect l="7002" r="7002"/>
          <a:stretch>
            <a:fillRect/>
          </a:stretch>
        </p:blipFill>
        <p:spPr>
          <a:xfrm>
            <a:off x="179388" y="1412875"/>
            <a:ext cx="3960564" cy="4104357"/>
          </a:xfrm>
          <a:ln>
            <a:noFill/>
          </a:ln>
          <a:effectLst>
            <a:softEdge rad="112500"/>
          </a:effectLst>
        </p:spPr>
      </p:pic>
      <p:sp>
        <p:nvSpPr>
          <p:cNvPr id="3" name="Текст 2"/>
          <p:cNvSpPr>
            <a:spLocks noGrp="1"/>
          </p:cNvSpPr>
          <p:nvPr>
            <p:ph type="body" sz="quarter" idx="13"/>
          </p:nvPr>
        </p:nvSpPr>
        <p:spPr>
          <a:xfrm>
            <a:off x="4067175" y="1412875"/>
            <a:ext cx="4826000" cy="5111750"/>
          </a:xfrm>
        </p:spPr>
        <p:txBody>
          <a:bodyPr/>
          <a:lstStyle/>
          <a:p>
            <a:pPr fontAlgn="auto">
              <a:spcAft>
                <a:spcPts val="0"/>
              </a:spcAft>
              <a:defRPr/>
            </a:pPr>
            <a:r>
              <a:rPr lang="ru-RU" sz="2000" dirty="0" err="1"/>
              <a:t>Чорнобильська</a:t>
            </a:r>
            <a:r>
              <a:rPr lang="ru-RU" sz="2000" dirty="0"/>
              <a:t> катастрофа стала причиною </a:t>
            </a:r>
            <a:r>
              <a:rPr lang="ru-RU" sz="2000" dirty="0" err="1"/>
              <a:t>серйозних</a:t>
            </a:r>
            <a:r>
              <a:rPr lang="ru-RU" sz="2000" dirty="0"/>
              <a:t> </a:t>
            </a:r>
            <a:r>
              <a:rPr lang="ru-RU" sz="2000" dirty="0" err="1"/>
              <a:t>збитків</a:t>
            </a:r>
            <a:r>
              <a:rPr lang="ru-RU" sz="2000" dirty="0"/>
              <a:t> для </a:t>
            </a:r>
            <a:r>
              <a:rPr lang="ru-RU" sz="2000" dirty="0" err="1"/>
              <a:t>економіки</a:t>
            </a:r>
            <a:r>
              <a:rPr lang="ru-RU" sz="2000" dirty="0"/>
              <a:t> та </a:t>
            </a:r>
            <a:r>
              <a:rPr lang="ru-RU" sz="2000" dirty="0" err="1"/>
              <a:t>соціальної</a:t>
            </a:r>
            <a:r>
              <a:rPr lang="ru-RU" sz="2000" dirty="0"/>
              <a:t> </a:t>
            </a:r>
            <a:r>
              <a:rPr lang="ru-RU" sz="2000" dirty="0" err="1"/>
              <a:t>сфери</a:t>
            </a:r>
            <a:r>
              <a:rPr lang="ru-RU" sz="2000" dirty="0"/>
              <a:t> як у </a:t>
            </a:r>
            <a:r>
              <a:rPr lang="ru-RU" sz="2000" dirty="0" err="1"/>
              <a:t>колишньому</a:t>
            </a:r>
            <a:r>
              <a:rPr lang="ru-RU" sz="2000" dirty="0"/>
              <a:t> СРСР, так і за </a:t>
            </a:r>
            <a:r>
              <a:rPr lang="ru-RU" sz="2000" dirty="0" err="1"/>
              <a:t>його</a:t>
            </a:r>
            <a:r>
              <a:rPr lang="ru-RU" sz="2000" dirty="0"/>
              <a:t> межами. </a:t>
            </a:r>
            <a:r>
              <a:rPr lang="ru-RU" sz="2000" dirty="0" err="1"/>
              <a:t>Аварія</a:t>
            </a:r>
            <a:r>
              <a:rPr lang="ru-RU" sz="2000" dirty="0"/>
              <a:t> порушила </a:t>
            </a:r>
            <a:r>
              <a:rPr lang="ru-RU" sz="2000" dirty="0" err="1"/>
              <a:t>нормальну</a:t>
            </a:r>
            <a:r>
              <a:rPr lang="ru-RU" sz="2000" dirty="0"/>
              <a:t> </a:t>
            </a:r>
            <a:r>
              <a:rPr lang="ru-RU" sz="2000" dirty="0" err="1"/>
              <a:t>життєдіяльність</a:t>
            </a:r>
            <a:r>
              <a:rPr lang="ru-RU" sz="2000" dirty="0"/>
              <a:t> та </a:t>
            </a:r>
            <a:r>
              <a:rPr lang="ru-RU" sz="2000" dirty="0" err="1"/>
              <a:t>виробництво</a:t>
            </a:r>
            <a:r>
              <a:rPr lang="ru-RU" sz="2000" dirty="0"/>
              <a:t> у </a:t>
            </a:r>
            <a:r>
              <a:rPr lang="ru-RU" sz="2000" dirty="0" err="1"/>
              <a:t>багатьох</a:t>
            </a:r>
            <a:r>
              <a:rPr lang="ru-RU" sz="2000" dirty="0"/>
              <a:t> </a:t>
            </a:r>
            <a:r>
              <a:rPr lang="ru-RU" sz="2000" dirty="0" err="1"/>
              <a:t>регіонах</a:t>
            </a:r>
            <a:r>
              <a:rPr lang="ru-RU" sz="2000" dirty="0"/>
              <a:t> УРСР, БРСР та РРФСР, </a:t>
            </a:r>
            <a:r>
              <a:rPr lang="ru-RU" sz="2000" dirty="0" err="1"/>
              <a:t>призвела</a:t>
            </a:r>
            <a:r>
              <a:rPr lang="ru-RU" sz="2000" dirty="0"/>
              <a:t> до </a:t>
            </a:r>
            <a:r>
              <a:rPr lang="ru-RU" sz="2000" dirty="0" err="1"/>
              <a:t>зниження</a:t>
            </a:r>
            <a:r>
              <a:rPr lang="ru-RU" sz="2000" dirty="0"/>
              <a:t> </a:t>
            </a:r>
            <a:r>
              <a:rPr lang="ru-RU" sz="2000" dirty="0" err="1"/>
              <a:t>виробництва</a:t>
            </a:r>
            <a:r>
              <a:rPr lang="ru-RU" sz="2000" dirty="0"/>
              <a:t> </a:t>
            </a:r>
            <a:r>
              <a:rPr lang="ru-RU" sz="2000" dirty="0" err="1"/>
              <a:t>електроенергії</a:t>
            </a:r>
            <a:r>
              <a:rPr lang="ru-RU" sz="2000" dirty="0"/>
              <a:t> для потреб </a:t>
            </a:r>
            <a:r>
              <a:rPr lang="ru-RU" sz="2000" dirty="0" err="1"/>
              <a:t>економіки</a:t>
            </a:r>
            <a:r>
              <a:rPr lang="ru-RU" sz="2000" dirty="0"/>
              <a:t>, </a:t>
            </a:r>
            <a:r>
              <a:rPr lang="ru-RU" sz="2000" dirty="0" err="1"/>
              <a:t>істотні</a:t>
            </a:r>
            <a:r>
              <a:rPr lang="ru-RU" sz="2000" dirty="0"/>
              <a:t> </a:t>
            </a:r>
            <a:r>
              <a:rPr lang="ru-RU" sz="2000" dirty="0" err="1"/>
              <a:t>збитки</a:t>
            </a:r>
            <a:r>
              <a:rPr lang="ru-RU" sz="2000" dirty="0"/>
              <a:t> </a:t>
            </a:r>
            <a:r>
              <a:rPr lang="ru-RU" sz="2000" dirty="0" err="1"/>
              <a:t>були</a:t>
            </a:r>
            <a:r>
              <a:rPr lang="ru-RU" sz="2000" dirty="0"/>
              <a:t> </a:t>
            </a:r>
            <a:r>
              <a:rPr lang="ru-RU" sz="2000" dirty="0" err="1"/>
              <a:t>завдані</a:t>
            </a:r>
            <a:r>
              <a:rPr lang="ru-RU" sz="2000" dirty="0"/>
              <a:t> </a:t>
            </a:r>
            <a:r>
              <a:rPr lang="ru-RU" sz="2000" dirty="0" err="1"/>
              <a:t>сільськогосподарським</a:t>
            </a:r>
            <a:r>
              <a:rPr lang="ru-RU" sz="2000" dirty="0"/>
              <a:t> і </a:t>
            </a:r>
            <a:r>
              <a:rPr lang="ru-RU" sz="2000" dirty="0" err="1"/>
              <a:t>промисловим</a:t>
            </a:r>
            <a:r>
              <a:rPr lang="ru-RU" sz="2000" dirty="0"/>
              <a:t> </a:t>
            </a:r>
            <a:r>
              <a:rPr lang="ru-RU" sz="2000" dirty="0" err="1"/>
              <a:t>об’єктам</a:t>
            </a:r>
            <a:r>
              <a:rPr lang="ru-RU" sz="2000" dirty="0"/>
              <a:t>, </a:t>
            </a:r>
            <a:r>
              <a:rPr lang="ru-RU" sz="2000" dirty="0" err="1"/>
              <a:t>постраждали</a:t>
            </a:r>
            <a:r>
              <a:rPr lang="ru-RU" sz="2000" dirty="0"/>
              <a:t> </a:t>
            </a:r>
            <a:r>
              <a:rPr lang="ru-RU" sz="2000" dirty="0" err="1"/>
              <a:t>лісові</a:t>
            </a:r>
            <a:r>
              <a:rPr lang="ru-RU" sz="2000" dirty="0"/>
              <a:t> </a:t>
            </a:r>
            <a:r>
              <a:rPr lang="ru-RU" sz="2000" dirty="0" err="1"/>
              <a:t>масиви</a:t>
            </a:r>
            <a:r>
              <a:rPr lang="ru-RU" sz="2000" dirty="0"/>
              <a:t> та </a:t>
            </a:r>
            <a:r>
              <a:rPr lang="ru-RU" sz="2000" dirty="0" err="1"/>
              <a:t>водне</a:t>
            </a:r>
            <a:r>
              <a:rPr lang="ru-RU" sz="2000" dirty="0"/>
              <a:t> </a:t>
            </a:r>
            <a:r>
              <a:rPr lang="ru-RU" sz="2000" dirty="0" err="1"/>
              <a:t>господарство</a:t>
            </a:r>
            <a:r>
              <a:rPr lang="ru-RU" sz="2000" dirty="0"/>
              <a:t>.</a:t>
            </a:r>
          </a:p>
          <a:p>
            <a:pPr fontAlgn="auto">
              <a:spcAft>
                <a:spcPts val="0"/>
              </a:spcAft>
              <a:defRPr/>
            </a:pPr>
            <a:r>
              <a:rPr lang="ru-RU" sz="2000" dirty="0"/>
              <a:t>У 1986 </a:t>
            </a:r>
            <a:r>
              <a:rPr lang="ru-RU" sz="2000" dirty="0" err="1"/>
              <a:t>році</a:t>
            </a:r>
            <a:r>
              <a:rPr lang="ru-RU" sz="2000" dirty="0"/>
              <a:t> </a:t>
            </a:r>
            <a:r>
              <a:rPr lang="ru-RU" sz="2000" dirty="0" err="1"/>
              <a:t>виникла</a:t>
            </a:r>
            <a:r>
              <a:rPr lang="ru-RU" sz="2000" dirty="0"/>
              <a:t> проблема </a:t>
            </a:r>
            <a:r>
              <a:rPr lang="ru-RU" sz="2000" dirty="0" err="1"/>
              <a:t>будівництва</a:t>
            </a:r>
            <a:r>
              <a:rPr lang="ru-RU" sz="2000" dirty="0"/>
              <a:t> </a:t>
            </a:r>
            <a:r>
              <a:rPr lang="ru-RU" sz="2000" dirty="0" err="1"/>
              <a:t>додаткового</a:t>
            </a:r>
            <a:r>
              <a:rPr lang="ru-RU" sz="2000" dirty="0"/>
              <a:t> </a:t>
            </a:r>
            <a:r>
              <a:rPr lang="ru-RU" sz="2000" dirty="0" err="1"/>
              <a:t>житла</a:t>
            </a:r>
            <a:r>
              <a:rPr lang="ru-RU" sz="2000" dirty="0"/>
              <a:t> для </a:t>
            </a:r>
            <a:r>
              <a:rPr lang="ru-RU" sz="2000" dirty="0" err="1"/>
              <a:t>евакуйованих</a:t>
            </a:r>
            <a:r>
              <a:rPr lang="ru-RU" sz="2000" dirty="0"/>
              <a:t>.</a:t>
            </a:r>
          </a:p>
        </p:txBody>
      </p:sp>
      <p:sp>
        <p:nvSpPr>
          <p:cNvPr id="5" name="Прямоугольник 4"/>
          <p:cNvSpPr/>
          <p:nvPr/>
        </p:nvSpPr>
        <p:spPr>
          <a:xfrm>
            <a:off x="-15602" y="116632"/>
            <a:ext cx="4616136"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3600" b="1" i="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Економічні</a:t>
            </a:r>
            <a:r>
              <a:rPr lang="ru-RU"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a:t>
            </a:r>
            <a:r>
              <a:rPr lang="ru-RU" sz="3600" b="1" i="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збитки</a:t>
            </a:r>
            <a:endParaRPr lang="ru-RU"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p:cNvPicPr>
            <a:picLocks noGrp="1" noChangeAspect="1"/>
          </p:cNvPicPr>
          <p:nvPr>
            <p:ph type="pic" idx="1"/>
          </p:nvPr>
        </p:nvPicPr>
        <p:blipFill>
          <a:blip r:embed="rId2">
            <a:extLst>
              <a:ext uri="{28A0092B-C50C-407E-A947-70E740481C1C}"/>
            </a:extLst>
          </a:blip>
          <a:srcRect l="25355" r="25355"/>
          <a:stretch>
            <a:fillRect/>
          </a:stretch>
        </p:blipFill>
        <p:spPr>
          <a:xfrm>
            <a:off x="4284663" y="765175"/>
            <a:ext cx="4591050" cy="5472113"/>
          </a:xfrm>
          <a:ln>
            <a:noFill/>
          </a:ln>
          <a:effectLst>
            <a:softEdge rad="112500"/>
          </a:effectLst>
        </p:spPr>
      </p:pic>
      <p:sp>
        <p:nvSpPr>
          <p:cNvPr id="3" name="Текст 2"/>
          <p:cNvSpPr>
            <a:spLocks noGrp="1"/>
          </p:cNvSpPr>
          <p:nvPr>
            <p:ph type="body" sz="quarter" idx="13"/>
          </p:nvPr>
        </p:nvSpPr>
        <p:spPr>
          <a:xfrm>
            <a:off x="395288" y="1268413"/>
            <a:ext cx="3486150" cy="5256212"/>
          </a:xfrm>
        </p:spPr>
        <p:txBody>
          <a:bodyPr/>
          <a:lstStyle/>
          <a:p>
            <a:pPr fontAlgn="auto">
              <a:spcAft>
                <a:spcPts val="0"/>
              </a:spcAft>
              <a:defRPr/>
            </a:pPr>
            <a:r>
              <a:rPr lang="ru-RU" sz="2000" dirty="0"/>
              <a:t>26 </a:t>
            </a:r>
            <a:r>
              <a:rPr lang="ru-RU" sz="2000" dirty="0" err="1"/>
              <a:t>квітня</a:t>
            </a:r>
            <a:r>
              <a:rPr lang="ru-RU" sz="2000" dirty="0"/>
              <a:t> 1986 року – одна з </a:t>
            </a:r>
            <a:r>
              <a:rPr lang="ru-RU" sz="2000" dirty="0" err="1"/>
              <a:t>найтрагічніших</a:t>
            </a:r>
            <a:r>
              <a:rPr lang="ru-RU" sz="2000" dirty="0"/>
              <a:t> дат в </a:t>
            </a:r>
            <a:r>
              <a:rPr lang="ru-RU" sz="2000" dirty="0" err="1"/>
              <a:t>історії</a:t>
            </a:r>
            <a:r>
              <a:rPr lang="ru-RU" sz="2000" dirty="0"/>
              <a:t> </a:t>
            </a:r>
            <a:r>
              <a:rPr lang="ru-RU" sz="2000" dirty="0" err="1"/>
              <a:t>людства</a:t>
            </a:r>
            <a:r>
              <a:rPr lang="ru-RU" sz="2000" dirty="0"/>
              <a:t>: на четвертому </a:t>
            </a:r>
            <a:r>
              <a:rPr lang="ru-RU" sz="2000" dirty="0" err="1"/>
              <a:t>блоці</a:t>
            </a:r>
            <a:r>
              <a:rPr lang="ru-RU" sz="2000" dirty="0"/>
              <a:t> </a:t>
            </a:r>
            <a:r>
              <a:rPr lang="ru-RU" sz="2000" dirty="0" err="1"/>
              <a:t>Чорнобильської</a:t>
            </a:r>
            <a:r>
              <a:rPr lang="ru-RU" sz="2000" dirty="0"/>
              <a:t> </a:t>
            </a:r>
            <a:r>
              <a:rPr lang="ru-RU" sz="2000" dirty="0" err="1"/>
              <a:t>атомної</a:t>
            </a:r>
            <a:r>
              <a:rPr lang="ru-RU" sz="2000" dirty="0"/>
              <a:t> </a:t>
            </a:r>
            <a:r>
              <a:rPr lang="ru-RU" sz="2000" dirty="0" err="1"/>
              <a:t>електростанції</a:t>
            </a:r>
            <a:r>
              <a:rPr lang="ru-RU" sz="2000" dirty="0"/>
              <a:t> за 110 </a:t>
            </a:r>
            <a:r>
              <a:rPr lang="ru-RU" sz="2000" dirty="0" err="1"/>
              <a:t>кілометрів</a:t>
            </a:r>
            <a:r>
              <a:rPr lang="ru-RU" sz="2000" dirty="0"/>
              <a:t> </a:t>
            </a:r>
            <a:r>
              <a:rPr lang="ru-RU" sz="2000" dirty="0" err="1"/>
              <a:t>від</a:t>
            </a:r>
            <a:r>
              <a:rPr lang="ru-RU" sz="2000" dirty="0"/>
              <a:t> </a:t>
            </a:r>
            <a:r>
              <a:rPr lang="ru-RU" sz="2000" dirty="0" err="1"/>
              <a:t>столиці</a:t>
            </a:r>
            <a:r>
              <a:rPr lang="ru-RU" sz="2000" dirty="0"/>
              <a:t> </a:t>
            </a:r>
            <a:r>
              <a:rPr lang="ru-RU" sz="2000" dirty="0" err="1"/>
              <a:t>України</a:t>
            </a:r>
            <a:r>
              <a:rPr lang="ru-RU" sz="2000" dirty="0"/>
              <a:t> </a:t>
            </a:r>
            <a:r>
              <a:rPr lang="ru-RU" sz="2000" dirty="0" err="1"/>
              <a:t>Києва</a:t>
            </a:r>
            <a:r>
              <a:rPr lang="ru-RU" sz="2000" dirty="0"/>
              <a:t>, </a:t>
            </a:r>
            <a:r>
              <a:rPr lang="ru-RU" sz="2000" dirty="0" err="1"/>
              <a:t>майже</a:t>
            </a:r>
            <a:r>
              <a:rPr lang="ru-RU" sz="2000" dirty="0"/>
              <a:t> в </a:t>
            </a:r>
            <a:r>
              <a:rPr lang="ru-RU" sz="2000" dirty="0" err="1"/>
              <a:t>центрі</a:t>
            </a:r>
            <a:r>
              <a:rPr lang="ru-RU" sz="2000" dirty="0"/>
              <a:t> </a:t>
            </a:r>
            <a:r>
              <a:rPr lang="ru-RU" sz="2000" dirty="0" err="1"/>
              <a:t>Європи</a:t>
            </a:r>
            <a:r>
              <a:rPr lang="ru-RU" sz="2000" dirty="0"/>
              <a:t>, </a:t>
            </a:r>
            <a:r>
              <a:rPr lang="ru-RU" sz="2000" dirty="0" err="1"/>
              <a:t>сталася</a:t>
            </a:r>
            <a:r>
              <a:rPr lang="ru-RU" sz="2000" dirty="0"/>
              <a:t> </a:t>
            </a:r>
            <a:r>
              <a:rPr lang="ru-RU" sz="2000" dirty="0" err="1"/>
              <a:t>аварія</a:t>
            </a:r>
            <a:r>
              <a:rPr lang="ru-RU" sz="2000" dirty="0"/>
              <a:t>, яку </a:t>
            </a:r>
            <a:r>
              <a:rPr lang="ru-RU" sz="2000" dirty="0" err="1"/>
              <a:t>обґрунтовано</a:t>
            </a:r>
            <a:r>
              <a:rPr lang="ru-RU" sz="2000" dirty="0"/>
              <a:t> </a:t>
            </a:r>
            <a:r>
              <a:rPr lang="ru-RU" sz="2000" dirty="0" err="1"/>
              <a:t>кваліфікують</a:t>
            </a:r>
            <a:r>
              <a:rPr lang="ru-RU" sz="2000" dirty="0"/>
              <a:t> як </a:t>
            </a:r>
            <a:r>
              <a:rPr lang="ru-RU" sz="2000" dirty="0" err="1"/>
              <a:t>найбільшу</a:t>
            </a:r>
            <a:r>
              <a:rPr lang="ru-RU" sz="2000" dirty="0"/>
              <a:t> в </a:t>
            </a:r>
            <a:r>
              <a:rPr lang="ru-RU" sz="2000" dirty="0" err="1"/>
              <a:t>світі</a:t>
            </a:r>
            <a:r>
              <a:rPr lang="ru-RU" sz="2000" dirty="0"/>
              <a:t> </a:t>
            </a:r>
            <a:r>
              <a:rPr lang="ru-RU" sz="2000" dirty="0" err="1"/>
              <a:t>техногенну</a:t>
            </a:r>
            <a:r>
              <a:rPr lang="ru-RU" sz="2000" dirty="0"/>
              <a:t> й </a:t>
            </a:r>
            <a:r>
              <a:rPr lang="ru-RU" sz="2000" dirty="0" err="1"/>
              <a:t>екологічну</a:t>
            </a:r>
            <a:r>
              <a:rPr lang="ru-RU" sz="2000" dirty="0"/>
              <a:t> катастрофу.</a:t>
            </a:r>
          </a:p>
          <a:p>
            <a:pPr fontAlgn="auto">
              <a:spcAft>
                <a:spcPts val="0"/>
              </a:spcAft>
              <a:defRPr/>
            </a:pPr>
            <a:endParaRPr lang="ru-RU" dirty="0"/>
          </a:p>
        </p:txBody>
      </p:sp>
      <p:sp>
        <p:nvSpPr>
          <p:cNvPr id="5" name="Прямоугольник 4"/>
          <p:cNvSpPr/>
          <p:nvPr/>
        </p:nvSpPr>
        <p:spPr>
          <a:xfrm>
            <a:off x="179512" y="17306"/>
            <a:ext cx="3702424"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Висновки</a:t>
            </a: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p:cNvPicPr>
            <a:picLocks noGrp="1" noChangeAspect="1"/>
          </p:cNvPicPr>
          <p:nvPr>
            <p:ph type="pic" idx="1"/>
          </p:nvPr>
        </p:nvPicPr>
        <p:blipFill>
          <a:blip r:embed="rId2">
            <a:extLst>
              <a:ext uri="{28A0092B-C50C-407E-A947-70E740481C1C}"/>
            </a:extLst>
          </a:blip>
          <a:srcRect l="17588" r="17588"/>
          <a:stretch>
            <a:fillRect/>
          </a:stretch>
        </p:blipFill>
        <p:spPr>
          <a:xfrm>
            <a:off x="4355976" y="620688"/>
            <a:ext cx="4537199" cy="5040559"/>
          </a:xfrm>
          <a:ln>
            <a:noFill/>
          </a:ln>
          <a:effectLst>
            <a:softEdge rad="112500"/>
          </a:effectLst>
        </p:spPr>
      </p:pic>
      <p:sp>
        <p:nvSpPr>
          <p:cNvPr id="3" name="Текст 2"/>
          <p:cNvSpPr>
            <a:spLocks noGrp="1"/>
          </p:cNvSpPr>
          <p:nvPr>
            <p:ph type="body" sz="quarter" idx="13"/>
          </p:nvPr>
        </p:nvSpPr>
        <p:spPr>
          <a:xfrm>
            <a:off x="395288" y="549275"/>
            <a:ext cx="3455987" cy="5759450"/>
          </a:xfrm>
        </p:spPr>
        <p:txBody>
          <a:bodyPr/>
          <a:lstStyle/>
          <a:p>
            <a:pPr fontAlgn="auto">
              <a:spcAft>
                <a:spcPts val="0"/>
              </a:spcAft>
              <a:defRPr/>
            </a:pPr>
            <a:r>
              <a:rPr lang="ru-RU" sz="2000" dirty="0" err="1"/>
              <a:t>Навколо</a:t>
            </a:r>
            <a:r>
              <a:rPr lang="ru-RU" sz="2000" dirty="0"/>
              <a:t> </a:t>
            </a:r>
            <a:r>
              <a:rPr lang="ru-RU" sz="2000" dirty="0" err="1"/>
              <a:t>цієї</a:t>
            </a:r>
            <a:r>
              <a:rPr lang="ru-RU" sz="2000" dirty="0"/>
              <a:t> </a:t>
            </a:r>
            <a:r>
              <a:rPr lang="ru-RU" sz="2000" dirty="0" err="1"/>
              <a:t>події</a:t>
            </a:r>
            <a:r>
              <a:rPr lang="ru-RU" sz="2000" dirty="0"/>
              <a:t> </a:t>
            </a:r>
            <a:r>
              <a:rPr lang="ru-RU" sz="2000" dirty="0" err="1"/>
              <a:t>виникло</a:t>
            </a:r>
            <a:r>
              <a:rPr lang="ru-RU" sz="2000" dirty="0"/>
              <a:t> </a:t>
            </a:r>
            <a:r>
              <a:rPr lang="ru-RU" sz="2000" dirty="0" err="1"/>
              <a:t>чимало</a:t>
            </a:r>
            <a:r>
              <a:rPr lang="ru-RU" sz="2000" dirty="0"/>
              <a:t> </a:t>
            </a:r>
            <a:r>
              <a:rPr lang="ru-RU" sz="2000" dirty="0" err="1"/>
              <a:t>міфів</a:t>
            </a:r>
            <a:r>
              <a:rPr lang="ru-RU" sz="2000" dirty="0"/>
              <a:t>, </a:t>
            </a:r>
            <a:r>
              <a:rPr lang="ru-RU" sz="2000" dirty="0" err="1"/>
              <a:t>перекручень</a:t>
            </a:r>
            <a:r>
              <a:rPr lang="ru-RU" sz="2000" dirty="0"/>
              <a:t>, </a:t>
            </a:r>
            <a:r>
              <a:rPr lang="ru-RU" sz="2000" dirty="0" err="1"/>
              <a:t>домислів</a:t>
            </a:r>
            <a:r>
              <a:rPr lang="ru-RU" sz="2000" dirty="0"/>
              <a:t>. </a:t>
            </a:r>
            <a:r>
              <a:rPr lang="ru-RU" sz="2000" dirty="0" err="1"/>
              <a:t>Дехто</a:t>
            </a:r>
            <a:r>
              <a:rPr lang="ru-RU" sz="2000" dirty="0"/>
              <a:t> </a:t>
            </a:r>
            <a:r>
              <a:rPr lang="ru-RU" sz="2000" dirty="0" err="1"/>
              <a:t>зробив</a:t>
            </a:r>
            <a:r>
              <a:rPr lang="ru-RU" sz="2000" dirty="0"/>
              <a:t> </a:t>
            </a:r>
            <a:r>
              <a:rPr lang="ru-RU" sz="2000" dirty="0" err="1"/>
              <a:t>чорнобильську</a:t>
            </a:r>
            <a:r>
              <a:rPr lang="ru-RU" sz="2000" dirty="0"/>
              <a:t> тему картою у </a:t>
            </a:r>
            <a:r>
              <a:rPr lang="ru-RU" sz="2000" dirty="0" err="1"/>
              <a:t>політичній</a:t>
            </a:r>
            <a:r>
              <a:rPr lang="ru-RU" sz="2000" dirty="0"/>
              <a:t> </a:t>
            </a:r>
            <a:r>
              <a:rPr lang="ru-RU" sz="2000" dirty="0" err="1"/>
              <a:t>грі</a:t>
            </a:r>
            <a:r>
              <a:rPr lang="ru-RU" sz="2000" dirty="0"/>
              <a:t>, а в </a:t>
            </a:r>
            <a:r>
              <a:rPr lang="ru-RU" sz="2000" dirty="0" err="1"/>
              <a:t>деяких</a:t>
            </a:r>
            <a:r>
              <a:rPr lang="ru-RU" sz="2000" dirty="0"/>
              <a:t> колах, </a:t>
            </a:r>
            <a:r>
              <a:rPr lang="ru-RU" sz="2000" dirty="0" err="1"/>
              <a:t>керуючись</a:t>
            </a:r>
            <a:r>
              <a:rPr lang="ru-RU" sz="2000" dirty="0"/>
              <a:t> </a:t>
            </a:r>
            <a:r>
              <a:rPr lang="ru-RU" sz="2000" dirty="0" err="1"/>
              <a:t>суб'єктивними</a:t>
            </a:r>
            <a:r>
              <a:rPr lang="ru-RU" sz="2000" dirty="0"/>
              <a:t> </a:t>
            </a:r>
            <a:r>
              <a:rPr lang="ru-RU" sz="2000" dirty="0" err="1"/>
              <a:t>інтересами</a:t>
            </a:r>
            <a:r>
              <a:rPr lang="ru-RU" sz="2000" dirty="0"/>
              <a:t> і </a:t>
            </a:r>
            <a:r>
              <a:rPr lang="ru-RU" sz="2000" dirty="0" err="1"/>
              <a:t>розрахунками</a:t>
            </a:r>
            <a:r>
              <a:rPr lang="ru-RU" sz="2000" dirty="0"/>
              <a:t>, </a:t>
            </a:r>
            <a:r>
              <a:rPr lang="ru-RU" sz="2000" dirty="0" err="1"/>
              <a:t>намагаються</a:t>
            </a:r>
            <a:r>
              <a:rPr lang="ru-RU" sz="2000" dirty="0"/>
              <a:t> </a:t>
            </a:r>
            <a:r>
              <a:rPr lang="ru-RU" sz="2000" dirty="0" err="1"/>
              <a:t>применшити</a:t>
            </a:r>
            <a:r>
              <a:rPr lang="ru-RU" sz="2000" dirty="0"/>
              <a:t> </a:t>
            </a:r>
            <a:r>
              <a:rPr lang="ru-RU" sz="2000" dirty="0" err="1"/>
              <a:t>значення</a:t>
            </a:r>
            <a:r>
              <a:rPr lang="ru-RU" sz="2000" dirty="0"/>
              <a:t> </a:t>
            </a:r>
            <a:r>
              <a:rPr lang="ru-RU" sz="2000" dirty="0" err="1"/>
              <a:t>катастрофи</a:t>
            </a:r>
            <a:r>
              <a:rPr lang="ru-RU" sz="2000" dirty="0"/>
              <a:t> </a:t>
            </a:r>
            <a:r>
              <a:rPr lang="ru-RU" sz="2000" dirty="0" err="1"/>
              <a:t>чи</a:t>
            </a:r>
            <a:r>
              <a:rPr lang="ru-RU" sz="2000" dirty="0"/>
              <a:t> </a:t>
            </a:r>
            <a:r>
              <a:rPr lang="ru-RU" sz="2000" dirty="0" err="1"/>
              <a:t>навіть</a:t>
            </a:r>
            <a:r>
              <a:rPr lang="ru-RU" sz="2000" dirty="0"/>
              <a:t> </a:t>
            </a:r>
            <a:r>
              <a:rPr lang="ru-RU" sz="2000" dirty="0" err="1"/>
              <a:t>піддати</a:t>
            </a:r>
            <a:r>
              <a:rPr lang="ru-RU" sz="2000" dirty="0"/>
              <a:t> </a:t>
            </a:r>
            <a:r>
              <a:rPr lang="ru-RU" sz="2000" dirty="0" err="1"/>
              <a:t>її</a:t>
            </a:r>
            <a:r>
              <a:rPr lang="ru-RU" sz="2000" dirty="0"/>
              <a:t> </a:t>
            </a:r>
            <a:r>
              <a:rPr lang="ru-RU" sz="2000" dirty="0" err="1"/>
              <a:t>забуттю</a:t>
            </a:r>
            <a:r>
              <a:rPr lang="ru-RU" sz="2000" dirty="0"/>
              <a:t>.</a:t>
            </a:r>
          </a:p>
          <a:p>
            <a:pPr fontAlgn="auto">
              <a:spcAft>
                <a:spcPts val="0"/>
              </a:spcAft>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4932363" y="1052513"/>
            <a:ext cx="4103687" cy="5013325"/>
          </a:xfrm>
        </p:spPr>
        <p:txBody>
          <a:bodyPr/>
          <a:lstStyle/>
          <a:p>
            <a:pPr fontAlgn="auto">
              <a:spcAft>
                <a:spcPts val="0"/>
              </a:spcAft>
              <a:defRPr/>
            </a:pPr>
            <a:r>
              <a:rPr lang="ru-RU" sz="2000" dirty="0" err="1"/>
              <a:t>Втім</a:t>
            </a:r>
            <a:r>
              <a:rPr lang="ru-RU" sz="2000" dirty="0"/>
              <a:t>, </a:t>
            </a:r>
            <a:r>
              <a:rPr lang="ru-RU" sz="2000" dirty="0" err="1"/>
              <a:t>Чорнобиль</a:t>
            </a:r>
            <a:r>
              <a:rPr lang="ru-RU" sz="2000" dirty="0"/>
              <a:t> не минув. </a:t>
            </a:r>
            <a:r>
              <a:rPr lang="ru-RU" sz="2000" dirty="0" err="1"/>
              <a:t>Він</a:t>
            </a:r>
            <a:r>
              <a:rPr lang="ru-RU" sz="2000" dirty="0"/>
              <a:t> </a:t>
            </a:r>
            <a:r>
              <a:rPr lang="ru-RU" sz="2000" dirty="0" err="1"/>
              <a:t>промовисто</a:t>
            </a:r>
            <a:r>
              <a:rPr lang="ru-RU" sz="2000" dirty="0"/>
              <a:t> </a:t>
            </a:r>
            <a:r>
              <a:rPr lang="ru-RU" sz="2000" dirty="0" err="1"/>
              <a:t>нагадує</a:t>
            </a:r>
            <a:r>
              <a:rPr lang="ru-RU" sz="2000" dirty="0"/>
              <a:t> про себе </a:t>
            </a:r>
            <a:r>
              <a:rPr lang="ru-RU" sz="2000" dirty="0" err="1"/>
              <a:t>щодня</a:t>
            </a:r>
            <a:r>
              <a:rPr lang="ru-RU" sz="2000" dirty="0"/>
              <a:t> </a:t>
            </a:r>
            <a:r>
              <a:rPr lang="ru-RU" sz="2000" dirty="0" err="1"/>
              <a:t>численними</a:t>
            </a:r>
            <a:r>
              <a:rPr lang="ru-RU" sz="2000" dirty="0"/>
              <a:t> проблемами в </a:t>
            </a:r>
            <a:r>
              <a:rPr lang="ru-RU" sz="2000" dirty="0" err="1"/>
              <a:t>різних</a:t>
            </a:r>
            <a:r>
              <a:rPr lang="ru-RU" sz="2000" dirty="0"/>
              <a:t> сферах </a:t>
            </a:r>
            <a:r>
              <a:rPr lang="ru-RU" sz="2000" dirty="0" err="1"/>
              <a:t>суспільства</a:t>
            </a:r>
            <a:r>
              <a:rPr lang="ru-RU" sz="2000" dirty="0"/>
              <a:t>, у </a:t>
            </a:r>
            <a:r>
              <a:rPr lang="ru-RU" sz="2000" dirty="0" err="1"/>
              <a:t>долі</a:t>
            </a:r>
            <a:r>
              <a:rPr lang="ru-RU" sz="2000" dirty="0"/>
              <a:t> </a:t>
            </a:r>
            <a:r>
              <a:rPr lang="ru-RU" sz="2000" dirty="0" err="1"/>
              <a:t>мільйонів</a:t>
            </a:r>
            <a:r>
              <a:rPr lang="ru-RU" sz="2000" dirty="0"/>
              <a:t> людей, </a:t>
            </a:r>
            <a:r>
              <a:rPr lang="ru-RU" sz="2000" dirty="0" err="1"/>
              <a:t>житті</a:t>
            </a:r>
            <a:r>
              <a:rPr lang="ru-RU" sz="2000" dirty="0"/>
              <a:t> кожного з нас.</a:t>
            </a:r>
          </a:p>
          <a:p>
            <a:pPr fontAlgn="auto">
              <a:spcAft>
                <a:spcPts val="0"/>
              </a:spcAft>
              <a:defRPr/>
            </a:pPr>
            <a:endParaRPr lang="ru-RU" sz="2000" dirty="0"/>
          </a:p>
          <a:p>
            <a:pPr fontAlgn="auto">
              <a:spcAft>
                <a:spcPts val="0"/>
              </a:spcAft>
              <a:defRPr/>
            </a:pPr>
            <a:r>
              <a:rPr lang="ru-RU" sz="2000" dirty="0" err="1"/>
              <a:t>Ядерний</a:t>
            </a:r>
            <a:r>
              <a:rPr lang="ru-RU" sz="2000" dirty="0"/>
              <a:t> </a:t>
            </a:r>
            <a:r>
              <a:rPr lang="ru-RU" sz="2000" dirty="0" err="1"/>
              <a:t>розпад</a:t>
            </a:r>
            <a:r>
              <a:rPr lang="ru-RU" sz="2000" dirty="0"/>
              <a:t> </a:t>
            </a:r>
            <a:r>
              <a:rPr lang="ru-RU" sz="2000" dirty="0" err="1"/>
              <a:t>має</a:t>
            </a:r>
            <a:r>
              <a:rPr lang="ru-RU" sz="2000" dirty="0"/>
              <a:t> свою, добре </a:t>
            </a:r>
            <a:r>
              <a:rPr lang="ru-RU" sz="2000" dirty="0" err="1"/>
              <a:t>відому</a:t>
            </a:r>
            <a:r>
              <a:rPr lang="ru-RU" sz="2000" dirty="0"/>
              <a:t> </a:t>
            </a:r>
            <a:r>
              <a:rPr lang="ru-RU" sz="2000" dirty="0" err="1"/>
              <a:t>науці</a:t>
            </a:r>
            <a:r>
              <a:rPr lang="ru-RU" sz="2000" dirty="0"/>
              <a:t> </a:t>
            </a:r>
            <a:r>
              <a:rPr lang="ru-RU" sz="2000" dirty="0" err="1"/>
              <a:t>пролонгованість</a:t>
            </a:r>
            <a:r>
              <a:rPr lang="ru-RU" sz="2000" dirty="0"/>
              <a:t> в </a:t>
            </a:r>
            <a:r>
              <a:rPr lang="ru-RU" sz="2000" dirty="0" err="1"/>
              <a:t>часі</a:t>
            </a:r>
            <a:r>
              <a:rPr lang="ru-RU" sz="2000" dirty="0"/>
              <a:t> й </a:t>
            </a:r>
            <a:r>
              <a:rPr lang="ru-RU" sz="2000" dirty="0" err="1"/>
              <a:t>просторі</a:t>
            </a:r>
            <a:r>
              <a:rPr lang="ru-RU" sz="2000" dirty="0"/>
              <a:t>, а </a:t>
            </a:r>
            <a:r>
              <a:rPr lang="ru-RU" sz="2000" dirty="0" err="1"/>
              <a:t>готових</a:t>
            </a:r>
            <a:r>
              <a:rPr lang="ru-RU" sz="2000" dirty="0"/>
              <a:t> </a:t>
            </a:r>
            <a:r>
              <a:rPr lang="ru-RU" sz="2000" dirty="0" err="1"/>
              <a:t>програм</a:t>
            </a:r>
            <a:r>
              <a:rPr lang="ru-RU" sz="2000" dirty="0"/>
              <a:t> </a:t>
            </a:r>
            <a:r>
              <a:rPr lang="ru-RU" sz="2000" dirty="0" err="1"/>
              <a:t>щодо</a:t>
            </a:r>
            <a:r>
              <a:rPr lang="ru-RU" sz="2000" dirty="0"/>
              <a:t> </a:t>
            </a:r>
            <a:r>
              <a:rPr lang="ru-RU" sz="2000" dirty="0" err="1"/>
              <a:t>подолання</a:t>
            </a:r>
            <a:r>
              <a:rPr lang="ru-RU" sz="2000" dirty="0"/>
              <a:t> </a:t>
            </a:r>
            <a:r>
              <a:rPr lang="ru-RU" sz="2000" dirty="0" err="1"/>
              <a:t>наслідків</a:t>
            </a:r>
            <a:r>
              <a:rPr lang="ru-RU" sz="2000" dirty="0"/>
              <a:t> </a:t>
            </a:r>
            <a:r>
              <a:rPr lang="ru-RU" sz="2000" dirty="0" err="1"/>
              <a:t>подібних</a:t>
            </a:r>
            <a:r>
              <a:rPr lang="ru-RU" sz="2000" dirty="0"/>
              <a:t> катастроф не </a:t>
            </a:r>
            <a:r>
              <a:rPr lang="ru-RU" sz="2000" dirty="0" err="1"/>
              <a:t>існує</a:t>
            </a:r>
            <a:r>
              <a:rPr lang="ru-RU" sz="2000" dirty="0"/>
              <a:t>.</a:t>
            </a:r>
          </a:p>
          <a:p>
            <a:pPr fontAlgn="auto">
              <a:spcAft>
                <a:spcPts val="0"/>
              </a:spcAft>
              <a:defRPr/>
            </a:pPr>
            <a:endParaRPr lang="ru-RU" dirty="0"/>
          </a:p>
        </p:txBody>
      </p:sp>
      <p:pic>
        <p:nvPicPr>
          <p:cNvPr id="7" name="Місце для зображення 6"/>
          <p:cNvPicPr>
            <a:picLocks noGrp="1" noChangeAspect="1"/>
          </p:cNvPicPr>
          <p:nvPr>
            <p:ph type="pic" idx="1"/>
          </p:nvPr>
        </p:nvPicPr>
        <p:blipFill>
          <a:blip r:embed="rId2">
            <a:extLst>
              <a:ext uri="{28A0092B-C50C-407E-A947-70E740481C1C}"/>
            </a:extLst>
          </a:blip>
          <a:srcRect t="5982" b="5982"/>
          <a:stretch>
            <a:fillRect/>
          </a:stretch>
        </p:blipFill>
        <p:spPr>
          <a:xfrm>
            <a:off x="179512" y="1484784"/>
            <a:ext cx="4824536" cy="3816424"/>
          </a:xfr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107950" y="0"/>
            <a:ext cx="4176713" cy="6248400"/>
          </a:xfrm>
          <a:prstGeom prst="rect">
            <a:avLst/>
          </a:prstGeom>
          <a:noFill/>
          <a:ln w="9525">
            <a:noFill/>
            <a:miter lim="800000"/>
            <a:headEnd/>
            <a:tailEnd/>
          </a:ln>
        </p:spPr>
        <p:txBody>
          <a:bodyPr>
            <a:spAutoFit/>
          </a:bodyPr>
          <a:lstStyle/>
          <a:p>
            <a:r>
              <a:rPr lang="ru-RU" sz="2000">
                <a:latin typeface="Constantia" pitchFamily="18" charset="0"/>
              </a:rPr>
              <a:t>Місто Чорнобиль було засноване за три сторіччя перед тим, як Колумб відкрив Америку, задовго перед тим, як доба Ренесансу та Реформації змінила обличчя Європи, за п'ятсот років перед тим, як Петро Перший створив Російську імперію. Протягом восьми сотень років мешканці міста та його околиць працювали на землі, вирощуючи жито й картоплю, розводячи велику рогату худобу й свиней. Ґрунт тут піщаний, чимало навколишніх земель були заболочені і мало придатні для рільництва. Однак місто жило. Незважаючи на голод, пошесті чуми й холодні зими, чорнобильці трималися своєї землі. </a:t>
            </a:r>
          </a:p>
        </p:txBody>
      </p:sp>
      <p:pic>
        <p:nvPicPr>
          <p:cNvPr id="4" name="Рисунок 3"/>
          <p:cNvPicPr>
            <a:picLocks noChangeAspect="1"/>
          </p:cNvPicPr>
          <p:nvPr/>
        </p:nvPicPr>
        <p:blipFill>
          <a:blip r:embed="rId2">
            <a:extLst>
              <a:ext uri="{28A0092B-C50C-407E-A947-70E740481C1C}"/>
            </a:extLst>
          </a:blip>
          <a:stretch>
            <a:fillRect/>
          </a:stretch>
        </p:blipFill>
        <p:spPr>
          <a:xfrm>
            <a:off x="4139952" y="1484784"/>
            <a:ext cx="4896544" cy="36724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p:cNvPicPr>
            <a:picLocks noGrp="1" noChangeAspect="1"/>
          </p:cNvPicPr>
          <p:nvPr>
            <p:ph type="pic" idx="1"/>
          </p:nvPr>
        </p:nvPicPr>
        <p:blipFill>
          <a:blip r:embed="rId2">
            <a:extLst>
              <a:ext uri="{28A0092B-C50C-407E-A947-70E740481C1C}"/>
            </a:extLst>
          </a:blip>
          <a:srcRect l="12548" r="12548"/>
          <a:stretch>
            <a:fillRect/>
          </a:stretch>
        </p:blipFill>
        <p:spPr>
          <a:xfrm>
            <a:off x="4499992" y="1340768"/>
            <a:ext cx="4520754" cy="4320480"/>
          </a:xfrm>
          <a:ln>
            <a:noFill/>
          </a:ln>
          <a:effectLst>
            <a:softEdge rad="112500"/>
          </a:effectLst>
        </p:spPr>
      </p:pic>
      <p:sp>
        <p:nvSpPr>
          <p:cNvPr id="3" name="Текст 2"/>
          <p:cNvSpPr>
            <a:spLocks noGrp="1"/>
          </p:cNvSpPr>
          <p:nvPr>
            <p:ph type="body" sz="quarter" idx="13"/>
          </p:nvPr>
        </p:nvSpPr>
        <p:spPr>
          <a:xfrm>
            <a:off x="250825" y="1052513"/>
            <a:ext cx="4249738" cy="5013325"/>
          </a:xfrm>
        </p:spPr>
        <p:txBody>
          <a:bodyPr>
            <a:noAutofit/>
          </a:bodyPr>
          <a:lstStyle/>
          <a:p>
            <a:pPr fontAlgn="auto">
              <a:spcAft>
                <a:spcPts val="0"/>
              </a:spcAft>
              <a:defRPr/>
            </a:pPr>
            <a:r>
              <a:rPr lang="ru-RU" sz="2000" dirty="0" err="1"/>
              <a:t>майбутнє</a:t>
            </a:r>
            <a:r>
              <a:rPr lang="ru-RU" sz="2000" dirty="0"/>
              <a:t> </a:t>
            </a:r>
            <a:r>
              <a:rPr lang="ru-RU" sz="2000" dirty="0" err="1"/>
              <a:t>підкоряється</a:t>
            </a:r>
            <a:r>
              <a:rPr lang="ru-RU" sz="2000" dirty="0"/>
              <a:t> </a:t>
            </a:r>
            <a:r>
              <a:rPr lang="ru-RU" sz="2000" dirty="0" err="1"/>
              <a:t>людині</a:t>
            </a:r>
            <a:r>
              <a:rPr lang="ru-RU" sz="2000" dirty="0"/>
              <a:t> </a:t>
            </a:r>
            <a:r>
              <a:rPr lang="ru-RU" sz="2000" dirty="0" err="1"/>
              <a:t>тоді</a:t>
            </a:r>
            <a:r>
              <a:rPr lang="ru-RU" sz="2000" dirty="0"/>
              <a:t>, коли вона </a:t>
            </a:r>
            <a:r>
              <a:rPr lang="ru-RU" sz="2000" dirty="0" err="1"/>
              <a:t>здатна</a:t>
            </a:r>
            <a:r>
              <a:rPr lang="ru-RU" sz="2000" dirty="0"/>
              <a:t> </a:t>
            </a:r>
            <a:r>
              <a:rPr lang="ru-RU" sz="2000" dirty="0" err="1"/>
              <a:t>глибоко</a:t>
            </a:r>
            <a:r>
              <a:rPr lang="ru-RU" sz="2000" dirty="0"/>
              <a:t> і </a:t>
            </a:r>
            <a:r>
              <a:rPr lang="ru-RU" sz="2000" dirty="0" err="1"/>
              <a:t>всебічно</a:t>
            </a:r>
            <a:r>
              <a:rPr lang="ru-RU" sz="2000" dirty="0"/>
              <a:t> </a:t>
            </a:r>
            <a:r>
              <a:rPr lang="ru-RU" sz="2000" dirty="0" err="1"/>
              <a:t>осмислювати</a:t>
            </a:r>
            <a:r>
              <a:rPr lang="ru-RU" sz="2000" dirty="0"/>
              <a:t> </a:t>
            </a:r>
            <a:r>
              <a:rPr lang="ru-RU" sz="2000" dirty="0" err="1"/>
              <a:t>минуле</a:t>
            </a:r>
            <a:r>
              <a:rPr lang="ru-RU" sz="2000" dirty="0"/>
              <a:t> </a:t>
            </a:r>
            <a:r>
              <a:rPr lang="ru-RU" sz="2000" dirty="0"/>
              <a:t>і </a:t>
            </a:r>
            <a:r>
              <a:rPr lang="ru-RU" sz="2000" dirty="0" err="1"/>
              <a:t>вміти</a:t>
            </a:r>
            <a:r>
              <a:rPr lang="ru-RU" sz="2000" dirty="0"/>
              <a:t> </a:t>
            </a:r>
            <a:r>
              <a:rPr lang="ru-RU" sz="2000" dirty="0" err="1"/>
              <a:t>отримувати</a:t>
            </a:r>
            <a:r>
              <a:rPr lang="ru-RU" sz="2000" dirty="0"/>
              <a:t> уроки з </a:t>
            </a:r>
            <a:r>
              <a:rPr lang="ru-RU" sz="2000" dirty="0" err="1"/>
              <a:t>допущених</a:t>
            </a:r>
            <a:r>
              <a:rPr lang="ru-RU" sz="2000" dirty="0"/>
              <a:t> </a:t>
            </a:r>
            <a:r>
              <a:rPr lang="ru-RU" sz="2000" dirty="0" err="1"/>
              <a:t>помилок</a:t>
            </a:r>
            <a:r>
              <a:rPr lang="ru-RU" sz="2000" dirty="0"/>
              <a:t> і </a:t>
            </a:r>
            <a:r>
              <a:rPr lang="ru-RU" sz="2000" dirty="0" err="1"/>
              <a:t>прорахунків</a:t>
            </a:r>
            <a:r>
              <a:rPr lang="ru-RU" sz="2000" dirty="0"/>
              <a:t>, </a:t>
            </a:r>
            <a:r>
              <a:rPr lang="ru-RU" sz="2000" dirty="0" err="1"/>
              <a:t>шукати</a:t>
            </a:r>
            <a:r>
              <a:rPr lang="ru-RU" sz="2000" dirty="0"/>
              <a:t> </a:t>
            </a:r>
            <a:r>
              <a:rPr lang="ru-RU" sz="2000" dirty="0" err="1"/>
              <a:t>нових</a:t>
            </a:r>
            <a:r>
              <a:rPr lang="ru-RU" sz="2000" dirty="0"/>
              <a:t> </a:t>
            </a:r>
            <a:r>
              <a:rPr lang="ru-RU" sz="2000" dirty="0" err="1"/>
              <a:t>засобів</a:t>
            </a:r>
            <a:r>
              <a:rPr lang="ru-RU" sz="2000" dirty="0"/>
              <a:t> </a:t>
            </a:r>
            <a:r>
              <a:rPr lang="ru-RU" sz="2000" dirty="0" err="1"/>
              <a:t>вирішення</a:t>
            </a:r>
            <a:r>
              <a:rPr lang="ru-RU" sz="2000" dirty="0"/>
              <a:t> </a:t>
            </a:r>
            <a:r>
              <a:rPr lang="ru-RU" sz="2000" dirty="0" err="1"/>
              <a:t>завдань</a:t>
            </a:r>
            <a:r>
              <a:rPr lang="ru-RU" sz="2000" dirty="0"/>
              <a:t>. З </a:t>
            </a:r>
            <a:r>
              <a:rPr lang="ru-RU" sz="2000" dirty="0" err="1"/>
              <a:t>цього</a:t>
            </a:r>
            <a:r>
              <a:rPr lang="ru-RU" sz="2000" dirty="0"/>
              <a:t> </a:t>
            </a:r>
            <a:r>
              <a:rPr lang="ru-RU" sz="2000" dirty="0" err="1"/>
              <a:t>погляду</a:t>
            </a:r>
            <a:r>
              <a:rPr lang="ru-RU" sz="2000" dirty="0"/>
              <a:t> </a:t>
            </a:r>
            <a:r>
              <a:rPr lang="ru-RU" sz="2000" dirty="0" err="1"/>
              <a:t>Чорнобильська</a:t>
            </a:r>
            <a:r>
              <a:rPr lang="ru-RU" sz="2000" dirty="0"/>
              <a:t> катастрофа, </a:t>
            </a:r>
            <a:r>
              <a:rPr lang="ru-RU" sz="2000" dirty="0" err="1"/>
              <a:t>котра</a:t>
            </a:r>
            <a:r>
              <a:rPr lang="ru-RU" sz="2000" dirty="0"/>
              <a:t> застала нас </a:t>
            </a:r>
            <a:r>
              <a:rPr lang="ru-RU" sz="2000" dirty="0" err="1"/>
              <a:t>зненацька</a:t>
            </a:r>
            <a:r>
              <a:rPr lang="ru-RU" sz="2000" dirty="0"/>
              <a:t>, </a:t>
            </a:r>
            <a:r>
              <a:rPr lang="ru-RU" sz="2000" dirty="0" err="1"/>
              <a:t>виявивши</a:t>
            </a:r>
            <a:r>
              <a:rPr lang="ru-RU" sz="2000" dirty="0"/>
              <a:t> нашу </a:t>
            </a:r>
            <a:r>
              <a:rPr lang="ru-RU" sz="2000" dirty="0" err="1"/>
              <a:t>низьку</a:t>
            </a:r>
            <a:r>
              <a:rPr lang="ru-RU" sz="2000" dirty="0"/>
              <a:t> </a:t>
            </a:r>
            <a:r>
              <a:rPr lang="ru-RU" sz="2000" dirty="0" err="1"/>
              <a:t>готовність</a:t>
            </a:r>
            <a:r>
              <a:rPr lang="ru-RU" sz="2000" dirty="0"/>
              <a:t> до </a:t>
            </a:r>
            <a:r>
              <a:rPr lang="ru-RU" sz="2000" dirty="0" err="1"/>
              <a:t>екстремальних</a:t>
            </a:r>
            <a:r>
              <a:rPr lang="ru-RU" sz="2000" dirty="0"/>
              <a:t> </a:t>
            </a:r>
            <a:r>
              <a:rPr lang="ru-RU" sz="2000" dirty="0" err="1"/>
              <a:t>ситуацій</a:t>
            </a:r>
            <a:r>
              <a:rPr lang="ru-RU" sz="2000" dirty="0"/>
              <a:t>, </a:t>
            </a:r>
            <a:r>
              <a:rPr lang="ru-RU" sz="2000" dirty="0" err="1"/>
              <a:t>поки</a:t>
            </a:r>
            <a:r>
              <a:rPr lang="ru-RU" sz="2000" dirty="0"/>
              <a:t> </a:t>
            </a:r>
            <a:r>
              <a:rPr lang="ru-RU" sz="2000" dirty="0" err="1"/>
              <a:t>що</a:t>
            </a:r>
            <a:r>
              <a:rPr lang="ru-RU" sz="2000" dirty="0"/>
              <a:t> мало </a:t>
            </a:r>
            <a:r>
              <a:rPr lang="ru-RU" sz="2000" dirty="0" err="1"/>
              <a:t>чого</a:t>
            </a:r>
            <a:r>
              <a:rPr lang="ru-RU" sz="2000" dirty="0"/>
              <a:t> нас </a:t>
            </a:r>
            <a:r>
              <a:rPr lang="ru-RU" sz="2000" dirty="0" err="1"/>
              <a:t>навчила</a:t>
            </a:r>
            <a:r>
              <a:rPr lang="ru-RU" sz="2000" dirty="0"/>
              <a:t>. На </a:t>
            </a:r>
            <a:r>
              <a:rPr lang="ru-RU" sz="2000" dirty="0" err="1"/>
              <a:t>багатьох</a:t>
            </a:r>
            <a:r>
              <a:rPr lang="ru-RU" sz="2000" dirty="0"/>
              <a:t> </a:t>
            </a:r>
            <a:r>
              <a:rPr lang="ru-RU" sz="2000" dirty="0" err="1"/>
              <a:t>напрямках</a:t>
            </a:r>
            <a:r>
              <a:rPr lang="ru-RU" sz="2000" dirty="0"/>
              <a:t> </a:t>
            </a:r>
            <a:r>
              <a:rPr lang="ru-RU" sz="2000" dirty="0" err="1"/>
              <a:t>роботи</a:t>
            </a:r>
            <a:r>
              <a:rPr lang="ru-RU" sz="2000" dirty="0"/>
              <a:t> </a:t>
            </a:r>
            <a:r>
              <a:rPr lang="ru-RU" sz="2000" dirty="0" err="1"/>
              <a:t>щодо</a:t>
            </a:r>
            <a:r>
              <a:rPr lang="ru-RU" sz="2000" dirty="0"/>
              <a:t> </a:t>
            </a:r>
            <a:r>
              <a:rPr lang="ru-RU" sz="2000" dirty="0" err="1"/>
              <a:t>подолання</a:t>
            </a:r>
            <a:r>
              <a:rPr lang="ru-RU" sz="2000" dirty="0"/>
              <a:t> </a:t>
            </a:r>
            <a:r>
              <a:rPr lang="ru-RU" sz="2000" dirty="0" err="1"/>
              <a:t>її</a:t>
            </a:r>
            <a:r>
              <a:rPr lang="ru-RU" sz="2000" dirty="0"/>
              <a:t> </a:t>
            </a:r>
            <a:r>
              <a:rPr lang="ru-RU" sz="2000" dirty="0" err="1"/>
              <a:t>наслідків</a:t>
            </a:r>
            <a:r>
              <a:rPr lang="ru-RU" sz="2000" dirty="0"/>
              <a:t> </a:t>
            </a:r>
            <a:r>
              <a:rPr lang="ru-RU" sz="2000" dirty="0" err="1"/>
              <a:t>маємо</a:t>
            </a:r>
            <a:r>
              <a:rPr lang="ru-RU" sz="2000" dirty="0"/>
              <a:t> </a:t>
            </a:r>
            <a:r>
              <a:rPr lang="ru-RU" sz="2000" dirty="0" err="1"/>
              <a:t>проблеми</a:t>
            </a:r>
            <a:r>
              <a:rPr lang="ru-RU" sz="2000" dirty="0"/>
              <a:t>, </a:t>
            </a:r>
            <a:r>
              <a:rPr lang="ru-RU" sz="2000" dirty="0" err="1"/>
              <a:t>породжені</a:t>
            </a:r>
            <a:r>
              <a:rPr lang="ru-RU" sz="2000" dirty="0"/>
              <a:t> як </a:t>
            </a:r>
            <a:r>
              <a:rPr lang="ru-RU" sz="2000" dirty="0" err="1"/>
              <a:t>зміною</a:t>
            </a:r>
            <a:r>
              <a:rPr lang="ru-RU" sz="2000" dirty="0"/>
              <a:t> </a:t>
            </a:r>
            <a:r>
              <a:rPr lang="ru-RU" sz="2000" dirty="0" err="1"/>
              <a:t>соціально-економічної</a:t>
            </a:r>
            <a:r>
              <a:rPr lang="ru-RU" sz="2000" dirty="0"/>
              <a:t> </a:t>
            </a:r>
            <a:r>
              <a:rPr lang="ru-RU" sz="2000" dirty="0" err="1"/>
              <a:t>ситуації</a:t>
            </a:r>
            <a:r>
              <a:rPr lang="ru-RU" sz="2000" dirty="0"/>
              <a:t>, так і </a:t>
            </a:r>
            <a:r>
              <a:rPr lang="ru-RU" sz="2000" dirty="0" err="1"/>
              <a:t>вічними</a:t>
            </a:r>
            <a:r>
              <a:rPr lang="ru-RU" sz="2000" dirty="0"/>
              <a:t> нашими </a:t>
            </a:r>
            <a:r>
              <a:rPr lang="ru-RU" sz="2000" dirty="0" err="1"/>
              <a:t>вадами</a:t>
            </a:r>
            <a:r>
              <a:rPr lang="ru-RU" sz="2000" dirty="0"/>
              <a:t> – </a:t>
            </a:r>
            <a:r>
              <a:rPr lang="ru-RU" sz="2000" dirty="0" err="1"/>
              <a:t>безгосподарністю</a:t>
            </a:r>
            <a:r>
              <a:rPr lang="ru-RU" sz="2000" dirty="0"/>
              <a:t>, </a:t>
            </a:r>
            <a:r>
              <a:rPr lang="ru-RU" sz="2000" dirty="0" err="1"/>
              <a:t>користолюбством</a:t>
            </a:r>
            <a:r>
              <a:rPr lang="ru-RU" sz="2000" dirty="0"/>
              <a:t>, </a:t>
            </a:r>
            <a:r>
              <a:rPr lang="ru-RU" sz="2000" dirty="0" err="1"/>
              <a:t>нездатністю</a:t>
            </a:r>
            <a:r>
              <a:rPr lang="ru-RU" sz="2000" dirty="0"/>
              <a:t> до </a:t>
            </a:r>
            <a:r>
              <a:rPr lang="ru-RU" sz="2000" dirty="0" err="1"/>
              <a:t>конструктивної</a:t>
            </a:r>
            <a:r>
              <a:rPr lang="ru-RU" sz="2000" dirty="0"/>
              <a:t> самокритики.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p:cNvPicPr>
            <a:picLocks noGrp="1" noChangeAspect="1"/>
          </p:cNvPicPr>
          <p:nvPr>
            <p:ph type="pic" idx="1"/>
          </p:nvPr>
        </p:nvPicPr>
        <p:blipFill>
          <a:blip r:embed="rId2">
            <a:extLst>
              <a:ext uri="{28A0092B-C50C-407E-A947-70E740481C1C}"/>
            </a:extLst>
          </a:blip>
          <a:srcRect t="4642" b="4642"/>
          <a:stretch>
            <a:fillRect/>
          </a:stretch>
        </p:blipFill>
        <p:spPr>
          <a:xfrm>
            <a:off x="4139952" y="1268760"/>
            <a:ext cx="4896544" cy="4463702"/>
          </a:xfrm>
          <a:ln>
            <a:noFill/>
          </a:ln>
          <a:effectLst>
            <a:softEdge rad="112500"/>
          </a:effectLst>
        </p:spPr>
      </p:pic>
      <p:sp>
        <p:nvSpPr>
          <p:cNvPr id="3" name="Текст 2"/>
          <p:cNvSpPr>
            <a:spLocks noGrp="1"/>
          </p:cNvSpPr>
          <p:nvPr>
            <p:ph type="body" sz="quarter" idx="13"/>
          </p:nvPr>
        </p:nvSpPr>
        <p:spPr>
          <a:xfrm>
            <a:off x="179388" y="1196975"/>
            <a:ext cx="4032250" cy="5400675"/>
          </a:xfrm>
        </p:spPr>
        <p:txBody>
          <a:bodyPr/>
          <a:lstStyle/>
          <a:p>
            <a:pPr fontAlgn="auto">
              <a:spcAft>
                <a:spcPts val="0"/>
              </a:spcAft>
              <a:defRPr/>
            </a:pPr>
            <a:r>
              <a:rPr lang="ru-RU" sz="2000" dirty="0" err="1"/>
              <a:t>Чорнобильська</a:t>
            </a:r>
            <a:r>
              <a:rPr lang="ru-RU" sz="2000" dirty="0"/>
              <a:t> катастрофа </a:t>
            </a:r>
            <a:r>
              <a:rPr lang="ru-RU" sz="2000" dirty="0" err="1"/>
              <a:t>трапилась</a:t>
            </a:r>
            <a:r>
              <a:rPr lang="ru-RU" sz="2000" dirty="0"/>
              <a:t> в </a:t>
            </a:r>
            <a:r>
              <a:rPr lang="ru-RU" sz="2000" dirty="0" err="1"/>
              <a:t>період</a:t>
            </a:r>
            <a:r>
              <a:rPr lang="ru-RU" sz="2000" dirty="0"/>
              <a:t>, коли </a:t>
            </a:r>
            <a:r>
              <a:rPr lang="ru-RU" sz="2000" dirty="0" err="1"/>
              <a:t>намітився</a:t>
            </a:r>
            <a:r>
              <a:rPr lang="ru-RU" sz="2000" dirty="0"/>
              <a:t> </a:t>
            </a:r>
            <a:r>
              <a:rPr lang="ru-RU" sz="2000" dirty="0" err="1"/>
              <a:t>злам</a:t>
            </a:r>
            <a:r>
              <a:rPr lang="ru-RU" sz="2000" dirty="0"/>
              <a:t> </a:t>
            </a:r>
            <a:r>
              <a:rPr lang="ru-RU" sz="2000" dirty="0" err="1"/>
              <a:t>тоталітарної</a:t>
            </a:r>
            <a:r>
              <a:rPr lang="ru-RU" sz="2000" dirty="0"/>
              <a:t> </a:t>
            </a:r>
            <a:r>
              <a:rPr lang="ru-RU" sz="2000" dirty="0" err="1"/>
              <a:t>системи</a:t>
            </a:r>
            <a:r>
              <a:rPr lang="ru-RU" sz="2000" dirty="0"/>
              <a:t> </a:t>
            </a:r>
            <a:r>
              <a:rPr lang="ru-RU" sz="2000" dirty="0" err="1"/>
              <a:t>колишнього</a:t>
            </a:r>
            <a:r>
              <a:rPr lang="ru-RU" sz="2000" dirty="0"/>
              <a:t> </a:t>
            </a:r>
            <a:r>
              <a:rPr lang="ru-RU" sz="2000" dirty="0" err="1"/>
              <a:t>радянського</a:t>
            </a:r>
            <a:r>
              <a:rPr lang="ru-RU" sz="2000" dirty="0"/>
              <a:t> </a:t>
            </a:r>
            <a:r>
              <a:rPr lang="ru-RU" sz="2000" dirty="0" err="1"/>
              <a:t>суспільства</a:t>
            </a:r>
            <a:r>
              <a:rPr lang="ru-RU" sz="2000" dirty="0"/>
              <a:t>, оголивши </a:t>
            </a:r>
            <a:r>
              <a:rPr lang="ru-RU" sz="2000" dirty="0" err="1"/>
              <a:t>принципові</a:t>
            </a:r>
            <a:r>
              <a:rPr lang="ru-RU" sz="2000" dirty="0"/>
              <a:t> </a:t>
            </a:r>
            <a:r>
              <a:rPr lang="ru-RU" sz="2000" dirty="0" err="1"/>
              <a:t>моменти</a:t>
            </a:r>
            <a:r>
              <a:rPr lang="ru-RU" sz="2000" dirty="0"/>
              <a:t> </a:t>
            </a:r>
            <a:r>
              <a:rPr lang="ru-RU" sz="2000" dirty="0" err="1"/>
              <a:t>дисгармонії</a:t>
            </a:r>
            <a:r>
              <a:rPr lang="ru-RU" sz="2000" dirty="0"/>
              <a:t> в </a:t>
            </a:r>
            <a:r>
              <a:rPr lang="ru-RU" sz="2000" dirty="0" err="1"/>
              <a:t>його</a:t>
            </a:r>
            <a:r>
              <a:rPr lang="ru-RU" sz="2000" dirty="0"/>
              <a:t> </a:t>
            </a:r>
            <a:r>
              <a:rPr lang="ru-RU" sz="2000" dirty="0" err="1"/>
              <a:t>соціальній</a:t>
            </a:r>
            <a:r>
              <a:rPr lang="ru-RU" sz="2000" dirty="0"/>
              <a:t>, </a:t>
            </a:r>
            <a:r>
              <a:rPr lang="ru-RU" sz="2000" dirty="0" err="1"/>
              <a:t>технічній</a:t>
            </a:r>
            <a:r>
              <a:rPr lang="ru-RU" sz="2000" dirty="0"/>
              <a:t> і </a:t>
            </a:r>
            <a:r>
              <a:rPr lang="ru-RU" sz="2000" dirty="0" err="1"/>
              <a:t>моральній</a:t>
            </a:r>
            <a:r>
              <a:rPr lang="ru-RU" sz="2000" dirty="0"/>
              <a:t> </a:t>
            </a:r>
            <a:r>
              <a:rPr lang="ru-RU" sz="2000" dirty="0" err="1"/>
              <a:t>культурі</a:t>
            </a:r>
            <a:r>
              <a:rPr lang="ru-RU" sz="2000" dirty="0"/>
              <a:t>. </a:t>
            </a:r>
            <a:r>
              <a:rPr lang="ru-RU" sz="2000" dirty="0" err="1"/>
              <a:t>Водночас</a:t>
            </a:r>
            <a:r>
              <a:rPr lang="ru-RU" sz="2000" dirty="0"/>
              <a:t> при </a:t>
            </a:r>
            <a:r>
              <a:rPr lang="ru-RU" sz="2000" dirty="0" err="1"/>
              <a:t>локалізації</a:t>
            </a:r>
            <a:r>
              <a:rPr lang="ru-RU" sz="2000" dirty="0"/>
              <a:t> і </a:t>
            </a:r>
            <a:r>
              <a:rPr lang="ru-RU" sz="2000" dirty="0" err="1"/>
              <a:t>подоланні</a:t>
            </a:r>
            <a:r>
              <a:rPr lang="ru-RU" sz="2000" dirty="0"/>
              <a:t> </a:t>
            </a:r>
            <a:r>
              <a:rPr lang="ru-RU" sz="2000" dirty="0" err="1"/>
              <a:t>наслідків</a:t>
            </a:r>
            <a:r>
              <a:rPr lang="ru-RU" sz="2000" dirty="0"/>
              <a:t> </a:t>
            </a:r>
            <a:r>
              <a:rPr lang="ru-RU" sz="2000" dirty="0" err="1"/>
              <a:t>катастрофи</a:t>
            </a:r>
            <a:r>
              <a:rPr lang="ru-RU" sz="2000" dirty="0"/>
              <a:t> </a:t>
            </a:r>
            <a:r>
              <a:rPr lang="ru-RU" sz="2000" dirty="0" err="1"/>
              <a:t>виявили</a:t>
            </a:r>
            <a:r>
              <a:rPr lang="ru-RU" sz="2000" dirty="0"/>
              <a:t> </a:t>
            </a:r>
            <a:r>
              <a:rPr lang="ru-RU" sz="2000" dirty="0" err="1"/>
              <a:t>героїзм</a:t>
            </a:r>
            <a:r>
              <a:rPr lang="ru-RU" sz="2000" dirty="0"/>
              <a:t>, </a:t>
            </a:r>
            <a:r>
              <a:rPr lang="ru-RU" sz="2000" dirty="0" err="1"/>
              <a:t>мужність</a:t>
            </a:r>
            <a:r>
              <a:rPr lang="ru-RU" sz="2000" dirty="0"/>
              <a:t> і талант </a:t>
            </a:r>
            <a:r>
              <a:rPr lang="ru-RU" sz="2000" dirty="0" err="1"/>
              <a:t>представники</a:t>
            </a:r>
            <a:r>
              <a:rPr lang="ru-RU" sz="2000" dirty="0"/>
              <a:t> </a:t>
            </a:r>
            <a:r>
              <a:rPr lang="ru-RU" sz="2000" dirty="0" err="1"/>
              <a:t>різних</a:t>
            </a:r>
            <a:r>
              <a:rPr lang="ru-RU" sz="2000" dirty="0"/>
              <a:t> </a:t>
            </a:r>
            <a:r>
              <a:rPr lang="ru-RU" sz="2000" dirty="0" err="1"/>
              <a:t>народів</a:t>
            </a:r>
            <a:r>
              <a:rPr lang="ru-RU" sz="2000" dirty="0"/>
              <a:t> </a:t>
            </a:r>
            <a:r>
              <a:rPr lang="ru-RU" sz="2000" dirty="0" err="1"/>
              <a:t>колишнього</a:t>
            </a:r>
            <a:r>
              <a:rPr lang="ru-RU" sz="2000" dirty="0"/>
              <a:t> СРСР. </a:t>
            </a:r>
            <a:r>
              <a:rPr lang="ru-RU" sz="2000" dirty="0" err="1"/>
              <a:t>Ціною</a:t>
            </a:r>
            <a:r>
              <a:rPr lang="ru-RU" sz="2000" dirty="0"/>
              <a:t> </a:t>
            </a:r>
            <a:r>
              <a:rPr lang="ru-RU" sz="2000" dirty="0" err="1"/>
              <a:t>здоров'я</a:t>
            </a:r>
            <a:r>
              <a:rPr lang="ru-RU" sz="2000" dirty="0"/>
              <a:t>, </a:t>
            </a:r>
            <a:r>
              <a:rPr lang="ru-RU" sz="2000" dirty="0" err="1"/>
              <a:t>життя</a:t>
            </a:r>
            <a:r>
              <a:rPr lang="ru-RU" sz="2000" dirty="0"/>
              <a:t> вони </a:t>
            </a:r>
            <a:r>
              <a:rPr lang="ru-RU" sz="2000" dirty="0" err="1"/>
              <a:t>врятували</a:t>
            </a:r>
            <a:r>
              <a:rPr lang="ru-RU" sz="2000" dirty="0"/>
              <a:t> </a:t>
            </a:r>
            <a:r>
              <a:rPr lang="ru-RU" sz="2000" dirty="0" err="1"/>
              <a:t>людство</a:t>
            </a:r>
            <a:r>
              <a:rPr lang="ru-RU" sz="2000" dirty="0"/>
              <a:t> </a:t>
            </a:r>
            <a:r>
              <a:rPr lang="ru-RU" sz="2000" dirty="0" err="1"/>
              <a:t>від</a:t>
            </a:r>
            <a:r>
              <a:rPr lang="ru-RU" sz="2000" dirty="0"/>
              <a:t> </a:t>
            </a:r>
            <a:r>
              <a:rPr lang="ru-RU" sz="2000" dirty="0" err="1"/>
              <a:t>ще</a:t>
            </a:r>
            <a:r>
              <a:rPr lang="ru-RU" sz="2000" dirty="0"/>
              <a:t> </a:t>
            </a:r>
            <a:r>
              <a:rPr lang="ru-RU" sz="2000" dirty="0" err="1"/>
              <a:t>більшого</a:t>
            </a:r>
            <a:r>
              <a:rPr lang="ru-RU" sz="2000" dirty="0"/>
              <a:t> лиха.</a:t>
            </a:r>
          </a:p>
          <a:p>
            <a:pPr fontAlgn="auto">
              <a:spcAft>
                <a:spcPts val="0"/>
              </a:spcAft>
              <a:defRPr/>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p:cNvPicPr>
            <a:picLocks noGrp="1" noChangeAspect="1"/>
          </p:cNvPicPr>
          <p:nvPr>
            <p:ph type="pic" idx="1"/>
          </p:nvPr>
        </p:nvPicPr>
        <p:blipFill>
          <a:blip r:embed="rId2">
            <a:extLst>
              <a:ext uri="{28A0092B-C50C-407E-A947-70E740481C1C}"/>
            </a:extLst>
          </a:blip>
          <a:srcRect l="12876" r="12876"/>
          <a:stretch>
            <a:fillRect/>
          </a:stretch>
        </p:blipFill>
        <p:spPr>
          <a:xfrm>
            <a:off x="29479" y="1196752"/>
            <a:ext cx="4537075" cy="4775200"/>
          </a:xfrm>
          <a:ln>
            <a:noFill/>
          </a:ln>
          <a:effectLst>
            <a:softEdge rad="112500"/>
          </a:effectLst>
        </p:spPr>
      </p:pic>
      <p:sp>
        <p:nvSpPr>
          <p:cNvPr id="3" name="Текст 2"/>
          <p:cNvSpPr>
            <a:spLocks noGrp="1"/>
          </p:cNvSpPr>
          <p:nvPr>
            <p:ph type="body" sz="quarter" idx="13"/>
          </p:nvPr>
        </p:nvSpPr>
        <p:spPr>
          <a:xfrm>
            <a:off x="4356100" y="1341438"/>
            <a:ext cx="4608513" cy="4724400"/>
          </a:xfrm>
        </p:spPr>
        <p:txBody>
          <a:bodyPr>
            <a:noAutofit/>
          </a:bodyPr>
          <a:lstStyle/>
          <a:p>
            <a:pPr fontAlgn="auto">
              <a:spcAft>
                <a:spcPts val="0"/>
              </a:spcAft>
              <a:defRPr/>
            </a:pPr>
            <a:r>
              <a:rPr lang="ru-RU" sz="2000" dirty="0" err="1"/>
              <a:t>Своїм</a:t>
            </a:r>
            <a:r>
              <a:rPr lang="ru-RU" sz="2000" dirty="0"/>
              <a:t> </a:t>
            </a:r>
            <a:r>
              <a:rPr lang="ru-RU" sz="2000" dirty="0" err="1"/>
              <a:t>відлунням</a:t>
            </a:r>
            <a:r>
              <a:rPr lang="ru-RU" sz="2000" dirty="0"/>
              <a:t> </a:t>
            </a:r>
            <a:r>
              <a:rPr lang="ru-RU" sz="2000" dirty="0" err="1"/>
              <a:t>Чорнобильська</a:t>
            </a:r>
            <a:r>
              <a:rPr lang="ru-RU" sz="2000" dirty="0"/>
              <a:t> катастрофа </a:t>
            </a:r>
            <a:r>
              <a:rPr lang="ru-RU" sz="2000" dirty="0" err="1"/>
              <a:t>спонукає</a:t>
            </a:r>
            <a:r>
              <a:rPr lang="ru-RU" sz="2000" dirty="0"/>
              <a:t> до </a:t>
            </a:r>
            <a:r>
              <a:rPr lang="ru-RU" sz="2000" dirty="0" err="1"/>
              <a:t>пильності</a:t>
            </a:r>
            <a:r>
              <a:rPr lang="ru-RU" sz="2000" dirty="0"/>
              <a:t>. Вона </a:t>
            </a:r>
            <a:r>
              <a:rPr lang="ru-RU" sz="2000" dirty="0" err="1"/>
              <a:t>знову</a:t>
            </a:r>
            <a:r>
              <a:rPr lang="ru-RU" sz="2000" dirty="0"/>
              <a:t> і </a:t>
            </a:r>
            <a:r>
              <a:rPr lang="ru-RU" sz="2000" dirty="0" err="1"/>
              <a:t>знову</a:t>
            </a:r>
            <a:r>
              <a:rPr lang="ru-RU" sz="2000" dirty="0"/>
              <a:t> </a:t>
            </a:r>
            <a:r>
              <a:rPr lang="ru-RU" sz="2000" dirty="0" err="1"/>
              <a:t>примушує</a:t>
            </a:r>
            <a:r>
              <a:rPr lang="ru-RU" sz="2000" dirty="0"/>
              <a:t> </a:t>
            </a:r>
            <a:r>
              <a:rPr lang="ru-RU" sz="2000" dirty="0" err="1"/>
              <a:t>замислитися</a:t>
            </a:r>
            <a:r>
              <a:rPr lang="ru-RU" sz="2000" dirty="0"/>
              <a:t> на </a:t>
            </a:r>
            <a:r>
              <a:rPr lang="ru-RU" sz="2000" dirty="0" err="1"/>
              <a:t>тим</a:t>
            </a:r>
            <a:r>
              <a:rPr lang="ru-RU" sz="2000" dirty="0"/>
              <a:t>, </a:t>
            </a:r>
            <a:r>
              <a:rPr lang="ru-RU" sz="2000" dirty="0" err="1"/>
              <a:t>що</a:t>
            </a:r>
            <a:r>
              <a:rPr lang="ru-RU" sz="2000" dirty="0"/>
              <a:t> </a:t>
            </a:r>
            <a:r>
              <a:rPr lang="ru-RU" sz="2000" dirty="0" err="1"/>
              <a:t>науково-технічний</a:t>
            </a:r>
            <a:r>
              <a:rPr lang="ru-RU" sz="2000" dirty="0"/>
              <a:t> </a:t>
            </a:r>
            <a:r>
              <a:rPr lang="ru-RU" sz="2000" dirty="0" err="1"/>
              <a:t>прогрес</a:t>
            </a:r>
            <a:r>
              <a:rPr lang="ru-RU" sz="2000" dirty="0"/>
              <a:t> не </a:t>
            </a:r>
            <a:r>
              <a:rPr lang="ru-RU" sz="2000" dirty="0" err="1"/>
              <a:t>тільки</a:t>
            </a:r>
            <a:r>
              <a:rPr lang="ru-RU" sz="2000" dirty="0"/>
              <a:t> </a:t>
            </a:r>
            <a:r>
              <a:rPr lang="ru-RU" sz="2000" dirty="0" err="1"/>
              <a:t>дає</a:t>
            </a:r>
            <a:r>
              <a:rPr lang="ru-RU" sz="2000" dirty="0"/>
              <a:t> </a:t>
            </a:r>
            <a:r>
              <a:rPr lang="ru-RU" sz="2000" dirty="0" err="1"/>
              <a:t>сучасній</a:t>
            </a:r>
            <a:r>
              <a:rPr lang="ru-RU" sz="2000" dirty="0"/>
              <a:t> </a:t>
            </a:r>
            <a:r>
              <a:rPr lang="ru-RU" sz="2000" dirty="0" err="1"/>
              <a:t>людині</a:t>
            </a:r>
            <a:r>
              <a:rPr lang="ru-RU" sz="2000" dirty="0"/>
              <a:t> </a:t>
            </a:r>
            <a:r>
              <a:rPr lang="ru-RU" sz="2000" dirty="0" err="1"/>
              <a:t>засоби</a:t>
            </a:r>
            <a:r>
              <a:rPr lang="ru-RU" sz="2000" dirty="0"/>
              <a:t>, </a:t>
            </a:r>
            <a:r>
              <a:rPr lang="ru-RU" sz="2000" dirty="0" err="1"/>
              <a:t>щоб</a:t>
            </a:r>
            <a:r>
              <a:rPr lang="ru-RU" sz="2000" dirty="0"/>
              <a:t> </a:t>
            </a:r>
            <a:r>
              <a:rPr lang="ru-RU" sz="2000" dirty="0" err="1"/>
              <a:t>досягти</a:t>
            </a:r>
            <a:r>
              <a:rPr lang="ru-RU" sz="2000" dirty="0"/>
              <a:t> </a:t>
            </a:r>
            <a:r>
              <a:rPr lang="ru-RU" sz="2000" dirty="0" err="1"/>
              <a:t>намічених</a:t>
            </a:r>
            <a:r>
              <a:rPr lang="ru-RU" sz="2000" dirty="0"/>
              <a:t> </a:t>
            </a:r>
            <a:r>
              <a:rPr lang="ru-RU" sz="2000" dirty="0" err="1"/>
              <a:t>цілей</a:t>
            </a:r>
            <a:r>
              <a:rPr lang="ru-RU" sz="2000" dirty="0"/>
              <a:t> на шляху </a:t>
            </a:r>
            <a:r>
              <a:rPr lang="ru-RU" sz="2000" dirty="0" err="1"/>
              <a:t>цивілізованого</a:t>
            </a:r>
            <a:r>
              <a:rPr lang="ru-RU" sz="2000" dirty="0"/>
              <a:t> </a:t>
            </a:r>
            <a:r>
              <a:rPr lang="ru-RU" sz="2000" dirty="0" err="1"/>
              <a:t>поступу</a:t>
            </a:r>
            <a:r>
              <a:rPr lang="ru-RU" sz="2000" dirty="0"/>
              <a:t>, а й </a:t>
            </a:r>
            <a:r>
              <a:rPr lang="ru-RU" sz="2000" dirty="0" err="1"/>
              <a:t>вимагає</a:t>
            </a:r>
            <a:r>
              <a:rPr lang="ru-RU" sz="2000" dirty="0"/>
              <a:t> (й </a:t>
            </a:r>
            <a:r>
              <a:rPr lang="ru-RU" sz="2000" dirty="0" err="1"/>
              <a:t>дозволяє</a:t>
            </a:r>
            <a:r>
              <a:rPr lang="ru-RU" sz="2000" dirty="0"/>
              <a:t>) </a:t>
            </a:r>
            <a:r>
              <a:rPr lang="ru-RU" sz="2000" dirty="0" err="1"/>
              <a:t>знаходити</a:t>
            </a:r>
            <a:r>
              <a:rPr lang="ru-RU" sz="2000" dirty="0"/>
              <a:t> </a:t>
            </a:r>
            <a:r>
              <a:rPr lang="ru-RU" sz="2000" dirty="0" err="1"/>
              <a:t>запобіжники</a:t>
            </a:r>
            <a:r>
              <a:rPr lang="ru-RU" sz="2000" dirty="0"/>
              <a:t>, </a:t>
            </a:r>
            <a:r>
              <a:rPr lang="ru-RU" sz="2000" dirty="0" err="1"/>
              <a:t>котрі</a:t>
            </a:r>
            <a:r>
              <a:rPr lang="ru-RU" sz="2000" dirty="0"/>
              <a:t> </a:t>
            </a:r>
            <a:r>
              <a:rPr lang="ru-RU" sz="2000" dirty="0" err="1"/>
              <a:t>дають</a:t>
            </a:r>
            <a:r>
              <a:rPr lang="ru-RU" sz="2000" dirty="0"/>
              <a:t> </a:t>
            </a:r>
            <a:r>
              <a:rPr lang="ru-RU" sz="2000" dirty="0" err="1"/>
              <a:t>гарантії</a:t>
            </a:r>
            <a:r>
              <a:rPr lang="ru-RU" sz="2000" dirty="0"/>
              <a:t> </a:t>
            </a:r>
            <a:r>
              <a:rPr lang="ru-RU" sz="2000" dirty="0" err="1"/>
              <a:t>безпеки</a:t>
            </a:r>
            <a:r>
              <a:rPr lang="ru-RU" sz="2000" dirty="0"/>
              <a:t>, а </a:t>
            </a:r>
            <a:r>
              <a:rPr lang="ru-RU" sz="2000" dirty="0" err="1"/>
              <a:t>це</a:t>
            </a:r>
            <a:r>
              <a:rPr lang="ru-RU" sz="2000" dirty="0"/>
              <a:t> прямо </a:t>
            </a:r>
            <a:r>
              <a:rPr lang="ru-RU" sz="2000" dirty="0" err="1"/>
              <a:t>пов'язано</a:t>
            </a:r>
            <a:r>
              <a:rPr lang="ru-RU" sz="2000" dirty="0"/>
              <a:t> і з </a:t>
            </a:r>
            <a:r>
              <a:rPr lang="ru-RU" sz="2000" dirty="0" err="1"/>
              <a:t>формуванням</a:t>
            </a:r>
            <a:r>
              <a:rPr lang="ru-RU" sz="2000" dirty="0"/>
              <a:t> та </a:t>
            </a:r>
            <a:r>
              <a:rPr lang="ru-RU" sz="2000" dirty="0" err="1"/>
              <a:t>розвитком</a:t>
            </a:r>
            <a:r>
              <a:rPr lang="ru-RU" sz="2000" dirty="0"/>
              <a:t> </a:t>
            </a:r>
            <a:r>
              <a:rPr lang="ru-RU" sz="2000" dirty="0" err="1"/>
              <a:t>світоглядних</a:t>
            </a:r>
            <a:r>
              <a:rPr lang="ru-RU" sz="2000" dirty="0"/>
              <a:t> </a:t>
            </a:r>
            <a:r>
              <a:rPr lang="ru-RU" sz="2000" dirty="0" err="1"/>
              <a:t>моральних</a:t>
            </a:r>
            <a:r>
              <a:rPr lang="ru-RU" sz="2000" dirty="0"/>
              <a:t> засад, </a:t>
            </a:r>
            <a:r>
              <a:rPr lang="ru-RU" sz="2000" dirty="0" err="1"/>
              <a:t>які</a:t>
            </a:r>
            <a:r>
              <a:rPr lang="ru-RU" sz="2000" dirty="0"/>
              <a:t> </a:t>
            </a:r>
            <a:r>
              <a:rPr lang="ru-RU" sz="2000" dirty="0" err="1"/>
              <a:t>об'єднують</a:t>
            </a:r>
            <a:r>
              <a:rPr lang="ru-RU" sz="2000" dirty="0"/>
              <a:t> людей.</a:t>
            </a:r>
          </a:p>
          <a:p>
            <a:pPr fontAlgn="auto">
              <a:spcAft>
                <a:spcPts val="0"/>
              </a:spcAft>
              <a:defRPr/>
            </a:pPr>
            <a:endParaRPr lang="ru-RU" sz="2000" dirty="0"/>
          </a:p>
          <a:p>
            <a:pPr fontAlgn="auto">
              <a:spcAft>
                <a:spcPts val="0"/>
              </a:spcAft>
              <a:defRPr/>
            </a:pPr>
            <a:r>
              <a:rPr lang="ru-RU" sz="2000" dirty="0" err="1"/>
              <a:t>Чорнобиль</a:t>
            </a:r>
            <a:r>
              <a:rPr lang="ru-RU" sz="2000" dirty="0"/>
              <a:t> кличе </a:t>
            </a:r>
            <a:r>
              <a:rPr lang="ru-RU" sz="2000" dirty="0" err="1"/>
              <a:t>людство</a:t>
            </a:r>
            <a:r>
              <a:rPr lang="ru-RU" sz="2000" dirty="0"/>
              <a:t> до </a:t>
            </a:r>
            <a:r>
              <a:rPr lang="ru-RU" sz="2000" dirty="0" err="1"/>
              <a:t>консолідації</a:t>
            </a:r>
            <a:r>
              <a:rPr lang="ru-RU" sz="2000" dirty="0"/>
              <a:t> </a:t>
            </a:r>
            <a:r>
              <a:rPr lang="ru-RU" sz="2000" dirty="0" err="1"/>
              <a:t>заради</a:t>
            </a:r>
            <a:r>
              <a:rPr lang="ru-RU" sz="2000" dirty="0"/>
              <a:t> </a:t>
            </a:r>
            <a:r>
              <a:rPr lang="ru-RU" sz="2000" dirty="0" err="1"/>
              <a:t>власного</a:t>
            </a:r>
            <a:r>
              <a:rPr lang="ru-RU" sz="2000" dirty="0"/>
              <a:t> </a:t>
            </a:r>
            <a:r>
              <a:rPr lang="ru-RU" sz="2000" dirty="0" err="1"/>
              <a:t>порятунку</a:t>
            </a:r>
            <a:r>
              <a:rPr lang="ru-RU" sz="2000"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5522913" y="404813"/>
            <a:ext cx="3621087" cy="5262562"/>
          </a:xfrm>
          <a:prstGeom prst="rect">
            <a:avLst/>
          </a:prstGeom>
          <a:noFill/>
          <a:ln w="9525">
            <a:noFill/>
            <a:miter lim="800000"/>
            <a:headEnd/>
            <a:tailEnd/>
          </a:ln>
        </p:spPr>
        <p:txBody>
          <a:bodyPr>
            <a:spAutoFit/>
          </a:bodyPr>
          <a:lstStyle/>
          <a:p>
            <a:r>
              <a:rPr lang="ru-RU" sz="2800">
                <a:latin typeface="Constantia" pitchFamily="18" charset="0"/>
              </a:rPr>
              <a:t>Тепер Чорнобиль порожній, покинутий, позбавлений людського тепла, оточений мовчазним рудим лісом. Тепер це одне з 179 міст і сіл, евакуйованих після найбільшої в історії людства атомної аварії. </a:t>
            </a:r>
          </a:p>
        </p:txBody>
      </p:sp>
      <p:pic>
        <p:nvPicPr>
          <p:cNvPr id="3" name="Рисунок 2"/>
          <p:cNvPicPr>
            <a:picLocks noChangeAspect="1"/>
          </p:cNvPicPr>
          <p:nvPr/>
        </p:nvPicPr>
        <p:blipFill>
          <a:blip r:embed="rId2">
            <a:extLst>
              <a:ext uri="{28A0092B-C50C-407E-A947-70E740481C1C}"/>
            </a:extLst>
          </a:blip>
          <a:stretch>
            <a:fillRect/>
          </a:stretch>
        </p:blipFill>
        <p:spPr>
          <a:xfrm>
            <a:off x="35361" y="404664"/>
            <a:ext cx="5504455" cy="57606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107950" y="0"/>
            <a:ext cx="4103688" cy="6862763"/>
          </a:xfrm>
          <a:prstGeom prst="rect">
            <a:avLst/>
          </a:prstGeom>
          <a:noFill/>
          <a:ln w="9525">
            <a:noFill/>
            <a:miter lim="800000"/>
            <a:headEnd/>
            <a:tailEnd/>
          </a:ln>
        </p:spPr>
        <p:txBody>
          <a:bodyPr>
            <a:spAutoFit/>
          </a:bodyPr>
          <a:lstStyle/>
          <a:p>
            <a:r>
              <a:rPr lang="ru-RU" sz="2000">
                <a:latin typeface="Constantia" pitchFamily="18" charset="0"/>
              </a:rPr>
              <a:t>Атомна енергія невблаганна: вона не прощає помилок. Одна-єдина аварія може змінити цілий світ. Тим-то атомні електростанції ретельно проектуються, регулярно перевіряються й обладнуються численними приладами, що запобігають виникненню небезпеки. Люди, які відповідають за роботу цих приладів, - здебільшого чесні, щирі, розумні й віддані своїй справі люди. Головна їхня турбота – безпечна робота реактора. Але навіть за найвищої кваліфікації фахівців може статися аварія. Люди помиляються. Машини ламаються. І тому протягом років на ядерних електростанціях траплялися неполадки – більші й менші. </a:t>
            </a:r>
          </a:p>
        </p:txBody>
      </p:sp>
      <p:pic>
        <p:nvPicPr>
          <p:cNvPr id="3" name="Рисунок 2"/>
          <p:cNvPicPr>
            <a:picLocks noChangeAspect="1"/>
          </p:cNvPicPr>
          <p:nvPr/>
        </p:nvPicPr>
        <p:blipFill>
          <a:blip r:embed="rId2">
            <a:extLst>
              <a:ext uri="{28A0092B-C50C-407E-A947-70E740481C1C}"/>
            </a:extLst>
          </a:blip>
          <a:stretch>
            <a:fillRect/>
          </a:stretch>
        </p:blipFill>
        <p:spPr>
          <a:xfrm>
            <a:off x="4211960" y="980727"/>
            <a:ext cx="4924053" cy="53285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p:cNvPicPr>
            <a:picLocks noGrp="1" noChangeAspect="1"/>
          </p:cNvPicPr>
          <p:nvPr>
            <p:ph type="pic" idx="1"/>
          </p:nvPr>
        </p:nvPicPr>
        <p:blipFill>
          <a:blip r:embed="rId2">
            <a:extLst>
              <a:ext uri="{28A0092B-C50C-407E-A947-70E740481C1C}"/>
            </a:extLst>
          </a:blip>
          <a:srcRect l="6496" r="6496"/>
          <a:stretch>
            <a:fillRect/>
          </a:stretch>
        </p:blipFill>
        <p:spPr>
          <a:xfrm>
            <a:off x="4283968" y="1700808"/>
            <a:ext cx="4860032" cy="4248472"/>
          </a:xfrm>
          <a:ln>
            <a:noFill/>
          </a:ln>
          <a:effectLst>
            <a:softEdge rad="112500"/>
          </a:effectLst>
        </p:spPr>
      </p:pic>
      <p:sp>
        <p:nvSpPr>
          <p:cNvPr id="3" name="Текст 2"/>
          <p:cNvSpPr>
            <a:spLocks noGrp="1"/>
          </p:cNvSpPr>
          <p:nvPr>
            <p:ph type="body" sz="quarter" idx="13"/>
          </p:nvPr>
        </p:nvSpPr>
        <p:spPr>
          <a:xfrm>
            <a:off x="107950" y="1411288"/>
            <a:ext cx="4103688" cy="5111750"/>
          </a:xfrm>
        </p:spPr>
        <p:txBody>
          <a:bodyPr>
            <a:noAutofit/>
          </a:bodyPr>
          <a:lstStyle/>
          <a:p>
            <a:pPr fontAlgn="auto">
              <a:spcAft>
                <a:spcPts val="0"/>
              </a:spcAft>
              <a:defRPr/>
            </a:pPr>
            <a:endParaRPr lang="ru-RU" dirty="0"/>
          </a:p>
          <a:p>
            <a:pPr fontAlgn="auto">
              <a:spcAft>
                <a:spcPts val="0"/>
              </a:spcAft>
              <a:defRPr/>
            </a:pPr>
            <a:r>
              <a:rPr lang="ru-RU" sz="2000" dirty="0"/>
              <a:t>Склад:</a:t>
            </a:r>
          </a:p>
          <a:p>
            <a:pPr marL="342900" indent="-342900" fontAlgn="auto">
              <a:spcAft>
                <a:spcPts val="0"/>
              </a:spcAft>
              <a:buFont typeface="Arial" charset="0"/>
              <a:buChar char="•"/>
              <a:defRPr/>
            </a:pPr>
            <a:r>
              <a:rPr lang="ru-RU" sz="2000" dirty="0"/>
              <a:t>*</a:t>
            </a:r>
            <a:r>
              <a:rPr lang="ru-RU" sz="2000" dirty="0" err="1"/>
              <a:t>енергоблок</a:t>
            </a:r>
            <a:r>
              <a:rPr lang="ru-RU" sz="2000" dirty="0"/>
              <a:t> </a:t>
            </a:r>
            <a:r>
              <a:rPr lang="ru-RU" sz="2000" dirty="0"/>
              <a:t>№ 1, </a:t>
            </a:r>
            <a:r>
              <a:rPr lang="ru-RU" sz="2000" dirty="0" err="1"/>
              <a:t>зупинений</a:t>
            </a:r>
            <a:r>
              <a:rPr lang="ru-RU" sz="2000" dirty="0"/>
              <a:t> у 1996 </a:t>
            </a:r>
            <a:endParaRPr lang="ru-RU" sz="2000" dirty="0"/>
          </a:p>
          <a:p>
            <a:pPr marL="342900" indent="-342900" fontAlgn="auto">
              <a:spcAft>
                <a:spcPts val="0"/>
              </a:spcAft>
              <a:buFont typeface="Arial" charset="0"/>
              <a:buChar char="•"/>
              <a:defRPr/>
            </a:pPr>
            <a:r>
              <a:rPr lang="ru-RU" sz="2000" dirty="0"/>
              <a:t>*</a:t>
            </a:r>
            <a:r>
              <a:rPr lang="ru-RU" sz="2000" dirty="0" err="1"/>
              <a:t>енергоблок</a:t>
            </a:r>
            <a:r>
              <a:rPr lang="ru-RU" sz="2000" dirty="0"/>
              <a:t> </a:t>
            </a:r>
            <a:r>
              <a:rPr lang="ru-RU" sz="2000" dirty="0"/>
              <a:t>№ 2, </a:t>
            </a:r>
            <a:r>
              <a:rPr lang="ru-RU" sz="2000" dirty="0" err="1"/>
              <a:t>зупинений</a:t>
            </a:r>
            <a:r>
              <a:rPr lang="ru-RU" sz="2000" dirty="0"/>
              <a:t> в </a:t>
            </a:r>
            <a:r>
              <a:rPr lang="ru-RU" sz="2000" dirty="0" err="1"/>
              <a:t>жовтні</a:t>
            </a:r>
            <a:r>
              <a:rPr lang="ru-RU" sz="2000" dirty="0"/>
              <a:t> </a:t>
            </a:r>
            <a:r>
              <a:rPr lang="ru-RU" sz="2000" dirty="0"/>
              <a:t>1991</a:t>
            </a:r>
          </a:p>
          <a:p>
            <a:pPr marL="285750" indent="-285750" fontAlgn="auto">
              <a:spcAft>
                <a:spcPts val="0"/>
              </a:spcAft>
              <a:buFont typeface="Arial" charset="0"/>
              <a:buChar char="•"/>
              <a:defRPr/>
            </a:pPr>
            <a:r>
              <a:rPr lang="ru-RU" sz="2000" dirty="0"/>
              <a:t>* </a:t>
            </a:r>
            <a:r>
              <a:rPr lang="ru-RU" sz="2000" dirty="0" err="1"/>
              <a:t>енергоблок</a:t>
            </a:r>
            <a:r>
              <a:rPr lang="ru-RU" sz="2000" dirty="0"/>
              <a:t> № 3, </a:t>
            </a:r>
            <a:r>
              <a:rPr lang="ru-RU" sz="2000" dirty="0" err="1"/>
              <a:t>перебував</a:t>
            </a:r>
            <a:r>
              <a:rPr lang="ru-RU" sz="2000" dirty="0"/>
              <a:t> в </a:t>
            </a:r>
            <a:r>
              <a:rPr lang="ru-RU" sz="2000" dirty="0" err="1"/>
              <a:t>режимі</a:t>
            </a:r>
            <a:r>
              <a:rPr lang="ru-RU" sz="2000" dirty="0"/>
              <a:t> </a:t>
            </a:r>
            <a:r>
              <a:rPr lang="ru-RU" sz="2000" dirty="0" err="1"/>
              <a:t>експлуатації</a:t>
            </a:r>
            <a:r>
              <a:rPr lang="ru-RU" sz="2000" dirty="0"/>
              <a:t> до 2000 року;</a:t>
            </a:r>
          </a:p>
          <a:p>
            <a:pPr marL="285750" indent="-285750" fontAlgn="auto">
              <a:spcAft>
                <a:spcPts val="0"/>
              </a:spcAft>
              <a:buFont typeface="Arial" charset="0"/>
              <a:buChar char="•"/>
              <a:defRPr/>
            </a:pPr>
            <a:r>
              <a:rPr lang="ru-RU" sz="2000" dirty="0" err="1"/>
              <a:t>енергоблок</a:t>
            </a:r>
            <a:r>
              <a:rPr lang="ru-RU" sz="2000" dirty="0"/>
              <a:t> </a:t>
            </a:r>
            <a:r>
              <a:rPr lang="ru-RU" sz="2000" dirty="0"/>
              <a:t>№ 4, на </a:t>
            </a:r>
            <a:r>
              <a:rPr lang="ru-RU" sz="2000" dirty="0" err="1"/>
              <a:t>якому</a:t>
            </a:r>
            <a:r>
              <a:rPr lang="ru-RU" sz="2000" dirty="0"/>
              <a:t> в 1986 </a:t>
            </a:r>
            <a:r>
              <a:rPr lang="ru-RU" sz="2000" dirty="0" err="1"/>
              <a:t>році</a:t>
            </a:r>
            <a:r>
              <a:rPr lang="ru-RU" sz="2000" dirty="0"/>
              <a:t> </a:t>
            </a:r>
            <a:r>
              <a:rPr lang="ru-RU" sz="2000" dirty="0" err="1"/>
              <a:t>сталася</a:t>
            </a:r>
            <a:r>
              <a:rPr lang="ru-RU" sz="2000" dirty="0"/>
              <a:t> </a:t>
            </a:r>
            <a:r>
              <a:rPr lang="ru-RU" sz="2000" dirty="0" err="1"/>
              <a:t>аварія</a:t>
            </a:r>
            <a:r>
              <a:rPr lang="ru-RU" sz="2000" dirty="0"/>
              <a:t> масштабу </a:t>
            </a:r>
            <a:r>
              <a:rPr lang="ru-RU" sz="2000" dirty="0" err="1"/>
              <a:t>екологічної</a:t>
            </a:r>
            <a:r>
              <a:rPr lang="ru-RU" sz="2000" dirty="0"/>
              <a:t> </a:t>
            </a:r>
            <a:endParaRPr lang="ru-RU" sz="2000" dirty="0"/>
          </a:p>
          <a:p>
            <a:pPr marL="285750" indent="-285750" fontAlgn="auto">
              <a:spcAft>
                <a:spcPts val="0"/>
              </a:spcAft>
              <a:buFont typeface="Arial" charset="0"/>
              <a:buChar char="•"/>
              <a:defRPr/>
            </a:pPr>
            <a:r>
              <a:rPr lang="ru-RU" sz="2000" dirty="0"/>
              <a:t>* </a:t>
            </a:r>
            <a:r>
              <a:rPr lang="ru-RU" sz="2000" dirty="0" err="1"/>
              <a:t>енергоблоки</a:t>
            </a:r>
            <a:r>
              <a:rPr lang="ru-RU" sz="2000" dirty="0"/>
              <a:t> № 5 та № 6 з </a:t>
            </a:r>
            <a:r>
              <a:rPr lang="ru-RU" sz="2000" dirty="0" err="1"/>
              <a:t>незавершеним</a:t>
            </a:r>
            <a:r>
              <a:rPr lang="ru-RU" sz="2000" dirty="0"/>
              <a:t> </a:t>
            </a:r>
            <a:r>
              <a:rPr lang="ru-RU" sz="2000" dirty="0" err="1"/>
              <a:t>будівництвом</a:t>
            </a:r>
            <a:r>
              <a:rPr lang="ru-RU" sz="2000" dirty="0"/>
              <a:t>,</a:t>
            </a:r>
          </a:p>
          <a:p>
            <a:pPr marL="285750" indent="-285750" fontAlgn="auto">
              <a:spcAft>
                <a:spcPts val="0"/>
              </a:spcAft>
              <a:buFont typeface="Arial" charset="0"/>
              <a:buChar char="•"/>
              <a:defRPr/>
            </a:pPr>
            <a:r>
              <a:rPr lang="ru-RU" sz="2000" dirty="0"/>
              <a:t>* </a:t>
            </a:r>
            <a:r>
              <a:rPr lang="ru-RU" sz="2000" dirty="0" err="1"/>
              <a:t>сховище</a:t>
            </a:r>
            <a:r>
              <a:rPr lang="ru-RU" sz="2000" dirty="0"/>
              <a:t> </a:t>
            </a:r>
            <a:r>
              <a:rPr lang="ru-RU" sz="2000" dirty="0" err="1"/>
              <a:t>рідких</a:t>
            </a:r>
            <a:r>
              <a:rPr lang="ru-RU" sz="2000" dirty="0"/>
              <a:t> та </a:t>
            </a:r>
            <a:r>
              <a:rPr lang="ru-RU" sz="2000" dirty="0" err="1"/>
              <a:t>твердих</a:t>
            </a:r>
            <a:r>
              <a:rPr lang="ru-RU" sz="2000" dirty="0"/>
              <a:t> </a:t>
            </a:r>
            <a:r>
              <a:rPr lang="ru-RU" sz="2000" dirty="0" err="1"/>
              <a:t>радіоактивних</a:t>
            </a:r>
            <a:r>
              <a:rPr lang="ru-RU" sz="2000" dirty="0"/>
              <a:t> </a:t>
            </a:r>
            <a:r>
              <a:rPr lang="ru-RU" sz="2000" dirty="0" err="1"/>
              <a:t>відходів</a:t>
            </a:r>
            <a:r>
              <a:rPr lang="ru-RU" sz="2000" dirty="0"/>
              <a:t> і </a:t>
            </a:r>
            <a:r>
              <a:rPr lang="ru-RU" sz="2000" dirty="0" err="1"/>
              <a:t>відпрацьованого</a:t>
            </a:r>
            <a:r>
              <a:rPr lang="ru-RU" sz="2000" dirty="0"/>
              <a:t> ядерного </a:t>
            </a:r>
            <a:r>
              <a:rPr lang="ru-RU" sz="2000" dirty="0" err="1"/>
              <a:t>палива</a:t>
            </a:r>
            <a:r>
              <a:rPr lang="ru-RU" sz="2000" dirty="0"/>
              <a:t> та </a:t>
            </a:r>
            <a:r>
              <a:rPr lang="ru-RU" sz="2000" dirty="0" err="1"/>
              <a:t>інші</a:t>
            </a:r>
            <a:r>
              <a:rPr lang="ru-RU" sz="2000" dirty="0"/>
              <a:t> </a:t>
            </a:r>
            <a:r>
              <a:rPr lang="ru-RU" sz="2000" dirty="0" err="1"/>
              <a:t>споруди</a:t>
            </a:r>
            <a:r>
              <a:rPr lang="ru-RU" sz="2000" dirty="0"/>
              <a:t>.</a:t>
            </a:r>
          </a:p>
        </p:txBody>
      </p:sp>
      <p:sp>
        <p:nvSpPr>
          <p:cNvPr id="5" name="Прямоугольник 4"/>
          <p:cNvSpPr/>
          <p:nvPr/>
        </p:nvSpPr>
        <p:spPr>
          <a:xfrm>
            <a:off x="611560" y="116632"/>
            <a:ext cx="7564613"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Чорнобильська</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АЕС (ЧАЕС)</a:t>
            </a: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sp>
        <p:nvSpPr>
          <p:cNvPr id="17412" name="TextBox 6"/>
          <p:cNvSpPr txBox="1">
            <a:spLocks noChangeArrowheads="1"/>
          </p:cNvSpPr>
          <p:nvPr/>
        </p:nvSpPr>
        <p:spPr bwMode="auto">
          <a:xfrm>
            <a:off x="0" y="765175"/>
            <a:ext cx="9144000" cy="646113"/>
          </a:xfrm>
          <a:prstGeom prst="rect">
            <a:avLst/>
          </a:prstGeom>
          <a:noFill/>
          <a:ln w="9525">
            <a:noFill/>
            <a:miter lim="800000"/>
            <a:headEnd/>
            <a:tailEnd/>
          </a:ln>
        </p:spPr>
        <p:txBody>
          <a:bodyPr>
            <a:spAutoFit/>
          </a:bodyPr>
          <a:lstStyle/>
          <a:p>
            <a:r>
              <a:rPr lang="ru-RU" b="1" i="1">
                <a:latin typeface="Constantia" pitchFamily="18" charset="0"/>
              </a:rPr>
              <a:t>Чорнобильська АЕС (ЧАЕС) </a:t>
            </a:r>
            <a:r>
              <a:rPr lang="ru-RU">
                <a:latin typeface="Constantia" pitchFamily="18" charset="0"/>
              </a:rPr>
              <a:t>— атомна електростанція, збудована в 1971 році. Розташована на території України (Київська область)</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sz="half" idx="2"/>
          </p:nvPr>
        </p:nvSpPr>
        <p:spPr bwMode="auto">
          <a:xfrm>
            <a:off x="107950" y="639763"/>
            <a:ext cx="4895850" cy="6029325"/>
          </a:xfrm>
        </p:spPr>
        <p:txBody>
          <a:bodyPr wrap="square" numCol="1" anchorCtr="0" compatLnSpc="1">
            <a:prstTxWarp prst="textNoShape">
              <a:avLst/>
            </a:prstTxWarp>
          </a:bodyPr>
          <a:lstStyle/>
          <a:p>
            <a:pPr>
              <a:spcBef>
                <a:spcPct val="0"/>
              </a:spcBef>
              <a:buFontTx/>
              <a:buNone/>
            </a:pPr>
            <a:r>
              <a:rPr lang="ru-RU" sz="1900"/>
              <a:t>25 квітня 1986 року на Чорнобильській АЕС готувалися до зупинення  4-го блоку на плановий  ремонт. Цим вирішили скористатися, щоб провести випробування однієї з систем безпеки експлуатації реактора РБМК-1000. Але програма випробування мала серйозні недоліки. Внаслідок збігу цілого ряду обставин, починаючи з 1 години 24 хвилини 26 квітня, відбулася серія вибухів, які призвели до руйнування реактора та будівлі 4-го блока і викиду великої кількості радіоактивних речовин у довкілля. Потоки високоактивної лави з розплавленого палива й графіту проникли у приміщення нижньої частини реактора. В результаті склалася надзвичайна ситуація, яка вимагала термінових дій по нейтралізації небезпеки. </a:t>
            </a:r>
          </a:p>
        </p:txBody>
      </p:sp>
      <p:sp>
        <p:nvSpPr>
          <p:cNvPr id="6" name="Прямоугольник 5"/>
          <p:cNvSpPr/>
          <p:nvPr/>
        </p:nvSpPr>
        <p:spPr>
          <a:xfrm>
            <a:off x="1979712" y="116632"/>
            <a:ext cx="4763355"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2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Аварія</a:t>
            </a: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26 </a:t>
            </a:r>
            <a:r>
              <a:rPr lang="ru-RU" sz="2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квітня</a:t>
            </a: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1986 року</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pic>
        <p:nvPicPr>
          <p:cNvPr id="9" name="Объект 8"/>
          <p:cNvPicPr>
            <a:picLocks noGrp="1" noChangeAspect="1"/>
          </p:cNvPicPr>
          <p:nvPr>
            <p:ph sz="quarter" idx="14"/>
          </p:nvPr>
        </p:nvPicPr>
        <p:blipFill>
          <a:blip r:embed="rId2">
            <a:extLst>
              <a:ext uri="{28A0092B-C50C-407E-A947-70E740481C1C}"/>
            </a:extLst>
          </a:blip>
          <a:stretch>
            <a:fillRect/>
          </a:stretch>
        </p:blipFill>
        <p:spPr>
          <a:xfrm>
            <a:off x="4932040" y="1916832"/>
            <a:ext cx="4032250" cy="3477815"/>
          </a:xfrm>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4356100" y="692150"/>
            <a:ext cx="4202113" cy="5445125"/>
          </a:xfrm>
        </p:spPr>
        <p:txBody>
          <a:bodyPr/>
          <a:lstStyle/>
          <a:p>
            <a:pPr fontAlgn="auto">
              <a:spcAft>
                <a:spcPts val="0"/>
              </a:spcAft>
              <a:defRPr/>
            </a:pPr>
            <a:r>
              <a:rPr lang="ru-RU" sz="2000" dirty="0"/>
              <a:t>Першими в </a:t>
            </a:r>
            <a:r>
              <a:rPr lang="ru-RU" sz="2000" dirty="0" err="1"/>
              <a:t>боротьбу</a:t>
            </a:r>
            <a:r>
              <a:rPr lang="ru-RU" sz="2000" dirty="0"/>
              <a:t> з вогнем </a:t>
            </a:r>
            <a:r>
              <a:rPr lang="ru-RU" sz="2000" dirty="0" err="1"/>
              <a:t>включилися</a:t>
            </a:r>
            <a:r>
              <a:rPr lang="ru-RU" sz="2000" dirty="0"/>
              <a:t> </a:t>
            </a:r>
            <a:r>
              <a:rPr lang="ru-RU" sz="2000" dirty="0" err="1"/>
              <a:t>воєнізовані</a:t>
            </a:r>
            <a:r>
              <a:rPr lang="ru-RU" sz="2000" dirty="0"/>
              <a:t> </a:t>
            </a:r>
            <a:r>
              <a:rPr lang="ru-RU" sz="2000" dirty="0" err="1"/>
              <a:t>пожежні</a:t>
            </a:r>
            <a:r>
              <a:rPr lang="ru-RU" sz="2000" dirty="0"/>
              <a:t> </a:t>
            </a:r>
            <a:r>
              <a:rPr lang="ru-RU" sz="2000" dirty="0" err="1"/>
              <a:t>частини</a:t>
            </a:r>
            <a:r>
              <a:rPr lang="ru-RU" sz="2000" dirty="0"/>
              <a:t> </a:t>
            </a:r>
            <a:r>
              <a:rPr lang="ru-RU" sz="2000" dirty="0" err="1"/>
              <a:t>міст</a:t>
            </a:r>
            <a:r>
              <a:rPr lang="ru-RU" sz="2000" dirty="0"/>
              <a:t> </a:t>
            </a:r>
            <a:r>
              <a:rPr lang="ru-RU" sz="2000" dirty="0" err="1"/>
              <a:t>Чорнобиля</a:t>
            </a:r>
            <a:r>
              <a:rPr lang="ru-RU" sz="2000" dirty="0"/>
              <a:t> і </a:t>
            </a:r>
            <a:r>
              <a:rPr lang="ru-RU" sz="2000" dirty="0" err="1"/>
              <a:t>Прип'яті</a:t>
            </a:r>
            <a:r>
              <a:rPr lang="ru-RU" sz="2000" dirty="0"/>
              <a:t>, а </a:t>
            </a:r>
            <a:r>
              <a:rPr lang="ru-RU" sz="2000" dirty="0" err="1"/>
              <a:t>також</a:t>
            </a:r>
            <a:r>
              <a:rPr lang="ru-RU" sz="2000" dirty="0"/>
              <a:t> </a:t>
            </a:r>
            <a:r>
              <a:rPr lang="ru-RU" sz="2000" dirty="0" err="1"/>
              <a:t>Києва</a:t>
            </a:r>
            <a:r>
              <a:rPr lang="ru-RU" sz="2000" dirty="0"/>
              <a:t> й </a:t>
            </a:r>
            <a:r>
              <a:rPr lang="ru-RU" sz="2000" dirty="0" err="1"/>
              <a:t>інших</a:t>
            </a:r>
            <a:r>
              <a:rPr lang="ru-RU" sz="2000" dirty="0"/>
              <a:t> </a:t>
            </a:r>
            <a:r>
              <a:rPr lang="ru-RU" sz="2000" dirty="0" err="1"/>
              <a:t>населених</a:t>
            </a:r>
            <a:r>
              <a:rPr lang="ru-RU" sz="2000" dirty="0"/>
              <a:t> </a:t>
            </a:r>
            <a:r>
              <a:rPr lang="ru-RU" sz="2000" dirty="0" err="1"/>
              <a:t>пунктів</a:t>
            </a:r>
            <a:r>
              <a:rPr lang="ru-RU" sz="2000" dirty="0"/>
              <a:t> </a:t>
            </a:r>
            <a:r>
              <a:rPr lang="ru-RU" sz="2000" dirty="0" err="1"/>
              <a:t>Київщини</a:t>
            </a:r>
            <a:r>
              <a:rPr lang="ru-RU" sz="2000" dirty="0"/>
              <a:t>, особливо </a:t>
            </a:r>
            <a:r>
              <a:rPr lang="ru-RU" sz="2000" dirty="0" err="1"/>
              <a:t>міста</a:t>
            </a:r>
            <a:r>
              <a:rPr lang="ru-RU" sz="2000" dirty="0"/>
              <a:t> </a:t>
            </a:r>
            <a:r>
              <a:rPr lang="ru-RU" sz="2000" dirty="0" err="1"/>
              <a:t>Білої</a:t>
            </a:r>
            <a:r>
              <a:rPr lang="ru-RU" sz="2000" dirty="0"/>
              <a:t> Церкви</a:t>
            </a:r>
            <a:r>
              <a:rPr lang="ru-RU" sz="2000" dirty="0"/>
              <a:t>.</a:t>
            </a:r>
          </a:p>
          <a:p>
            <a:pPr fontAlgn="auto">
              <a:spcAft>
                <a:spcPts val="0"/>
              </a:spcAft>
              <a:defRPr/>
            </a:pPr>
            <a:r>
              <a:rPr lang="ru-RU" sz="2000" dirty="0" err="1"/>
              <a:t>Завдяки</a:t>
            </a:r>
            <a:r>
              <a:rPr lang="ru-RU" sz="2000" dirty="0"/>
              <a:t> </a:t>
            </a:r>
            <a:r>
              <a:rPr lang="ru-RU" sz="2000" dirty="0" err="1"/>
              <a:t>рішучим</a:t>
            </a:r>
            <a:r>
              <a:rPr lang="ru-RU" sz="2000" dirty="0"/>
              <a:t> </a:t>
            </a:r>
            <a:r>
              <a:rPr lang="ru-RU" sz="2000" dirty="0" err="1"/>
              <a:t>діям</a:t>
            </a:r>
            <a:r>
              <a:rPr lang="ru-RU" sz="2000" dirty="0"/>
              <a:t> </a:t>
            </a:r>
            <a:r>
              <a:rPr lang="ru-RU" sz="2000" dirty="0" err="1"/>
              <a:t>воєнізованої</a:t>
            </a:r>
            <a:r>
              <a:rPr lang="ru-RU" sz="2000" dirty="0"/>
              <a:t> </a:t>
            </a:r>
            <a:r>
              <a:rPr lang="ru-RU" sz="2000" dirty="0" err="1"/>
              <a:t>пожежної</a:t>
            </a:r>
            <a:r>
              <a:rPr lang="ru-RU" sz="2000" dirty="0"/>
              <a:t> </a:t>
            </a:r>
            <a:r>
              <a:rPr lang="ru-RU" sz="2000" dirty="0" err="1"/>
              <a:t>охорони</a:t>
            </a:r>
            <a:r>
              <a:rPr lang="ru-RU" sz="2000" dirty="0"/>
              <a:t> </a:t>
            </a:r>
            <a:r>
              <a:rPr lang="ru-RU" sz="2000" dirty="0" err="1"/>
              <a:t>Чорнобильської</a:t>
            </a:r>
            <a:r>
              <a:rPr lang="ru-RU" sz="2000" dirty="0"/>
              <a:t> АЕС та </a:t>
            </a:r>
            <a:r>
              <a:rPr lang="ru-RU" sz="2000" dirty="0" err="1"/>
              <a:t>інших</a:t>
            </a:r>
            <a:r>
              <a:rPr lang="ru-RU" sz="2000" dirty="0"/>
              <a:t> </a:t>
            </a:r>
            <a:r>
              <a:rPr lang="ru-RU" sz="2000" dirty="0" err="1"/>
              <a:t>підрозділів</a:t>
            </a:r>
            <a:r>
              <a:rPr lang="ru-RU" sz="2000" dirty="0"/>
              <a:t> </a:t>
            </a:r>
            <a:r>
              <a:rPr lang="ru-RU" sz="2000" dirty="0" err="1"/>
              <a:t>пожежу</a:t>
            </a:r>
            <a:r>
              <a:rPr lang="ru-RU" sz="2000" dirty="0"/>
              <a:t> на </a:t>
            </a:r>
            <a:r>
              <a:rPr lang="ru-RU" sz="2000" dirty="0" err="1"/>
              <a:t>покрівлях</a:t>
            </a:r>
            <a:r>
              <a:rPr lang="ru-RU" sz="2000" dirty="0"/>
              <a:t> ЧАЕС о 6 </a:t>
            </a:r>
            <a:r>
              <a:rPr lang="ru-RU" sz="2000" dirty="0" err="1"/>
              <a:t>годині</a:t>
            </a:r>
            <a:r>
              <a:rPr lang="ru-RU" sz="2000" dirty="0"/>
              <a:t> 35 </a:t>
            </a:r>
            <a:r>
              <a:rPr lang="ru-RU" sz="2000" dirty="0" err="1"/>
              <a:t>хвилин</a:t>
            </a:r>
            <a:r>
              <a:rPr lang="ru-RU" sz="2000" dirty="0"/>
              <a:t> 26 </a:t>
            </a:r>
            <a:r>
              <a:rPr lang="ru-RU" sz="2000" dirty="0" err="1"/>
              <a:t>квітня</a:t>
            </a:r>
            <a:r>
              <a:rPr lang="ru-RU" sz="2000" dirty="0"/>
              <a:t> </a:t>
            </a:r>
            <a:r>
              <a:rPr lang="ru-RU" sz="2000" dirty="0" err="1"/>
              <a:t>було</a:t>
            </a:r>
            <a:r>
              <a:rPr lang="ru-RU" sz="2000" dirty="0"/>
              <a:t> </a:t>
            </a:r>
            <a:r>
              <a:rPr lang="ru-RU" sz="2000" dirty="0" err="1"/>
              <a:t>повністю</a:t>
            </a:r>
            <a:r>
              <a:rPr lang="ru-RU" sz="2000" dirty="0"/>
              <a:t> </a:t>
            </a:r>
            <a:r>
              <a:rPr lang="ru-RU" sz="2000" dirty="0" err="1"/>
              <a:t>ліквідовано</a:t>
            </a:r>
            <a:r>
              <a:rPr lang="ru-RU" sz="2000" dirty="0"/>
              <a:t>.</a:t>
            </a:r>
          </a:p>
          <a:p>
            <a:pPr fontAlgn="auto">
              <a:spcAft>
                <a:spcPts val="0"/>
              </a:spcAft>
              <a:defRPr/>
            </a:pPr>
            <a:endParaRPr lang="ru-RU" dirty="0"/>
          </a:p>
        </p:txBody>
      </p:sp>
      <p:pic>
        <p:nvPicPr>
          <p:cNvPr id="7" name="Місце для зображення 6"/>
          <p:cNvPicPr>
            <a:picLocks noGrp="1" noChangeAspect="1"/>
          </p:cNvPicPr>
          <p:nvPr>
            <p:ph type="pic" idx="1"/>
          </p:nvPr>
        </p:nvPicPr>
        <p:blipFill>
          <a:blip r:embed="rId2">
            <a:extLst>
              <a:ext uri="{28A0092B-C50C-407E-A947-70E740481C1C}"/>
            </a:extLst>
          </a:blip>
          <a:srcRect t="7789" b="7789"/>
          <a:stretch>
            <a:fillRect/>
          </a:stretch>
        </p:blipFill>
        <p:spPr>
          <a:xfrm>
            <a:off x="107504" y="764704"/>
            <a:ext cx="4176464" cy="4487863"/>
          </a:xfr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p:cNvPicPr>
            <a:picLocks noGrp="1" noChangeAspect="1"/>
          </p:cNvPicPr>
          <p:nvPr>
            <p:ph type="pic" idx="1"/>
          </p:nvPr>
        </p:nvPicPr>
        <p:blipFill>
          <a:blip r:embed="rId2">
            <a:extLst>
              <a:ext uri="{28A0092B-C50C-407E-A947-70E740481C1C}"/>
            </a:extLst>
          </a:blip>
          <a:srcRect l="547" r="547"/>
          <a:stretch>
            <a:fillRect/>
          </a:stretch>
        </p:blipFill>
        <p:spPr>
          <a:xfrm>
            <a:off x="0" y="1124744"/>
            <a:ext cx="3851920" cy="3959969"/>
          </a:xfrm>
          <a:ln>
            <a:noFill/>
          </a:ln>
          <a:effectLst>
            <a:softEdge rad="112500"/>
          </a:effectLst>
        </p:spPr>
      </p:pic>
      <p:sp>
        <p:nvSpPr>
          <p:cNvPr id="3" name="Текст 2"/>
          <p:cNvSpPr>
            <a:spLocks noGrp="1"/>
          </p:cNvSpPr>
          <p:nvPr>
            <p:ph type="body" sz="quarter" idx="13"/>
          </p:nvPr>
        </p:nvSpPr>
        <p:spPr>
          <a:xfrm>
            <a:off x="3779838" y="260350"/>
            <a:ext cx="5040312" cy="6408738"/>
          </a:xfrm>
        </p:spPr>
        <p:txBody>
          <a:bodyPr/>
          <a:lstStyle/>
          <a:p>
            <a:pPr fontAlgn="auto">
              <a:spcAft>
                <a:spcPts val="0"/>
              </a:spcAft>
              <a:defRPr/>
            </a:pPr>
            <a:r>
              <a:rPr lang="ru-RU" sz="2000" dirty="0"/>
              <a:t>Практично </a:t>
            </a:r>
            <a:r>
              <a:rPr lang="ru-RU" sz="2000" dirty="0" err="1"/>
              <a:t>всі</a:t>
            </a:r>
            <a:r>
              <a:rPr lang="ru-RU" sz="2000" dirty="0"/>
              <a:t>, </a:t>
            </a:r>
            <a:r>
              <a:rPr lang="ru-RU" sz="2000" dirty="0" err="1"/>
              <a:t>хто</a:t>
            </a:r>
            <a:r>
              <a:rPr lang="ru-RU" sz="2000" dirty="0"/>
              <a:t> першими </a:t>
            </a:r>
            <a:r>
              <a:rPr lang="ru-RU" sz="2000" dirty="0" err="1"/>
              <a:t>включилися</a:t>
            </a:r>
            <a:r>
              <a:rPr lang="ru-RU" sz="2000" dirty="0"/>
              <a:t> в </a:t>
            </a:r>
            <a:r>
              <a:rPr lang="ru-RU" sz="2000" dirty="0" err="1"/>
              <a:t>боротьбу</a:t>
            </a:r>
            <a:r>
              <a:rPr lang="ru-RU" sz="2000" dirty="0"/>
              <a:t> з </a:t>
            </a:r>
            <a:r>
              <a:rPr lang="ru-RU" sz="2000" dirty="0" err="1"/>
              <a:t>пожежею</a:t>
            </a:r>
            <a:r>
              <a:rPr lang="ru-RU" sz="2000" dirty="0"/>
              <a:t>, </a:t>
            </a:r>
            <a:r>
              <a:rPr lang="ru-RU" sz="2000" dirty="0" err="1"/>
              <a:t>дістали</a:t>
            </a:r>
            <a:r>
              <a:rPr lang="ru-RU" sz="2000" dirty="0"/>
              <a:t> </a:t>
            </a:r>
            <a:r>
              <a:rPr lang="ru-RU" sz="2000" dirty="0" err="1"/>
              <a:t>небезпечні</a:t>
            </a:r>
            <a:r>
              <a:rPr lang="ru-RU" sz="2000" dirty="0"/>
              <a:t> для </a:t>
            </a:r>
            <a:r>
              <a:rPr lang="ru-RU" sz="2000" dirty="0" err="1"/>
              <a:t>життя</a:t>
            </a:r>
            <a:r>
              <a:rPr lang="ru-RU" sz="2000" dirty="0"/>
              <a:t> </a:t>
            </a:r>
            <a:r>
              <a:rPr lang="ru-RU" sz="2000" dirty="0" err="1"/>
              <a:t>дози</a:t>
            </a:r>
            <a:r>
              <a:rPr lang="ru-RU" sz="2000" dirty="0"/>
              <a:t> </a:t>
            </a:r>
            <a:r>
              <a:rPr lang="ru-RU" sz="2000" dirty="0" err="1"/>
              <a:t>опромінення</a:t>
            </a:r>
            <a:r>
              <a:rPr lang="ru-RU" sz="2000" dirty="0"/>
              <a:t>. </a:t>
            </a:r>
            <a:endParaRPr lang="ru-RU" sz="2000" dirty="0"/>
          </a:p>
          <a:p>
            <a:pPr fontAlgn="auto">
              <a:spcAft>
                <a:spcPts val="0"/>
              </a:spcAft>
              <a:defRPr/>
            </a:pPr>
            <a:r>
              <a:rPr lang="ru-RU" sz="2000" dirty="0" err="1"/>
              <a:t>Всі</a:t>
            </a:r>
            <a:r>
              <a:rPr lang="ru-RU" sz="2000" dirty="0"/>
              <a:t> вони посмертно </a:t>
            </a:r>
            <a:r>
              <a:rPr lang="ru-RU" sz="2000" dirty="0" err="1"/>
              <a:t>відзначені</a:t>
            </a:r>
            <a:r>
              <a:rPr lang="ru-RU" sz="2000" dirty="0"/>
              <a:t> </a:t>
            </a:r>
            <a:r>
              <a:rPr lang="ru-RU" sz="2000" dirty="0" err="1"/>
              <a:t>високими</a:t>
            </a:r>
            <a:r>
              <a:rPr lang="ru-RU" sz="2000" dirty="0"/>
              <a:t> </a:t>
            </a:r>
            <a:r>
              <a:rPr lang="ru-RU" sz="2000" dirty="0" err="1"/>
              <a:t>нагородами.Високі</a:t>
            </a:r>
            <a:r>
              <a:rPr lang="ru-RU" sz="2000" dirty="0"/>
              <a:t> </a:t>
            </a:r>
            <a:r>
              <a:rPr lang="ru-RU" sz="2000" dirty="0" err="1"/>
              <a:t>моральні</a:t>
            </a:r>
            <a:r>
              <a:rPr lang="ru-RU" sz="2000" dirty="0"/>
              <a:t> </a:t>
            </a:r>
            <a:r>
              <a:rPr lang="ru-RU" sz="2000" dirty="0" err="1"/>
              <a:t>якості</a:t>
            </a:r>
            <a:r>
              <a:rPr lang="ru-RU" sz="2000" dirty="0"/>
              <a:t>, </a:t>
            </a:r>
            <a:r>
              <a:rPr lang="ru-RU" sz="2000" dirty="0" err="1"/>
              <a:t>бойова</a:t>
            </a:r>
            <a:r>
              <a:rPr lang="ru-RU" sz="2000" dirty="0"/>
              <a:t> </a:t>
            </a:r>
            <a:r>
              <a:rPr lang="ru-RU" sz="2000" dirty="0" err="1"/>
              <a:t>готовність</a:t>
            </a:r>
            <a:r>
              <a:rPr lang="ru-RU" sz="2000" dirty="0"/>
              <a:t>, </a:t>
            </a:r>
            <a:r>
              <a:rPr lang="ru-RU" sz="2000" dirty="0" err="1"/>
              <a:t>професіоналізм</a:t>
            </a:r>
            <a:r>
              <a:rPr lang="ru-RU" sz="2000" dirty="0"/>
              <a:t> – усе </a:t>
            </a:r>
            <a:r>
              <a:rPr lang="ru-RU" sz="2000" dirty="0" err="1"/>
              <a:t>це</a:t>
            </a:r>
            <a:r>
              <a:rPr lang="ru-RU" sz="2000" dirty="0"/>
              <a:t> дозволило </a:t>
            </a:r>
            <a:r>
              <a:rPr lang="ru-RU" sz="2000" dirty="0" err="1"/>
              <a:t>пожежникам</a:t>
            </a:r>
            <a:r>
              <a:rPr lang="ru-RU" sz="2000" dirty="0"/>
              <a:t> </a:t>
            </a:r>
            <a:r>
              <a:rPr lang="ru-RU" sz="2000" dirty="0" err="1"/>
              <a:t>успішно</a:t>
            </a:r>
            <a:r>
              <a:rPr lang="ru-RU" sz="2000" dirty="0"/>
              <a:t> </a:t>
            </a:r>
            <a:r>
              <a:rPr lang="ru-RU" sz="2000" dirty="0" err="1"/>
              <a:t>вийти</a:t>
            </a:r>
            <a:r>
              <a:rPr lang="ru-RU" sz="2000" dirty="0"/>
              <a:t> з </a:t>
            </a:r>
            <a:r>
              <a:rPr lang="ru-RU" sz="2000" dirty="0" err="1"/>
              <a:t>ситуацій</a:t>
            </a:r>
            <a:r>
              <a:rPr lang="ru-RU" sz="2000" dirty="0"/>
              <a:t>, </a:t>
            </a:r>
            <a:r>
              <a:rPr lang="ru-RU" sz="2000" dirty="0" err="1"/>
              <a:t>що</a:t>
            </a:r>
            <a:r>
              <a:rPr lang="ru-RU" sz="2000" dirty="0"/>
              <a:t> </a:t>
            </a:r>
            <a:r>
              <a:rPr lang="ru-RU" sz="2000" dirty="0" err="1"/>
              <a:t>виникли</a:t>
            </a:r>
            <a:r>
              <a:rPr lang="ru-RU" sz="2000" dirty="0"/>
              <a:t> </a:t>
            </a:r>
            <a:r>
              <a:rPr lang="ru-RU" sz="2000" dirty="0" err="1"/>
              <a:t>відразу</a:t>
            </a:r>
            <a:r>
              <a:rPr lang="ru-RU" sz="2000" dirty="0"/>
              <a:t> ж </a:t>
            </a:r>
            <a:r>
              <a:rPr lang="ru-RU" sz="2000" dirty="0" err="1"/>
              <a:t>після</a:t>
            </a:r>
            <a:r>
              <a:rPr lang="ru-RU" sz="2000" dirty="0"/>
              <a:t> </a:t>
            </a:r>
            <a:r>
              <a:rPr lang="ru-RU" sz="2000" dirty="0" err="1"/>
              <a:t>аварії</a:t>
            </a:r>
            <a:r>
              <a:rPr lang="ru-RU" sz="2000" dirty="0"/>
              <a:t>. Разом з </a:t>
            </a:r>
            <a:r>
              <a:rPr lang="ru-RU" sz="2000" dirty="0" err="1"/>
              <a:t>тим</a:t>
            </a:r>
            <a:r>
              <a:rPr lang="ru-RU" sz="2000" dirty="0"/>
              <a:t> стало ясно, </a:t>
            </a:r>
            <a:r>
              <a:rPr lang="ru-RU" sz="2000" dirty="0" err="1"/>
              <a:t>що</a:t>
            </a:r>
            <a:r>
              <a:rPr lang="ru-RU" sz="2000" dirty="0"/>
              <a:t> </a:t>
            </a:r>
            <a:r>
              <a:rPr lang="ru-RU" sz="2000" dirty="0" err="1"/>
              <a:t>пожежна</a:t>
            </a:r>
            <a:r>
              <a:rPr lang="ru-RU" sz="2000" dirty="0"/>
              <a:t> </a:t>
            </a:r>
            <a:r>
              <a:rPr lang="ru-RU" sz="2000" dirty="0" err="1"/>
              <a:t>техніка</a:t>
            </a:r>
            <a:r>
              <a:rPr lang="ru-RU" sz="2000" dirty="0"/>
              <a:t> </a:t>
            </a:r>
            <a:r>
              <a:rPr lang="ru-RU" sz="2000" dirty="0" err="1"/>
              <a:t>була</a:t>
            </a:r>
            <a:r>
              <a:rPr lang="ru-RU" sz="2000" dirty="0"/>
              <a:t> погано </a:t>
            </a:r>
            <a:r>
              <a:rPr lang="ru-RU" sz="2000" dirty="0" err="1"/>
              <a:t>захищена</a:t>
            </a:r>
            <a:r>
              <a:rPr lang="ru-RU" sz="2000" dirty="0"/>
              <a:t> </a:t>
            </a:r>
            <a:r>
              <a:rPr lang="ru-RU" sz="2000" dirty="0" err="1"/>
              <a:t>від</a:t>
            </a:r>
            <a:r>
              <a:rPr lang="ru-RU" sz="2000" dirty="0"/>
              <a:t> </a:t>
            </a:r>
            <a:r>
              <a:rPr lang="ru-RU" sz="2000" dirty="0" err="1"/>
              <a:t>проникнення</a:t>
            </a:r>
            <a:r>
              <a:rPr lang="ru-RU" sz="2000" dirty="0"/>
              <a:t> </a:t>
            </a:r>
            <a:r>
              <a:rPr lang="ru-RU" sz="2000" dirty="0" err="1"/>
              <a:t>радіоактивного</a:t>
            </a:r>
            <a:r>
              <a:rPr lang="ru-RU" sz="2000" dirty="0"/>
              <a:t> пилу в </a:t>
            </a:r>
            <a:r>
              <a:rPr lang="ru-RU" sz="2000" dirty="0" err="1"/>
              <a:t>кабіни</a:t>
            </a:r>
            <a:r>
              <a:rPr lang="ru-RU" sz="2000" dirty="0"/>
              <a:t> машин, мала невеликий </a:t>
            </a:r>
            <a:r>
              <a:rPr lang="ru-RU" sz="2000" dirty="0" err="1"/>
              <a:t>коефіцієнт</a:t>
            </a:r>
            <a:r>
              <a:rPr lang="ru-RU" sz="2000" dirty="0"/>
              <a:t> </a:t>
            </a:r>
            <a:r>
              <a:rPr lang="ru-RU" sz="2000" dirty="0" err="1"/>
              <a:t>захисту</a:t>
            </a:r>
            <a:r>
              <a:rPr lang="ru-RU" sz="2000" dirty="0"/>
              <a:t> </a:t>
            </a:r>
            <a:r>
              <a:rPr lang="ru-RU" sz="2000" dirty="0" err="1"/>
              <a:t>від</a:t>
            </a:r>
            <a:r>
              <a:rPr lang="ru-RU" sz="2000" dirty="0"/>
              <a:t> </a:t>
            </a:r>
            <a:r>
              <a:rPr lang="ru-RU" sz="2000" dirty="0" err="1"/>
              <a:t>іонізуючого</a:t>
            </a:r>
            <a:r>
              <a:rPr lang="ru-RU" sz="2000" dirty="0"/>
              <a:t> </a:t>
            </a:r>
            <a:r>
              <a:rPr lang="ru-RU" sz="2000" dirty="0" err="1"/>
              <a:t>випромінювання</a:t>
            </a:r>
            <a:r>
              <a:rPr lang="ru-RU" sz="2000" dirty="0"/>
              <a:t>. </a:t>
            </a:r>
            <a:r>
              <a:rPr lang="ru-RU" sz="2000" dirty="0" err="1"/>
              <a:t>Пожежники</a:t>
            </a:r>
            <a:r>
              <a:rPr lang="ru-RU" sz="2000" dirty="0"/>
              <a:t> не </a:t>
            </a:r>
            <a:r>
              <a:rPr lang="ru-RU" sz="2000" dirty="0" err="1"/>
              <a:t>мали</a:t>
            </a:r>
            <a:r>
              <a:rPr lang="ru-RU" sz="2000" dirty="0"/>
              <a:t> </a:t>
            </a:r>
            <a:r>
              <a:rPr lang="ru-RU" sz="2000" dirty="0" err="1"/>
              <a:t>надійних</a:t>
            </a:r>
            <a:r>
              <a:rPr lang="ru-RU" sz="2000" dirty="0"/>
              <a:t> </a:t>
            </a:r>
            <a:r>
              <a:rPr lang="ru-RU" sz="2000" dirty="0" err="1"/>
              <a:t>засобів</a:t>
            </a:r>
            <a:r>
              <a:rPr lang="ru-RU" sz="2000" dirty="0"/>
              <a:t> </a:t>
            </a:r>
            <a:r>
              <a:rPr lang="ru-RU" sz="2000" dirty="0" err="1"/>
              <a:t>захисту</a:t>
            </a:r>
            <a:r>
              <a:rPr lang="ru-RU" sz="2000" dirty="0"/>
              <a:t> </a:t>
            </a:r>
            <a:r>
              <a:rPr lang="ru-RU" sz="2000" dirty="0" err="1"/>
              <a:t>особового</a:t>
            </a:r>
            <a:r>
              <a:rPr lang="ru-RU" sz="2000" dirty="0"/>
              <a:t> складу, </a:t>
            </a:r>
            <a:r>
              <a:rPr lang="ru-RU" sz="2000" dirty="0" err="1"/>
              <a:t>пристрої</a:t>
            </a:r>
            <a:r>
              <a:rPr lang="ru-RU" sz="2000" dirty="0"/>
              <a:t> </a:t>
            </a:r>
            <a:r>
              <a:rPr lang="ru-RU" sz="2000" dirty="0" err="1"/>
              <a:t>індивідуального</a:t>
            </a:r>
            <a:r>
              <a:rPr lang="ru-RU" sz="2000" dirty="0"/>
              <a:t> </a:t>
            </a:r>
            <a:r>
              <a:rPr lang="ru-RU" sz="2000" dirty="0" err="1"/>
              <a:t>дозиметричного</a:t>
            </a:r>
            <a:r>
              <a:rPr lang="ru-RU" sz="2000" dirty="0"/>
              <a:t> контролю не </a:t>
            </a:r>
            <a:r>
              <a:rPr lang="ru-RU" sz="2000" dirty="0" err="1"/>
              <a:t>завжди</a:t>
            </a:r>
            <a:r>
              <a:rPr lang="ru-RU" sz="2000" dirty="0"/>
              <a:t> </a:t>
            </a:r>
            <a:r>
              <a:rPr lang="ru-RU" sz="2000" dirty="0" err="1"/>
              <a:t>забезпечували</a:t>
            </a:r>
            <a:r>
              <a:rPr lang="ru-RU" sz="2000" dirty="0"/>
              <a:t> </a:t>
            </a:r>
            <a:r>
              <a:rPr lang="ru-RU" sz="2000" dirty="0" err="1"/>
              <a:t>достовірні</a:t>
            </a:r>
            <a:r>
              <a:rPr lang="ru-RU" sz="2000" dirty="0"/>
              <a:t> </a:t>
            </a:r>
            <a:r>
              <a:rPr lang="ru-RU" sz="2000" dirty="0" err="1"/>
              <a:t>дози</a:t>
            </a:r>
            <a:r>
              <a:rPr lang="ru-RU" sz="2000" dirty="0"/>
              <a:t> </a:t>
            </a:r>
            <a:r>
              <a:rPr lang="ru-RU" sz="2000" dirty="0" err="1"/>
              <a:t>опромінювання</a:t>
            </a:r>
            <a:r>
              <a:rPr lang="ru-RU" sz="2000"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p:cNvPicPr>
            <a:picLocks noGrp="1" noChangeAspect="1"/>
          </p:cNvPicPr>
          <p:nvPr>
            <p:ph type="pic" idx="1"/>
          </p:nvPr>
        </p:nvPicPr>
        <p:blipFill>
          <a:blip r:embed="rId2"/>
          <a:srcRect l="15071" r="15071"/>
          <a:stretch>
            <a:fillRect/>
          </a:stretch>
        </p:blipFill>
        <p:spPr>
          <a:xfrm>
            <a:off x="4787900" y="1700213"/>
            <a:ext cx="4176713" cy="4176712"/>
          </a:xfrm>
          <a:ln w="127000" cap="sq">
            <a:solidFill>
              <a:srgbClr val="000000"/>
            </a:solidFill>
          </a:ln>
          <a:effectLst>
            <a:outerShdw blurRad="57150" dist="50800" dir="2700000" algn="tl" rotWithShape="0">
              <a:srgbClr val="000000">
                <a:alpha val="40000"/>
              </a:srgbClr>
            </a:outerShdw>
          </a:effectLst>
        </p:spPr>
      </p:pic>
      <p:sp>
        <p:nvSpPr>
          <p:cNvPr id="3" name="Текст 2"/>
          <p:cNvSpPr>
            <a:spLocks noGrp="1"/>
          </p:cNvSpPr>
          <p:nvPr>
            <p:ph type="body" sz="quarter" idx="13"/>
          </p:nvPr>
        </p:nvSpPr>
        <p:spPr>
          <a:xfrm>
            <a:off x="0" y="1484313"/>
            <a:ext cx="4752975" cy="5084762"/>
          </a:xfrm>
        </p:spPr>
        <p:txBody>
          <a:bodyPr/>
          <a:lstStyle/>
          <a:p>
            <a:pPr fontAlgn="auto">
              <a:spcAft>
                <a:spcPts val="0"/>
              </a:spcAft>
              <a:defRPr/>
            </a:pPr>
            <a:r>
              <a:rPr lang="ru-RU" sz="2000" dirty="0" err="1"/>
              <a:t>Розчищенням</a:t>
            </a:r>
            <a:r>
              <a:rPr lang="ru-RU" sz="2000" dirty="0"/>
              <a:t> </a:t>
            </a:r>
            <a:r>
              <a:rPr lang="ru-RU" sz="2000" dirty="0" err="1"/>
              <a:t>підходів</a:t>
            </a:r>
            <a:r>
              <a:rPr lang="ru-RU" sz="2000" dirty="0"/>
              <a:t> до </a:t>
            </a:r>
            <a:r>
              <a:rPr lang="ru-RU" sz="2000" dirty="0" err="1"/>
              <a:t>зруйнованого</a:t>
            </a:r>
            <a:r>
              <a:rPr lang="ru-RU" sz="2000" dirty="0"/>
              <a:t> реактора, </a:t>
            </a:r>
            <a:r>
              <a:rPr lang="ru-RU" sz="2000" dirty="0" err="1"/>
              <a:t>прибиранням</a:t>
            </a:r>
            <a:r>
              <a:rPr lang="ru-RU" sz="2000" dirty="0"/>
              <a:t> </a:t>
            </a:r>
            <a:r>
              <a:rPr lang="ru-RU" sz="2000" dirty="0" err="1"/>
              <a:t>викинутих</a:t>
            </a:r>
            <a:r>
              <a:rPr lang="ru-RU" sz="2000" dirty="0"/>
              <a:t> </a:t>
            </a:r>
            <a:r>
              <a:rPr lang="ru-RU" sz="2000" dirty="0" err="1"/>
              <a:t>вибухом</a:t>
            </a:r>
            <a:r>
              <a:rPr lang="ru-RU" sz="2000" dirty="0"/>
              <a:t> ядерного </a:t>
            </a:r>
            <a:r>
              <a:rPr lang="ru-RU" sz="2000" dirty="0" err="1"/>
              <a:t>палива</a:t>
            </a:r>
            <a:r>
              <a:rPr lang="ru-RU" sz="2000" dirty="0"/>
              <a:t>, </a:t>
            </a:r>
            <a:r>
              <a:rPr lang="ru-RU" sz="2000" dirty="0" err="1"/>
              <a:t>уламків</a:t>
            </a:r>
            <a:r>
              <a:rPr lang="ru-RU" sz="2000" dirty="0"/>
              <a:t> </a:t>
            </a:r>
            <a:r>
              <a:rPr lang="ru-RU" sz="2000" dirty="0" err="1"/>
              <a:t>паливних</a:t>
            </a:r>
            <a:r>
              <a:rPr lang="ru-RU" sz="2000" dirty="0"/>
              <a:t> </a:t>
            </a:r>
            <a:r>
              <a:rPr lang="ru-RU" sz="2000" dirty="0" err="1"/>
              <a:t>шматків</a:t>
            </a:r>
            <a:r>
              <a:rPr lang="ru-RU" sz="2000" dirty="0"/>
              <a:t>, </a:t>
            </a:r>
            <a:r>
              <a:rPr lang="ru-RU" sz="2000" dirty="0" err="1"/>
              <a:t>графітової</a:t>
            </a:r>
            <a:r>
              <a:rPr lang="ru-RU" sz="2000" dirty="0"/>
              <a:t> кладки та </a:t>
            </a:r>
            <a:r>
              <a:rPr lang="ru-RU" sz="2000" dirty="0" err="1"/>
              <a:t>елементів</a:t>
            </a:r>
            <a:r>
              <a:rPr lang="ru-RU" sz="2000" dirty="0"/>
              <a:t> </a:t>
            </a:r>
            <a:r>
              <a:rPr lang="ru-RU" sz="2000" dirty="0" err="1"/>
              <a:t>конструкцій</a:t>
            </a:r>
            <a:r>
              <a:rPr lang="ru-RU" sz="2000" dirty="0"/>
              <a:t> </a:t>
            </a:r>
            <a:r>
              <a:rPr lang="ru-RU" sz="2000" dirty="0" err="1"/>
              <a:t>зайнялися</a:t>
            </a:r>
            <a:r>
              <a:rPr lang="ru-RU" sz="2000" dirty="0"/>
              <a:t> </a:t>
            </a:r>
            <a:r>
              <a:rPr lang="ru-RU" sz="2000" dirty="0" err="1"/>
              <a:t>підрозділи</a:t>
            </a:r>
            <a:r>
              <a:rPr lang="ru-RU" sz="2000" dirty="0"/>
              <a:t> </a:t>
            </a:r>
            <a:r>
              <a:rPr lang="ru-RU" sz="2000" dirty="0" err="1"/>
              <a:t>збройних</a:t>
            </a:r>
            <a:r>
              <a:rPr lang="ru-RU" sz="2000" dirty="0"/>
              <a:t> сил </a:t>
            </a:r>
            <a:r>
              <a:rPr lang="ru-RU" sz="2000" dirty="0" err="1"/>
              <a:t>колишнього</a:t>
            </a:r>
            <a:r>
              <a:rPr lang="ru-RU" sz="2000" dirty="0"/>
              <a:t> СРСР, ряду </a:t>
            </a:r>
            <a:r>
              <a:rPr lang="ru-RU" sz="2000" dirty="0" err="1"/>
              <a:t>міністерств</a:t>
            </a:r>
            <a:r>
              <a:rPr lang="ru-RU" sz="2000" dirty="0"/>
              <a:t> і </a:t>
            </a:r>
            <a:r>
              <a:rPr lang="ru-RU" sz="2000" dirty="0" err="1"/>
              <a:t>відомств</a:t>
            </a:r>
            <a:r>
              <a:rPr lang="ru-RU" sz="2000" dirty="0"/>
              <a:t>. У </a:t>
            </a:r>
            <a:r>
              <a:rPr lang="ru-RU" sz="2000" dirty="0" err="1"/>
              <a:t>перші</a:t>
            </a:r>
            <a:r>
              <a:rPr lang="ru-RU" sz="2000" dirty="0"/>
              <a:t> ж </a:t>
            </a:r>
            <a:r>
              <a:rPr lang="ru-RU" sz="2000" dirty="0" err="1"/>
              <a:t>дні</a:t>
            </a:r>
            <a:r>
              <a:rPr lang="ru-RU" sz="2000" dirty="0"/>
              <a:t> </a:t>
            </a:r>
            <a:r>
              <a:rPr lang="ru-RU" sz="2000" dirty="0" err="1"/>
              <a:t>після</a:t>
            </a:r>
            <a:r>
              <a:rPr lang="ru-RU" sz="2000" dirty="0"/>
              <a:t> </a:t>
            </a:r>
            <a:r>
              <a:rPr lang="ru-RU" sz="2000" dirty="0" err="1"/>
              <a:t>аварії</a:t>
            </a:r>
            <a:r>
              <a:rPr lang="ru-RU" sz="2000" dirty="0"/>
              <a:t> </a:t>
            </a:r>
            <a:r>
              <a:rPr lang="ru-RU" sz="2000" dirty="0" err="1"/>
              <a:t>розгорнулися</a:t>
            </a:r>
            <a:r>
              <a:rPr lang="ru-RU" sz="2000" dirty="0"/>
              <a:t> </a:t>
            </a:r>
            <a:r>
              <a:rPr lang="ru-RU" sz="2000" dirty="0" err="1"/>
              <a:t>інженерні</a:t>
            </a:r>
            <a:r>
              <a:rPr lang="ru-RU" sz="2000" dirty="0"/>
              <a:t>, </a:t>
            </a:r>
            <a:r>
              <a:rPr lang="ru-RU" sz="2000" dirty="0" err="1"/>
              <a:t>хімічні</a:t>
            </a:r>
            <a:r>
              <a:rPr lang="ru-RU" sz="2000" dirty="0"/>
              <a:t> та </a:t>
            </a:r>
            <a:r>
              <a:rPr lang="ru-RU" sz="2000" dirty="0" err="1"/>
              <a:t>інші</a:t>
            </a:r>
            <a:r>
              <a:rPr lang="ru-RU" sz="2000" dirty="0"/>
              <a:t> </a:t>
            </a:r>
            <a:r>
              <a:rPr lang="ru-RU" sz="2000" dirty="0" err="1"/>
              <a:t>роботи</a:t>
            </a:r>
            <a:r>
              <a:rPr lang="ru-RU" sz="2000" dirty="0"/>
              <a:t> по </a:t>
            </a:r>
            <a:r>
              <a:rPr lang="ru-RU" sz="2000" dirty="0" err="1"/>
              <a:t>мінімізації</a:t>
            </a:r>
            <a:r>
              <a:rPr lang="ru-RU" sz="2000" dirty="0"/>
              <a:t> </a:t>
            </a:r>
            <a:r>
              <a:rPr lang="ru-RU" sz="2000" dirty="0" err="1"/>
              <a:t>наслідків</a:t>
            </a:r>
            <a:r>
              <a:rPr lang="ru-RU" sz="2000" dirty="0"/>
              <a:t> </a:t>
            </a:r>
            <a:r>
              <a:rPr lang="ru-RU" sz="2000" dirty="0" err="1"/>
              <a:t>трагедії</a:t>
            </a:r>
            <a:r>
              <a:rPr lang="ru-RU" sz="2000" dirty="0"/>
              <a:t>. Для </a:t>
            </a:r>
            <a:r>
              <a:rPr lang="ru-RU" sz="2000" dirty="0" err="1"/>
              <a:t>виконання</a:t>
            </a:r>
            <a:r>
              <a:rPr lang="ru-RU" sz="2000" dirty="0"/>
              <a:t> </a:t>
            </a:r>
            <a:r>
              <a:rPr lang="ru-RU" sz="2000" dirty="0" err="1"/>
              <a:t>робіт</a:t>
            </a:r>
            <a:r>
              <a:rPr lang="ru-RU" sz="2000" dirty="0"/>
              <a:t> у </a:t>
            </a:r>
            <a:r>
              <a:rPr lang="ru-RU" sz="2000" dirty="0" err="1"/>
              <a:t>зоні</a:t>
            </a:r>
            <a:r>
              <a:rPr lang="ru-RU" sz="2000" dirty="0"/>
              <a:t> </a:t>
            </a:r>
            <a:r>
              <a:rPr lang="ru-RU" sz="2000" dirty="0" err="1"/>
              <a:t>Чорнобильської</a:t>
            </a:r>
            <a:r>
              <a:rPr lang="ru-RU" sz="2000" dirty="0"/>
              <a:t> АЕС </a:t>
            </a:r>
            <a:r>
              <a:rPr lang="ru-RU" sz="2000" dirty="0" err="1"/>
              <a:t>було</a:t>
            </a:r>
            <a:r>
              <a:rPr lang="ru-RU" sz="2000" dirty="0"/>
              <a:t> </a:t>
            </a:r>
            <a:r>
              <a:rPr lang="ru-RU" sz="2000" dirty="0" err="1"/>
              <a:t>мобілізовано</a:t>
            </a:r>
            <a:r>
              <a:rPr lang="ru-RU" sz="2000" dirty="0"/>
              <a:t> </a:t>
            </a:r>
            <a:r>
              <a:rPr lang="ru-RU" sz="2000" dirty="0" err="1"/>
              <a:t>велику</a:t>
            </a:r>
            <a:r>
              <a:rPr lang="ru-RU" sz="2000" dirty="0"/>
              <a:t> </a:t>
            </a:r>
            <a:r>
              <a:rPr lang="ru-RU" sz="2000" dirty="0" err="1"/>
              <a:t>кількість</a:t>
            </a:r>
            <a:r>
              <a:rPr lang="ru-RU" sz="2000" dirty="0"/>
              <a:t> </a:t>
            </a:r>
            <a:r>
              <a:rPr lang="ru-RU" sz="2000" dirty="0" err="1"/>
              <a:t>цивільних</a:t>
            </a:r>
            <a:r>
              <a:rPr lang="ru-RU" sz="2000" dirty="0"/>
              <a:t> </a:t>
            </a:r>
            <a:r>
              <a:rPr lang="ru-RU" sz="2000" dirty="0" err="1"/>
              <a:t>осіб</a:t>
            </a:r>
            <a:r>
              <a:rPr lang="ru-RU" sz="2000" dirty="0"/>
              <a:t>, </a:t>
            </a:r>
            <a:r>
              <a:rPr lang="ru-RU" sz="2000" dirty="0" err="1"/>
              <a:t>які</a:t>
            </a:r>
            <a:r>
              <a:rPr lang="ru-RU" sz="2000" dirty="0"/>
              <a:t> </a:t>
            </a:r>
            <a:r>
              <a:rPr lang="ru-RU" sz="2000" dirty="0" err="1"/>
              <a:t>перебували</a:t>
            </a:r>
            <a:r>
              <a:rPr lang="ru-RU" sz="2000" dirty="0"/>
              <a:t> на </a:t>
            </a:r>
            <a:r>
              <a:rPr lang="ru-RU" sz="2000" dirty="0" err="1"/>
              <a:t>військовому</a:t>
            </a:r>
            <a:r>
              <a:rPr lang="ru-RU" sz="2000" dirty="0"/>
              <a:t> </a:t>
            </a:r>
            <a:r>
              <a:rPr lang="ru-RU" sz="2000" dirty="0" err="1"/>
              <a:t>обліку</a:t>
            </a:r>
            <a:r>
              <a:rPr lang="ru-RU" sz="2000" dirty="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emplate>Black Tie</Template>
  <TotalTime>267</TotalTime>
  <Words>1219</Words>
  <Application>Microsoft Office PowerPoint</Application>
  <PresentationFormat>Экран (4:3)</PresentationFormat>
  <Paragraphs>56</Paragraphs>
  <Slides>22</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5</vt:i4>
      </vt:variant>
      <vt:variant>
        <vt:lpstr>Заголовки слайдов</vt:lpstr>
      </vt:variant>
      <vt:variant>
        <vt:i4>22</vt:i4>
      </vt:variant>
    </vt:vector>
  </HeadingPairs>
  <TitlesOfParts>
    <vt:vector size="33" baseType="lpstr">
      <vt:lpstr>Constantia</vt:lpstr>
      <vt:lpstr>Arial</vt:lpstr>
      <vt:lpstr>Tunga</vt:lpstr>
      <vt:lpstr>Tahoma</vt:lpstr>
      <vt:lpstr>Calibri</vt:lpstr>
      <vt:lpstr>Garamond</vt:lpstr>
      <vt:lpstr>BlackTie</vt:lpstr>
      <vt:lpstr>BlackTie</vt:lpstr>
      <vt:lpstr>BlackTie</vt:lpstr>
      <vt:lpstr>BlackTie</vt:lpstr>
      <vt:lpstr>BlackTie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Admin</cp:lastModifiedBy>
  <cp:revision>17</cp:revision>
  <dcterms:created xsi:type="dcterms:W3CDTF">2012-04-27T11:52:37Z</dcterms:created>
  <dcterms:modified xsi:type="dcterms:W3CDTF">2014-02-28T17:19:43Z</dcterms:modified>
</cp:coreProperties>
</file>