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5" r:id="rId10"/>
    <p:sldId id="269" r:id="rId11"/>
    <p:sldId id="264" r:id="rId12"/>
    <p:sldId id="265" r:id="rId13"/>
    <p:sldId id="266" r:id="rId14"/>
    <p:sldId id="267" r:id="rId15"/>
    <p:sldId id="268" r:id="rId16"/>
    <p:sldId id="272" r:id="rId17"/>
    <p:sldId id="271" r:id="rId18"/>
    <p:sldId id="273" r:id="rId19"/>
    <p:sldId id="274" r:id="rId20"/>
    <p:sldId id="270"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4725144"/>
            <a:ext cx="7772400" cy="1470025"/>
          </a:xfrm>
        </p:spPr>
        <p:txBody>
          <a:bodyPr/>
          <a:lstStyle/>
          <a:p>
            <a:r>
              <a:rPr lang="en-US" dirty="0" smtClean="0">
                <a:solidFill>
                  <a:schemeClr val="tx2">
                    <a:lumMod val="20000"/>
                    <a:lumOff val="80000"/>
                  </a:schemeClr>
                </a:solidFill>
                <a:latin typeface="Century Gothic" pitchFamily="34" charset="0"/>
              </a:rPr>
              <a:t>World Heritage Sites in Canada</a:t>
            </a:r>
            <a:endParaRPr lang="uk-UA" dirty="0">
              <a:solidFill>
                <a:schemeClr val="tx2">
                  <a:lumMod val="20000"/>
                  <a:lumOff val="8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Century Gothic" pitchFamily="34" charset="0"/>
              </a:rPr>
              <a:t>«</a:t>
            </a:r>
            <a:r>
              <a:rPr lang="en-US" dirty="0" smtClean="0">
                <a:latin typeface="Century Gothic" pitchFamily="34" charset="0"/>
              </a:rPr>
              <a:t>Red earth</a:t>
            </a:r>
            <a:r>
              <a:rPr lang="ru-RU" dirty="0" smtClean="0">
                <a:latin typeface="Century Gothic" pitchFamily="34" charset="0"/>
              </a:rPr>
              <a:t>»</a:t>
            </a:r>
            <a:endParaRPr lang="uk-UA" dirty="0">
              <a:latin typeface="Century Gothi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lstStyle/>
          <a:p>
            <a:r>
              <a:rPr lang="en-US" i="1" dirty="0" smtClean="0">
                <a:latin typeface="Century Gothic" pitchFamily="34" charset="0"/>
              </a:rPr>
              <a:t>Jasper National Park</a:t>
            </a:r>
            <a:endParaRPr lang="uk-UA" dirty="0">
              <a:latin typeface="Century Gothic" pitchFamily="34" charset="0"/>
            </a:endParaRPr>
          </a:p>
        </p:txBody>
      </p:sp>
      <p:sp>
        <p:nvSpPr>
          <p:cNvPr id="3" name="Содержимое 2"/>
          <p:cNvSpPr>
            <a:spLocks noGrp="1"/>
          </p:cNvSpPr>
          <p:nvPr>
            <p:ph idx="1"/>
          </p:nvPr>
        </p:nvSpPr>
        <p:spPr/>
        <p:txBody>
          <a:bodyPr/>
          <a:lstStyle/>
          <a:p>
            <a:pPr>
              <a:buNone/>
            </a:pPr>
            <a:r>
              <a:rPr lang="en-US" dirty="0" smtClean="0">
                <a:latin typeface="Century Gothic" pitchFamily="34" charset="0"/>
              </a:rPr>
              <a:t>  The park was founded in 1907. Located in the province of Alberta. Is the largest reserve in the Rockies. The park is one of the most visited tourist destination of environmental facilities in Canada. There are hotels, ski slopes, golf courses and other recreational infrastructure.</a:t>
            </a:r>
            <a:endParaRPr lang="uk-UA" dirty="0">
              <a:latin typeface="Century Gothic"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Содержимое 3" descr="JasperNationalPark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7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i="1" dirty="0" smtClean="0">
                <a:latin typeface="Century Gothic" pitchFamily="34" charset="0"/>
              </a:rPr>
              <a:t>Yoho National Park</a:t>
            </a:r>
            <a:endParaRPr lang="uk-UA" dirty="0">
              <a:latin typeface="Century Gothic" pitchFamily="34" charset="0"/>
            </a:endParaRPr>
          </a:p>
        </p:txBody>
      </p:sp>
      <p:sp>
        <p:nvSpPr>
          <p:cNvPr id="3" name="Содержимое 2"/>
          <p:cNvSpPr>
            <a:spLocks noGrp="1"/>
          </p:cNvSpPr>
          <p:nvPr>
            <p:ph idx="1"/>
          </p:nvPr>
        </p:nvSpPr>
        <p:spPr>
          <a:xfrm>
            <a:off x="-83368" y="1844824"/>
            <a:ext cx="9227368" cy="4569371"/>
          </a:xfrm>
        </p:spPr>
        <p:txBody>
          <a:bodyPr/>
          <a:lstStyle/>
          <a:p>
            <a:pPr>
              <a:buNone/>
            </a:pPr>
            <a:r>
              <a:rPr lang="ru-RU" dirty="0" smtClean="0"/>
              <a:t>   </a:t>
            </a:r>
            <a:r>
              <a:rPr lang="en-US" sz="2800" dirty="0" smtClean="0">
                <a:latin typeface="Century Gothic" pitchFamily="34" charset="0"/>
              </a:rPr>
              <a:t>Park </a:t>
            </a:r>
            <a:r>
              <a:rPr lang="en-US" sz="2800" dirty="0" smtClean="0">
                <a:latin typeface="Century Gothic" pitchFamily="34" charset="0"/>
              </a:rPr>
              <a:t>received the name from the exclamation of the Cree. The park is situated in mountainous terrain with a large difference in altitude, from the glaciers on the mountain tops, to the numerous lakes, waterfalls in the valleys, as well as canyons and limestone caves. Often there are fossils.</a:t>
            </a:r>
            <a:endParaRPr lang="uk-UA" dirty="0">
              <a:latin typeface="Century Gothic"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p:txBody>
          <a:bodyPr/>
          <a:lstStyle/>
          <a:p>
            <a:endParaRPr lang="uk-U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Рисунок 4" descr="йохо3.jpg"/>
          <p:cNvPicPr>
            <a:picLocks noChangeAspect="1"/>
          </p:cNvPicPr>
          <p:nvPr/>
        </p:nvPicPr>
        <p:blipFill>
          <a:blip r:embed="rId3" cstate="print"/>
          <a:stretch>
            <a:fillRect/>
          </a:stretch>
        </p:blipFill>
        <p:spPr>
          <a:xfrm>
            <a:off x="3995936" y="-6085"/>
            <a:ext cx="5148064" cy="6864085"/>
          </a:xfrm>
          <a:prstGeom prst="rect">
            <a:avLst/>
          </a:prstGeom>
        </p:spPr>
      </p:pic>
      <p:pic>
        <p:nvPicPr>
          <p:cNvPr id="4" name="Содержимое 3" descr="йохо2.jpg"/>
          <p:cNvPicPr>
            <a:picLocks noGrp="1" noChangeAspect="1"/>
          </p:cNvPicPr>
          <p:nvPr>
            <p:ph idx="1"/>
          </p:nvPr>
        </p:nvPicPr>
        <p:blipFill>
          <a:blip r:embed="rId4" cstate="print"/>
          <a:stretch>
            <a:fillRect/>
          </a:stretch>
        </p:blipFill>
        <p:spPr>
          <a:xfrm>
            <a:off x="0" y="0"/>
            <a:ext cx="4577780"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8229600" cy="1143000"/>
          </a:xfrm>
        </p:spPr>
        <p:txBody>
          <a:bodyPr>
            <a:normAutofit/>
          </a:bodyPr>
          <a:lstStyle/>
          <a:p>
            <a:r>
              <a:rPr lang="en-US" dirty="0" smtClean="0">
                <a:latin typeface="Century Gothic" pitchFamily="34" charset="0"/>
              </a:rPr>
              <a:t>Banff National </a:t>
            </a:r>
            <a:r>
              <a:rPr lang="en-US" dirty="0" smtClean="0">
                <a:latin typeface="Century Gothic" pitchFamily="34" charset="0"/>
              </a:rPr>
              <a:t>Park</a:t>
            </a:r>
            <a:endParaRPr lang="uk-UA" dirty="0">
              <a:latin typeface="Century Gothic" pitchFamily="34" charset="0"/>
            </a:endParaRPr>
          </a:p>
        </p:txBody>
      </p:sp>
      <p:sp>
        <p:nvSpPr>
          <p:cNvPr id="3" name="Содержимое 2"/>
          <p:cNvSpPr>
            <a:spLocks noGrp="1"/>
          </p:cNvSpPr>
          <p:nvPr>
            <p:ph idx="1"/>
          </p:nvPr>
        </p:nvSpPr>
        <p:spPr>
          <a:xfrm>
            <a:off x="251520" y="1268760"/>
            <a:ext cx="8507288" cy="3600400"/>
          </a:xfrm>
        </p:spPr>
        <p:txBody>
          <a:bodyPr>
            <a:normAutofit fontScale="92500"/>
          </a:bodyPr>
          <a:lstStyle/>
          <a:p>
            <a:pPr>
              <a:buNone/>
            </a:pPr>
            <a:r>
              <a:rPr lang="en-US" dirty="0" smtClean="0">
                <a:latin typeface="Century Gothic" pitchFamily="34" charset="0"/>
              </a:rPr>
              <a:t>   Canada's oldest national park, established in 1885 in the Canadian Rockies. The park accommodates numerous glaciers and ice fields, dense coniferous forests and alpine scenery. </a:t>
            </a:r>
            <a:r>
              <a:rPr lang="en-US" dirty="0" smtClean="0">
                <a:latin typeface="Century Gothic" pitchFamily="34" charset="0"/>
              </a:rPr>
              <a:t>The </a:t>
            </a:r>
            <a:r>
              <a:rPr lang="en-US" dirty="0" smtClean="0">
                <a:latin typeface="Century Gothic" pitchFamily="34" charset="0"/>
              </a:rPr>
              <a:t>main commercial center of the park - the town of Banff in the valley of the Bow River.</a:t>
            </a:r>
            <a:endParaRPr lang="uk-UA" dirty="0">
              <a:latin typeface="Century Gothic"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artleo.com-62629.jpg"/>
          <p:cNvPicPr>
            <a:picLocks noGrp="1" noChangeAspect="1"/>
          </p:cNvPicPr>
          <p:nvPr>
            <p:ph idx="1"/>
          </p:nvPr>
        </p:nvPicPr>
        <p:blipFill>
          <a:blip r:embed="rId2" cstate="print"/>
          <a:stretch>
            <a:fillRect/>
          </a:stretch>
        </p:blipFill>
        <p:spPr>
          <a:xfrm>
            <a:off x="0" y="1"/>
            <a:ext cx="4736300" cy="3789040"/>
          </a:xfrm>
        </p:spPr>
      </p:pic>
      <p:pic>
        <p:nvPicPr>
          <p:cNvPr id="5" name="Рисунок 4" descr="582675-1680x1050.jpg"/>
          <p:cNvPicPr>
            <a:picLocks noChangeAspect="1"/>
          </p:cNvPicPr>
          <p:nvPr/>
        </p:nvPicPr>
        <p:blipFill>
          <a:blip r:embed="rId3" cstate="print"/>
          <a:stretch>
            <a:fillRect/>
          </a:stretch>
        </p:blipFill>
        <p:spPr>
          <a:xfrm>
            <a:off x="1" y="3068960"/>
            <a:ext cx="6062464" cy="3789040"/>
          </a:xfrm>
          <a:prstGeom prst="rect">
            <a:avLst/>
          </a:prstGeom>
        </p:spPr>
      </p:pic>
      <p:pic>
        <p:nvPicPr>
          <p:cNvPr id="6" name="Рисунок 5" descr="wpapers_ru_Озеро-Морейн-в-Канаде.jpg"/>
          <p:cNvPicPr>
            <a:picLocks noChangeAspect="1"/>
          </p:cNvPicPr>
          <p:nvPr/>
        </p:nvPicPr>
        <p:blipFill>
          <a:blip r:embed="rId4" cstate="print"/>
          <a:stretch>
            <a:fillRect/>
          </a:stretch>
        </p:blipFill>
        <p:spPr>
          <a:xfrm>
            <a:off x="4211961" y="-1"/>
            <a:ext cx="4932040" cy="3082525"/>
          </a:xfrm>
          <a:prstGeom prst="rect">
            <a:avLst/>
          </a:prstGeom>
        </p:spPr>
      </p:pic>
      <p:pic>
        <p:nvPicPr>
          <p:cNvPr id="7" name="Рисунок 6" descr="motto.net.ua-26551.jpg"/>
          <p:cNvPicPr>
            <a:picLocks noChangeAspect="1"/>
          </p:cNvPicPr>
          <p:nvPr/>
        </p:nvPicPr>
        <p:blipFill>
          <a:blip r:embed="rId5" cstate="print"/>
          <a:stretch>
            <a:fillRect/>
          </a:stretch>
        </p:blipFill>
        <p:spPr>
          <a:xfrm>
            <a:off x="4283968" y="2969974"/>
            <a:ext cx="4860031" cy="3888025"/>
          </a:xfrm>
          <a:prstGeom prst="rect">
            <a:avLst/>
          </a:prstGeom>
        </p:spPr>
      </p:pic>
      <p:sp>
        <p:nvSpPr>
          <p:cNvPr id="8" name="Прямоугольник 7"/>
          <p:cNvSpPr/>
          <p:nvPr/>
        </p:nvSpPr>
        <p:spPr>
          <a:xfrm>
            <a:off x="2699792" y="2780928"/>
            <a:ext cx="3888432" cy="1323439"/>
          </a:xfrm>
          <a:prstGeom prst="rect">
            <a:avLst/>
          </a:prstGeom>
        </p:spPr>
        <p:txBody>
          <a:bodyPr wrap="square">
            <a:spAutoFit/>
          </a:bodyPr>
          <a:lstStyle/>
          <a:p>
            <a:r>
              <a:rPr lang="en-US" sz="4000" dirty="0" smtClean="0">
                <a:latin typeface="Aharoni" pitchFamily="2" charset="-79"/>
                <a:cs typeface="Aharoni" pitchFamily="2" charset="-79"/>
              </a:rPr>
              <a:t>Moraine Lake (glacial lake)</a:t>
            </a:r>
            <a:endParaRPr lang="uk-UA" sz="4000" dirty="0">
              <a:cs typeface="Aharoni" pitchFamily="2" charset="-79"/>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Рисунок 4" descr="Озеро-Пейто.jpg"/>
          <p:cNvPicPr>
            <a:picLocks noChangeAspect="1"/>
          </p:cNvPicPr>
          <p:nvPr/>
        </p:nvPicPr>
        <p:blipFill>
          <a:blip r:embed="rId2" cstate="print"/>
          <a:stretch>
            <a:fillRect/>
          </a:stretch>
        </p:blipFill>
        <p:spPr>
          <a:xfrm>
            <a:off x="0" y="3048000"/>
            <a:ext cx="5715000" cy="3810000"/>
          </a:xfrm>
          <a:prstGeom prst="rect">
            <a:avLst/>
          </a:prstGeom>
        </p:spPr>
      </p:pic>
      <p:pic>
        <p:nvPicPr>
          <p:cNvPr id="4" name="Содержимое 3" descr="560910-1680x1050.jpg"/>
          <p:cNvPicPr>
            <a:picLocks noGrp="1" noChangeAspect="1"/>
          </p:cNvPicPr>
          <p:nvPr>
            <p:ph idx="1"/>
          </p:nvPr>
        </p:nvPicPr>
        <p:blipFill>
          <a:blip r:embed="rId3" cstate="print"/>
          <a:stretch>
            <a:fillRect/>
          </a:stretch>
        </p:blipFill>
        <p:spPr>
          <a:xfrm>
            <a:off x="1" y="1"/>
            <a:ext cx="5716826" cy="3573016"/>
          </a:xfrm>
        </p:spPr>
      </p:pic>
      <p:pic>
        <p:nvPicPr>
          <p:cNvPr id="6" name="Рисунок 5" descr="IMG_0139.jpg"/>
          <p:cNvPicPr>
            <a:picLocks noChangeAspect="1"/>
          </p:cNvPicPr>
          <p:nvPr/>
        </p:nvPicPr>
        <p:blipFill>
          <a:blip r:embed="rId4" cstate="print"/>
          <a:stretch>
            <a:fillRect/>
          </a:stretch>
        </p:blipFill>
        <p:spPr>
          <a:xfrm>
            <a:off x="4319464" y="0"/>
            <a:ext cx="4824536" cy="3618402"/>
          </a:xfrm>
          <a:prstGeom prst="rect">
            <a:avLst/>
          </a:prstGeom>
        </p:spPr>
      </p:pic>
      <p:pic>
        <p:nvPicPr>
          <p:cNvPr id="7" name="Рисунок 6" descr="310.jpeg"/>
          <p:cNvPicPr>
            <a:picLocks noChangeAspect="1"/>
          </p:cNvPicPr>
          <p:nvPr/>
        </p:nvPicPr>
        <p:blipFill>
          <a:blip r:embed="rId5" cstate="print"/>
          <a:stretch>
            <a:fillRect/>
          </a:stretch>
        </p:blipFill>
        <p:spPr>
          <a:xfrm>
            <a:off x="4175116" y="3573016"/>
            <a:ext cx="4968884" cy="3284984"/>
          </a:xfrm>
          <a:prstGeom prst="rect">
            <a:avLst/>
          </a:prstGeom>
        </p:spPr>
      </p:pic>
      <p:sp>
        <p:nvSpPr>
          <p:cNvPr id="8" name="Прямоугольник 7"/>
          <p:cNvSpPr/>
          <p:nvPr/>
        </p:nvSpPr>
        <p:spPr>
          <a:xfrm>
            <a:off x="2987824" y="3068960"/>
            <a:ext cx="3308919" cy="769441"/>
          </a:xfrm>
          <a:prstGeom prst="rect">
            <a:avLst/>
          </a:prstGeom>
        </p:spPr>
        <p:txBody>
          <a:bodyPr wrap="none">
            <a:spAutoFit/>
          </a:bodyPr>
          <a:lstStyle/>
          <a:p>
            <a:r>
              <a:rPr lang="en-US" sz="4400" dirty="0" smtClean="0">
                <a:solidFill>
                  <a:schemeClr val="bg1"/>
                </a:solidFill>
                <a:latin typeface="Aharoni" pitchFamily="2" charset="-79"/>
                <a:cs typeface="Aharoni" pitchFamily="2" charset="-79"/>
              </a:rPr>
              <a:t>Lake </a:t>
            </a:r>
            <a:r>
              <a:rPr lang="en-US" sz="4400" dirty="0" smtClean="0">
                <a:solidFill>
                  <a:schemeClr val="bg1"/>
                </a:solidFill>
                <a:latin typeface="Aharoni" pitchFamily="2" charset="-79"/>
                <a:cs typeface="Aharoni" pitchFamily="2" charset="-79"/>
              </a:rPr>
              <a:t>Louise</a:t>
            </a:r>
            <a:endParaRPr lang="uk-UA" sz="4400" dirty="0">
              <a:solidFill>
                <a:schemeClr val="bg1"/>
              </a:solidFill>
              <a:latin typeface="Century Gothic" pitchFamily="34" charset="0"/>
              <a:cs typeface="Aharoni" pitchFamily="2" charset="-79"/>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8229600" cy="1143000"/>
          </a:xfrm>
        </p:spPr>
        <p:txBody>
          <a:bodyPr/>
          <a:lstStyle/>
          <a:p>
            <a:r>
              <a:rPr lang="en-US" dirty="0" smtClean="0">
                <a:latin typeface="Century Gothic" pitchFamily="34" charset="0"/>
              </a:rPr>
              <a:t>Castle Mountain</a:t>
            </a:r>
            <a:endParaRPr lang="uk-UA" dirty="0">
              <a:latin typeface="Century Gothic"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Рисунок 4" descr="DSC_01731.jpg"/>
          <p:cNvPicPr>
            <a:picLocks noChangeAspect="1"/>
          </p:cNvPicPr>
          <p:nvPr/>
        </p:nvPicPr>
        <p:blipFill>
          <a:blip r:embed="rId2" cstate="print"/>
          <a:stretch>
            <a:fillRect/>
          </a:stretch>
        </p:blipFill>
        <p:spPr>
          <a:xfrm>
            <a:off x="0" y="3068085"/>
            <a:ext cx="5724128" cy="3789915"/>
          </a:xfrm>
          <a:prstGeom prst="rect">
            <a:avLst/>
          </a:prstGeom>
        </p:spPr>
      </p:pic>
      <p:pic>
        <p:nvPicPr>
          <p:cNvPr id="4" name="Содержимое 3" descr="DSC_0314.jpg"/>
          <p:cNvPicPr>
            <a:picLocks noGrp="1" noChangeAspect="1"/>
          </p:cNvPicPr>
          <p:nvPr>
            <p:ph idx="1"/>
          </p:nvPr>
        </p:nvPicPr>
        <p:blipFill>
          <a:blip r:embed="rId3" cstate="print"/>
          <a:stretch>
            <a:fillRect/>
          </a:stretch>
        </p:blipFill>
        <p:spPr>
          <a:xfrm>
            <a:off x="0" y="0"/>
            <a:ext cx="5701332" cy="3789040"/>
          </a:xfrm>
        </p:spPr>
      </p:pic>
      <p:pic>
        <p:nvPicPr>
          <p:cNvPr id="6" name="Рисунок 5" descr="DSC_0216.jpg"/>
          <p:cNvPicPr>
            <a:picLocks noChangeAspect="1"/>
          </p:cNvPicPr>
          <p:nvPr/>
        </p:nvPicPr>
        <p:blipFill>
          <a:blip r:embed="rId4" cstate="print"/>
          <a:stretch>
            <a:fillRect/>
          </a:stretch>
        </p:blipFill>
        <p:spPr>
          <a:xfrm>
            <a:off x="4586252" y="0"/>
            <a:ext cx="4557748" cy="6858000"/>
          </a:xfrm>
          <a:prstGeom prst="rect">
            <a:avLst/>
          </a:prstGeom>
        </p:spPr>
      </p:pic>
      <p:sp>
        <p:nvSpPr>
          <p:cNvPr id="7" name="Прямоугольник 6"/>
          <p:cNvSpPr/>
          <p:nvPr/>
        </p:nvSpPr>
        <p:spPr>
          <a:xfrm>
            <a:off x="2555776" y="3140968"/>
            <a:ext cx="4717958" cy="707886"/>
          </a:xfrm>
          <a:prstGeom prst="rect">
            <a:avLst/>
          </a:prstGeom>
        </p:spPr>
        <p:txBody>
          <a:bodyPr wrap="none">
            <a:spAutoFit/>
          </a:bodyPr>
          <a:lstStyle/>
          <a:p>
            <a:r>
              <a:rPr lang="en-US" sz="4000" dirty="0" smtClean="0">
                <a:solidFill>
                  <a:schemeClr val="bg1"/>
                </a:solidFill>
                <a:latin typeface="Aharoni" pitchFamily="2" charset="-79"/>
                <a:cs typeface="Aharoni" pitchFamily="2" charset="-79"/>
              </a:rPr>
              <a:t>Lake </a:t>
            </a:r>
            <a:r>
              <a:rPr lang="en-US" sz="4000" dirty="0" err="1" smtClean="0">
                <a:solidFill>
                  <a:schemeClr val="bg1"/>
                </a:solidFill>
                <a:latin typeface="Aharoni" pitchFamily="2" charset="-79"/>
                <a:cs typeface="Aharoni" pitchFamily="2" charset="-79"/>
              </a:rPr>
              <a:t>Minnewanka</a:t>
            </a:r>
            <a:endParaRPr lang="uk-UA" sz="4000" dirty="0">
              <a:solidFill>
                <a:schemeClr val="bg1"/>
              </a:solidFill>
              <a:cs typeface="Aharoni" pitchFamily="2" charset="-79"/>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8229600" cy="1143000"/>
          </a:xfrm>
        </p:spPr>
        <p:txBody>
          <a:bodyPr/>
          <a:lstStyle/>
          <a:p>
            <a:r>
              <a:rPr lang="en-US" dirty="0" smtClean="0">
                <a:latin typeface="Century Gothic" pitchFamily="34" charset="0"/>
              </a:rPr>
              <a:t>Kootenay National Park</a:t>
            </a:r>
            <a:endParaRPr lang="uk-UA" dirty="0">
              <a:latin typeface="Century Gothic" pitchFamily="34" charset="0"/>
            </a:endParaRPr>
          </a:p>
        </p:txBody>
      </p:sp>
      <p:sp>
        <p:nvSpPr>
          <p:cNvPr id="5" name="Содержимое 4"/>
          <p:cNvSpPr>
            <a:spLocks noGrp="1"/>
          </p:cNvSpPr>
          <p:nvPr>
            <p:ph idx="1"/>
          </p:nvPr>
        </p:nvSpPr>
        <p:spPr>
          <a:xfrm>
            <a:off x="0" y="2060848"/>
            <a:ext cx="8964488" cy="3661867"/>
          </a:xfrm>
        </p:spPr>
        <p:txBody>
          <a:bodyPr/>
          <a:lstStyle/>
          <a:p>
            <a:pPr>
              <a:buNone/>
            </a:pPr>
            <a:r>
              <a:rPr lang="en-US" dirty="0" smtClean="0"/>
              <a:t>   </a:t>
            </a:r>
            <a:r>
              <a:rPr lang="en-US" dirty="0" smtClean="0">
                <a:latin typeface="Century Gothic" pitchFamily="34" charset="0"/>
              </a:rPr>
              <a:t>Park holds a luxurious mountains, lakes, as well as cold springs. This site was mined "red earth", or red ocher to paint. In the park there as hot springs and cold springs. Hot springs are in Sinclair Canyon and </a:t>
            </a:r>
            <a:r>
              <a:rPr lang="en-US" dirty="0" err="1" smtClean="0">
                <a:latin typeface="Century Gothic" pitchFamily="34" charset="0"/>
              </a:rPr>
              <a:t>Redwall</a:t>
            </a:r>
            <a:r>
              <a:rPr lang="en-US" dirty="0" smtClean="0">
                <a:latin typeface="Century Gothic" pitchFamily="34" charset="0"/>
              </a:rPr>
              <a:t> Fault. Cold springs, rich in iron, located in the Paint Pots</a:t>
            </a:r>
            <a:endParaRPr lang="uk-UA" dirty="0">
              <a:latin typeface="Century Gothic"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7" name="Рисунок 6" descr="Кутеней (1).jpg"/>
          <p:cNvPicPr>
            <a:picLocks noChangeAspect="1"/>
          </p:cNvPicPr>
          <p:nvPr/>
        </p:nvPicPr>
        <p:blipFill>
          <a:blip r:embed="rId3" cstate="print"/>
          <a:stretch>
            <a:fillRect/>
          </a:stretch>
        </p:blipFill>
        <p:spPr>
          <a:xfrm>
            <a:off x="4572000" y="0"/>
            <a:ext cx="4572000" cy="6858000"/>
          </a:xfrm>
          <a:prstGeom prst="rect">
            <a:avLst/>
          </a:prstGeom>
        </p:spPr>
      </p:pic>
      <p:pic>
        <p:nvPicPr>
          <p:cNvPr id="4" name="Содержимое 3" descr="кутеней.jpg"/>
          <p:cNvPicPr>
            <a:picLocks noGrp="1" noChangeAspect="1"/>
          </p:cNvPicPr>
          <p:nvPr>
            <p:ph idx="1"/>
          </p:nvPr>
        </p:nvPicPr>
        <p:blipFill>
          <a:blip r:embed="rId4" cstate="print"/>
          <a:stretch>
            <a:fillRect/>
          </a:stretch>
        </p:blipFill>
        <p:spPr>
          <a:xfrm>
            <a:off x="1" y="1"/>
            <a:ext cx="5148063" cy="3861047"/>
          </a:xfrm>
        </p:spPr>
      </p:pic>
      <p:pic>
        <p:nvPicPr>
          <p:cNvPr id="5" name="Рисунок 4" descr="kootenay-paint-pots.jpg"/>
          <p:cNvPicPr>
            <a:picLocks noChangeAspect="1"/>
          </p:cNvPicPr>
          <p:nvPr/>
        </p:nvPicPr>
        <p:blipFill>
          <a:blip r:embed="rId5" cstate="print"/>
          <a:stretch>
            <a:fillRect/>
          </a:stretch>
        </p:blipFill>
        <p:spPr>
          <a:xfrm>
            <a:off x="0" y="3419892"/>
            <a:ext cx="5152000" cy="343810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5" name="Содержимое 4"/>
          <p:cNvSpPr>
            <a:spLocks noGrp="1"/>
          </p:cNvSpPr>
          <p:nvPr>
            <p:ph idx="1"/>
          </p:nvPr>
        </p:nvSpPr>
        <p:spPr/>
        <p:txBody>
          <a:bodyPr/>
          <a:lstStyle/>
          <a:p>
            <a:endParaRPr lang="uk-UA"/>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131</TotalTime>
  <Words>255</Words>
  <Application>Microsoft Office PowerPoint</Application>
  <PresentationFormat>Экран (4:3)</PresentationFormat>
  <Paragraphs>14</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World Heritage Sites in Canada</vt:lpstr>
      <vt:lpstr>Banff National Park</vt:lpstr>
      <vt:lpstr>Слайд 3</vt:lpstr>
      <vt:lpstr>Слайд 4</vt:lpstr>
      <vt:lpstr>Castle Mountain</vt:lpstr>
      <vt:lpstr>Слайд 6</vt:lpstr>
      <vt:lpstr>Kootenay National Park</vt:lpstr>
      <vt:lpstr>Слайд 8</vt:lpstr>
      <vt:lpstr>Слайд 9</vt:lpstr>
      <vt:lpstr>«Red earth»</vt:lpstr>
      <vt:lpstr>Jasper National Park</vt:lpstr>
      <vt:lpstr>Слайд 12</vt:lpstr>
      <vt:lpstr>Слайд 13</vt:lpstr>
      <vt:lpstr>Слайд 14</vt:lpstr>
      <vt:lpstr>Слайд 15</vt:lpstr>
      <vt:lpstr>Yoho National Park</vt:lpstr>
      <vt:lpstr>Слайд 17</vt:lpstr>
      <vt:lpstr>Слайд 18</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17</cp:revision>
  <dcterms:created xsi:type="dcterms:W3CDTF">2014-01-20T14:51:46Z</dcterms:created>
  <dcterms:modified xsi:type="dcterms:W3CDTF">2014-01-20T17:38:02Z</dcterms:modified>
</cp:coreProperties>
</file>