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0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D24AF-5F43-46F2-AD84-F0BA4BE62D9A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B8DDA-3792-4D5A-BD69-F3975644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4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B8DDA-3792-4D5A-BD69-F3975644631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7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21.03.2014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851648" cy="1067544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anose="03010101010201010101" pitchFamily="66" charset="0"/>
              </a:rPr>
              <a:t>Укра</a:t>
            </a:r>
            <a:r>
              <a:rPr lang="uk-UA" sz="5400" dirty="0" smtClean="0">
                <a:latin typeface="Monotype Corsiva" panose="03010101010201010101" pitchFamily="66" charset="0"/>
              </a:rPr>
              <a:t>їна. Роки незалежності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5589240"/>
            <a:ext cx="2670120" cy="1152128"/>
          </a:xfrm>
        </p:spPr>
        <p:txBody>
          <a:bodyPr>
            <a:normAutofit lnSpcReduction="10000"/>
          </a:bodyPr>
          <a:lstStyle/>
          <a:p>
            <a:r>
              <a:rPr lang="uk-UA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підготувала:</a:t>
            </a:r>
            <a:br>
              <a:rPr lang="uk-UA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11 ф.2 класу</a:t>
            </a:r>
            <a:br>
              <a:rPr lang="uk-UA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Педагогічного ліцею</a:t>
            </a:r>
            <a:br>
              <a:rPr lang="uk-UA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Севідова Дар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rb.com.ua/upload/iblock/1aa/__258__167__1aafd34a3ad5c854010d14b3ff815e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0038">
            <a:off x="1043609" y="2830237"/>
            <a:ext cx="4392488" cy="28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7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412776"/>
            <a:ext cx="468052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Перша </a:t>
            </a:r>
            <a:r>
              <a:rPr lang="ru-RU" sz="3200" b="1" dirty="0" err="1">
                <a:latin typeface="Monotype Corsiva" panose="03010101010201010101" pitchFamily="66" charset="0"/>
              </a:rPr>
              <a:t>олімпійська</a:t>
            </a:r>
            <a:r>
              <a:rPr lang="ru-RU" sz="3200" b="1" dirty="0">
                <a:latin typeface="Monotype Corsiva" panose="03010101010201010101" pitchFamily="66" charset="0"/>
              </a:rPr>
              <a:t> медаль </a:t>
            </a:r>
            <a:r>
              <a:rPr lang="ru-RU" sz="3200" b="1" dirty="0" err="1">
                <a:latin typeface="Monotype Corsiva" panose="03010101010201010101" pitchFamily="66" charset="0"/>
              </a:rPr>
              <a:t>України</a:t>
            </a:r>
            <a:r>
              <a:rPr lang="ru-RU" sz="3200" b="1" dirty="0">
                <a:latin typeface="Monotype Corsiva" panose="03010101010201010101" pitchFamily="66" charset="0"/>
              </a:rPr>
              <a:t>: </a:t>
            </a:r>
            <a:r>
              <a:rPr lang="ru-RU" sz="3200" b="1" dirty="0" err="1">
                <a:latin typeface="Monotype Corsiva" panose="03010101010201010101" pitchFamily="66" charset="0"/>
              </a:rPr>
              <a:t>Олімпійські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зимові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ігри</a:t>
            </a:r>
            <a:r>
              <a:rPr lang="ru-RU" sz="3200" b="1" dirty="0">
                <a:latin typeface="Monotype Corsiva" panose="03010101010201010101" pitchFamily="66" charset="0"/>
              </a:rPr>
              <a:t> 1994 року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313464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err="1">
                <a:latin typeface="Candara" panose="020E0502030303020204" pitchFamily="34" charset="0"/>
              </a:rPr>
              <a:t>Українська</a:t>
            </a:r>
            <a:r>
              <a:rPr lang="ru-RU" sz="2400" i="1" dirty="0">
                <a:latin typeface="Candara" panose="020E0502030303020204" pitchFamily="34" charset="0"/>
              </a:rPr>
              <a:t> </a:t>
            </a:r>
            <a:r>
              <a:rPr lang="ru-RU" sz="2400" i="1" dirty="0" err="1">
                <a:latin typeface="Candara" panose="020E0502030303020204" pitchFamily="34" charset="0"/>
              </a:rPr>
              <a:t>фігуристка</a:t>
            </a:r>
            <a:r>
              <a:rPr lang="ru-RU" sz="2400" i="1" dirty="0">
                <a:latin typeface="Candara" panose="020E0502030303020204" pitchFamily="34" charset="0"/>
              </a:rPr>
              <a:t>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Оксана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Баюл</a:t>
            </a:r>
            <a:r>
              <a:rPr lang="ru-RU" sz="2400" i="1" dirty="0">
                <a:latin typeface="Candara" panose="020E0502030303020204" pitchFamily="34" charset="0"/>
              </a:rPr>
              <a:t> є </a:t>
            </a:r>
            <a:r>
              <a:rPr lang="ru-RU" sz="2400" i="1" dirty="0" err="1">
                <a:latin typeface="Candara" panose="020E0502030303020204" pitchFamily="34" charset="0"/>
              </a:rPr>
              <a:t>першою</a:t>
            </a:r>
            <a:r>
              <a:rPr lang="ru-RU" sz="2400" i="1" dirty="0">
                <a:latin typeface="Candara" panose="020E0502030303020204" pitchFamily="34" charset="0"/>
              </a:rPr>
              <a:t> й </a:t>
            </a:r>
            <a:r>
              <a:rPr lang="ru-RU" sz="2400" i="1" dirty="0" err="1">
                <a:latin typeface="Candara" panose="020E0502030303020204" pitchFamily="34" charset="0"/>
              </a:rPr>
              <a:t>досі</a:t>
            </a:r>
            <a:r>
              <a:rPr lang="ru-RU" sz="2400" i="1" dirty="0">
                <a:latin typeface="Candara" panose="020E0502030303020204" pitchFamily="34" charset="0"/>
              </a:rPr>
              <a:t> </a:t>
            </a:r>
            <a:r>
              <a:rPr lang="ru-RU" sz="2400" i="1" dirty="0" err="1">
                <a:latin typeface="Candara" panose="020E0502030303020204" pitchFamily="34" charset="0"/>
              </a:rPr>
              <a:t>єдиною</a:t>
            </a:r>
            <a:r>
              <a:rPr lang="ru-RU" sz="2400" i="1" dirty="0">
                <a:latin typeface="Candara" panose="020E0502030303020204" pitchFamily="34" charset="0"/>
              </a:rPr>
              <a:t> 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олімпійською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чемпіонкою</a:t>
            </a:r>
            <a:r>
              <a:rPr lang="ru-RU" sz="2400" b="1" i="1" dirty="0" smtClean="0">
                <a:latin typeface="Candara" panose="020E0502030303020204" pitchFamily="34" charset="0"/>
              </a:rPr>
              <a:t> </a:t>
            </a:r>
            <a:r>
              <a:rPr lang="ru-RU" sz="2400" i="1" dirty="0" err="1" smtClean="0">
                <a:latin typeface="Candara" panose="020E0502030303020204" pitchFamily="34" charset="0"/>
              </a:rPr>
              <a:t>незалежної</a:t>
            </a:r>
            <a:r>
              <a:rPr lang="ru-RU" sz="2400" i="1" dirty="0" smtClean="0">
                <a:latin typeface="Candara" panose="020E0502030303020204" pitchFamily="34" charset="0"/>
              </a:rPr>
              <a:t> </a:t>
            </a:r>
            <a:r>
              <a:rPr lang="ru-RU" sz="2400" i="1" dirty="0" err="1">
                <a:latin typeface="Candara" panose="020E0502030303020204" pitchFamily="34" charset="0"/>
              </a:rPr>
              <a:t>України</a:t>
            </a:r>
            <a:r>
              <a:rPr lang="ru-RU" sz="2400" i="1" dirty="0">
                <a:latin typeface="Candara" panose="020E0502030303020204" pitchFamily="34" charset="0"/>
              </a:rPr>
              <a:t> в </a:t>
            </a:r>
            <a:r>
              <a:rPr lang="ru-RU" sz="2400" i="1" dirty="0" err="1">
                <a:latin typeface="Candara" panose="020E0502030303020204" pitchFamily="34" charset="0"/>
              </a:rPr>
              <a:t>зимових</a:t>
            </a:r>
            <a:r>
              <a:rPr lang="ru-RU" sz="2400" i="1" dirty="0">
                <a:latin typeface="Candara" panose="020E0502030303020204" pitchFamily="34" charset="0"/>
              </a:rPr>
              <a:t> видах спорту. </a:t>
            </a:r>
            <a:r>
              <a:rPr lang="ru-RU" sz="2400" i="1" dirty="0" err="1">
                <a:latin typeface="Candara" panose="020E0502030303020204" pitchFamily="34" charset="0"/>
              </a:rPr>
              <a:t>Баюл</a:t>
            </a:r>
            <a:r>
              <a:rPr lang="ru-RU" sz="2400" i="1" dirty="0">
                <a:latin typeface="Candara" panose="020E0502030303020204" pitchFamily="34" charset="0"/>
              </a:rPr>
              <a:t> </a:t>
            </a:r>
            <a:r>
              <a:rPr lang="ru-RU" sz="2400" i="1" dirty="0" err="1">
                <a:latin typeface="Candara" panose="020E0502030303020204" pitchFamily="34" charset="0"/>
              </a:rPr>
              <a:t>здобула</a:t>
            </a:r>
            <a:r>
              <a:rPr lang="ru-RU" sz="2400" i="1" dirty="0">
                <a:latin typeface="Candara" panose="020E0502030303020204" pitchFamily="34" charset="0"/>
              </a:rPr>
              <a:t> золото на </a:t>
            </a:r>
            <a:r>
              <a:rPr lang="en-US" sz="2400" i="1" dirty="0">
                <a:latin typeface="Candara" panose="020E0502030303020204" pitchFamily="34" charset="0"/>
              </a:rPr>
              <a:t>XVII </a:t>
            </a:r>
            <a:r>
              <a:rPr lang="ru-RU" sz="2400" i="1" dirty="0" err="1">
                <a:latin typeface="Candara" panose="020E0502030303020204" pitchFamily="34" charset="0"/>
              </a:rPr>
              <a:t>Олімпійських</a:t>
            </a:r>
            <a:r>
              <a:rPr lang="ru-RU" sz="2400" i="1" dirty="0">
                <a:latin typeface="Candara" panose="020E0502030303020204" pitchFamily="34" charset="0"/>
              </a:rPr>
              <a:t> </a:t>
            </a:r>
            <a:r>
              <a:rPr lang="ru-RU" sz="2400" i="1" dirty="0" err="1">
                <a:latin typeface="Candara" panose="020E0502030303020204" pitchFamily="34" charset="0"/>
              </a:rPr>
              <a:t>зимових</a:t>
            </a:r>
            <a:r>
              <a:rPr lang="ru-RU" sz="2400" i="1" dirty="0">
                <a:latin typeface="Candara" panose="020E0502030303020204" pitchFamily="34" charset="0"/>
              </a:rPr>
              <a:t> </a:t>
            </a:r>
            <a:r>
              <a:rPr lang="ru-RU" sz="2400" i="1" dirty="0" err="1">
                <a:latin typeface="Candara" panose="020E0502030303020204" pitchFamily="34" charset="0"/>
              </a:rPr>
              <a:t>іграх</a:t>
            </a:r>
            <a:r>
              <a:rPr lang="ru-RU" sz="2400" i="1" dirty="0">
                <a:latin typeface="Candara" panose="020E0502030303020204" pitchFamily="34" charset="0"/>
              </a:rPr>
              <a:t> у </a:t>
            </a:r>
            <a:r>
              <a:rPr lang="ru-RU" sz="2400" i="1" dirty="0" err="1">
                <a:latin typeface="Candara" panose="020E0502030303020204" pitchFamily="34" charset="0"/>
              </a:rPr>
              <a:t>Ліллегаммері</a:t>
            </a:r>
            <a:r>
              <a:rPr lang="ru-RU" sz="2400" i="1" dirty="0">
                <a:latin typeface="Candara" panose="020E0502030303020204" pitchFamily="34" charset="0"/>
              </a:rPr>
              <a:t>, </a:t>
            </a:r>
            <a:r>
              <a:rPr lang="ru-RU" sz="2400" i="1" dirty="0" err="1">
                <a:latin typeface="Candara" panose="020E0502030303020204" pitchFamily="34" charset="0"/>
              </a:rPr>
              <a:t>Норвегія</a:t>
            </a:r>
            <a:r>
              <a:rPr lang="ru-RU" sz="2400" i="1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9218" name="Picture 2" descr="http://novostnik.com.ua/wp-content/uploads/2014/02/%D0%91%D0%B0%D1%8E%D0%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810000" cy="5991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87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err="1">
                <a:latin typeface="Monotype Corsiva" panose="03010101010201010101" pitchFamily="66" charset="0"/>
              </a:rPr>
              <a:t>Україна</a:t>
            </a:r>
            <a:r>
              <a:rPr lang="ru-RU" sz="4000" b="1" dirty="0">
                <a:latin typeface="Monotype Corsiva" panose="03010101010201010101" pitchFamily="66" charset="0"/>
              </a:rPr>
              <a:t> - </a:t>
            </a:r>
            <a:r>
              <a:rPr lang="ru-RU" sz="4000" b="1" dirty="0" err="1">
                <a:latin typeface="Monotype Corsiva" panose="03010101010201010101" pitchFamily="66" charset="0"/>
              </a:rPr>
              <a:t>правонаступниця</a:t>
            </a:r>
            <a:r>
              <a:rPr lang="ru-RU" sz="4000" b="1" dirty="0">
                <a:latin typeface="Monotype Corsiva" panose="03010101010201010101" pitchFamily="66" charset="0"/>
              </a:rPr>
              <a:t> УНР: 22 </a:t>
            </a:r>
            <a:r>
              <a:rPr lang="ru-RU" sz="4000" b="1" dirty="0" err="1">
                <a:latin typeface="Monotype Corsiva" panose="03010101010201010101" pitchFamily="66" charset="0"/>
              </a:rPr>
              <a:t>серпня</a:t>
            </a:r>
            <a:r>
              <a:rPr lang="ru-RU" sz="4000" b="1" dirty="0">
                <a:latin typeface="Monotype Corsiva" panose="03010101010201010101" pitchFamily="66" charset="0"/>
              </a:rPr>
              <a:t> 1994 року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16254"/>
            <a:ext cx="2818656" cy="387299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i="1" dirty="0">
                <a:latin typeface="Candara" panose="020E0502030303020204" pitchFamily="34" charset="0"/>
              </a:rPr>
              <a:t>Президент УНР в </a:t>
            </a:r>
            <a:r>
              <a:rPr lang="ru-RU" sz="1800" i="1" dirty="0" err="1">
                <a:latin typeface="Candara" panose="020E0502030303020204" pitchFamily="34" charset="0"/>
              </a:rPr>
              <a:t>екзилі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Микола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Плав'юк</a:t>
            </a:r>
            <a:r>
              <a:rPr lang="ru-RU" sz="1800" i="1" dirty="0">
                <a:latin typeface="Candara" panose="020E0502030303020204" pitchFamily="34" charset="0"/>
              </a:rPr>
              <a:t> передав грамоту Державного Центру УНР </a:t>
            </a:r>
            <a:r>
              <a:rPr lang="ru-RU" sz="1800" i="1" dirty="0" err="1">
                <a:latin typeface="Candara" panose="020E0502030303020204" pitchFamily="34" charset="0"/>
              </a:rPr>
              <a:t>Президентові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України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Леоніду</a:t>
            </a:r>
            <a:r>
              <a:rPr lang="ru-RU" sz="1800" i="1" dirty="0">
                <a:latin typeface="Candara" panose="020E0502030303020204" pitchFamily="34" charset="0"/>
              </a:rPr>
              <a:t> Кравчуку, </a:t>
            </a:r>
            <a:r>
              <a:rPr lang="ru-RU" sz="1800" i="1" dirty="0" err="1">
                <a:latin typeface="Candara" panose="020E0502030303020204" pitchFamily="34" charset="0"/>
              </a:rPr>
              <a:t>що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Українська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Незалежна</a:t>
            </a:r>
            <a:r>
              <a:rPr lang="ru-RU" sz="1800" i="1" dirty="0">
                <a:latin typeface="Candara" panose="020E0502030303020204" pitchFamily="34" charset="0"/>
              </a:rPr>
              <a:t> Держава, </a:t>
            </a:r>
            <a:r>
              <a:rPr lang="ru-RU" sz="1800" i="1" dirty="0" err="1">
                <a:latin typeface="Candara" panose="020E0502030303020204" pitchFamily="34" charset="0"/>
              </a:rPr>
              <a:t>проголошена</a:t>
            </a:r>
            <a:r>
              <a:rPr lang="ru-RU" sz="1800" i="1" dirty="0">
                <a:latin typeface="Candara" panose="020E0502030303020204" pitchFamily="34" charset="0"/>
              </a:rPr>
              <a:t> 24 </a:t>
            </a:r>
            <a:r>
              <a:rPr lang="ru-RU" sz="1800" i="1" dirty="0" err="1">
                <a:latin typeface="Candara" panose="020E0502030303020204" pitchFamily="34" charset="0"/>
              </a:rPr>
              <a:t>серпня</a:t>
            </a:r>
            <a:r>
              <a:rPr lang="ru-RU" sz="1800" i="1" dirty="0">
                <a:latin typeface="Candara" panose="020E0502030303020204" pitchFamily="34" charset="0"/>
              </a:rPr>
              <a:t> 1991 року є </a:t>
            </a:r>
            <a:r>
              <a:rPr lang="ru-RU" sz="1800" i="1" dirty="0" err="1">
                <a:latin typeface="Candara" panose="020E0502030303020204" pitchFamily="34" charset="0"/>
              </a:rPr>
              <a:t>правонаступницею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 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Української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Народної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Республіки</a:t>
            </a:r>
            <a:r>
              <a:rPr lang="ru-RU" sz="1800" i="1" dirty="0">
                <a:latin typeface="Candara" panose="020E0502030303020204" pitchFamily="34" charset="0"/>
              </a:rPr>
              <a:t> (УНР).</a:t>
            </a:r>
          </a:p>
        </p:txBody>
      </p:sp>
      <p:pic>
        <p:nvPicPr>
          <p:cNvPr id="10242" name="Picture 2" descr="https://pp.vk.me/c540104/v540104191/b630/Gnw9NK6srq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5753100" cy="4295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72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err="1">
                <a:latin typeface="Monotype Corsiva" panose="03010101010201010101" pitchFamily="66" charset="0"/>
              </a:rPr>
              <a:t>Ухвалення</a:t>
            </a:r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latin typeface="Monotype Corsiva" panose="03010101010201010101" pitchFamily="66" charset="0"/>
              </a:rPr>
              <a:t>Конституції</a:t>
            </a:r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latin typeface="Monotype Corsiva" panose="03010101010201010101" pitchFamily="66" charset="0"/>
              </a:rPr>
              <a:t>України</a:t>
            </a:r>
            <a:r>
              <a:rPr lang="ru-RU" sz="3600" b="1" dirty="0">
                <a:latin typeface="Monotype Corsiva" panose="03010101010201010101" pitchFamily="66" charset="0"/>
              </a:rPr>
              <a:t>: 28 </a:t>
            </a:r>
            <a:r>
              <a:rPr lang="ru-RU" sz="3600" b="1" dirty="0" err="1">
                <a:latin typeface="Monotype Corsiva" panose="03010101010201010101" pitchFamily="66" charset="0"/>
              </a:rPr>
              <a:t>червня</a:t>
            </a:r>
            <a:r>
              <a:rPr lang="ru-RU" sz="3600" b="1" dirty="0">
                <a:latin typeface="Monotype Corsiva" panose="03010101010201010101" pitchFamily="66" charset="0"/>
              </a:rPr>
              <a:t> 1996 року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год 18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годин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безперервної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ухвалила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ввела в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Конституцію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"За"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проголосували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315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1266" name="Picture 2" descr="http://image.zn.ua/media/images/original/Jun2011/34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6191250" cy="3735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2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50336"/>
          </a:xfrm>
        </p:spPr>
        <p:txBody>
          <a:bodyPr>
            <a:noAutofit/>
          </a:bodyPr>
          <a:lstStyle/>
          <a:p>
            <a:r>
              <a:rPr lang="ru-RU" sz="4000" b="1" dirty="0" err="1">
                <a:latin typeface="Monotype Corsiva" panose="03010101010201010101" pitchFamily="66" charset="0"/>
              </a:rPr>
              <a:t>Запровадження</a:t>
            </a:r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latin typeface="Monotype Corsiva" panose="03010101010201010101" pitchFamily="66" charset="0"/>
              </a:rPr>
              <a:t>гривні</a:t>
            </a:r>
            <a:r>
              <a:rPr lang="ru-RU" sz="4000" b="1" dirty="0">
                <a:latin typeface="Monotype Corsiva" panose="03010101010201010101" pitchFamily="66" charset="0"/>
              </a:rPr>
              <a:t>: 2 </a:t>
            </a:r>
            <a:r>
              <a:rPr lang="ru-RU" sz="4000" b="1" dirty="0" err="1">
                <a:latin typeface="Monotype Corsiva" panose="03010101010201010101" pitchFamily="66" charset="0"/>
              </a:rPr>
              <a:t>вересня</a:t>
            </a:r>
            <a:r>
              <a:rPr lang="ru-RU" sz="4000" b="1" dirty="0">
                <a:latin typeface="Monotype Corsiva" panose="03010101010201010101" pitchFamily="66" charset="0"/>
              </a:rPr>
              <a:t> 1996 року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>
                <a:latin typeface="Candara" panose="020E0502030303020204" pitchFamily="34" charset="0"/>
              </a:rPr>
              <a:t>У </a:t>
            </a:r>
            <a:r>
              <a:rPr lang="ru-RU" sz="2000" i="1" dirty="0" err="1">
                <a:latin typeface="Candara" panose="020E0502030303020204" pitchFamily="34" charset="0"/>
              </a:rPr>
              <a:t>вересні</a:t>
            </a:r>
            <a:r>
              <a:rPr lang="ru-RU" sz="2000" i="1" dirty="0">
                <a:latin typeface="Candara" panose="020E0502030303020204" pitchFamily="34" charset="0"/>
              </a:rPr>
              <a:t> 1996 року указом Президента </a:t>
            </a:r>
            <a:r>
              <a:rPr lang="ru-RU" sz="2000" i="1" dirty="0" err="1">
                <a:latin typeface="Candara" panose="020E0502030303020204" pitchFamily="34" charset="0"/>
              </a:rPr>
              <a:t>України</a:t>
            </a:r>
            <a:r>
              <a:rPr lang="ru-RU" sz="2000" i="1" dirty="0">
                <a:latin typeface="Candara" panose="020E0502030303020204" pitchFamily="34" charset="0"/>
              </a:rPr>
              <a:t> 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Леоніда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Кучми</a:t>
            </a:r>
            <a:r>
              <a:rPr lang="ru-RU" sz="2000" i="1" dirty="0">
                <a:latin typeface="Candara" panose="020E0502030303020204" pitchFamily="34" charset="0"/>
              </a:rPr>
              <a:t> "Про </a:t>
            </a:r>
            <a:r>
              <a:rPr lang="ru-RU" sz="2000" i="1" dirty="0" err="1">
                <a:latin typeface="Candara" panose="020E0502030303020204" pitchFamily="34" charset="0"/>
              </a:rPr>
              <a:t>грошову</a:t>
            </a:r>
            <a:r>
              <a:rPr lang="ru-RU" sz="2000" i="1" dirty="0">
                <a:latin typeface="Candara" panose="020E0502030303020204" pitchFamily="34" charset="0"/>
              </a:rPr>
              <a:t> реформу в </a:t>
            </a:r>
            <a:r>
              <a:rPr lang="ru-RU" sz="2000" i="1" dirty="0" err="1">
                <a:latin typeface="Candara" panose="020E0502030303020204" pitchFamily="34" charset="0"/>
              </a:rPr>
              <a:t>Україні</a:t>
            </a:r>
            <a:r>
              <a:rPr lang="ru-RU" sz="2000" i="1" dirty="0">
                <a:latin typeface="Candara" panose="020E0502030303020204" pitchFamily="34" charset="0"/>
              </a:rPr>
              <a:t>" </a:t>
            </a:r>
            <a:r>
              <a:rPr lang="ru-RU" sz="2000" i="1" dirty="0" err="1">
                <a:latin typeface="Candara" panose="020E0502030303020204" pitchFamily="34" charset="0"/>
              </a:rPr>
              <a:t>від</a:t>
            </a:r>
            <a:r>
              <a:rPr lang="ru-RU" sz="2000" i="1" dirty="0">
                <a:latin typeface="Candara" panose="020E0502030303020204" pitchFamily="34" charset="0"/>
              </a:rPr>
              <a:t> 25.08.1996 року ввели в </a:t>
            </a:r>
            <a:r>
              <a:rPr lang="ru-RU" sz="2000" i="1" dirty="0" err="1">
                <a:latin typeface="Candara" panose="020E0502030303020204" pitchFamily="34" charset="0"/>
              </a:rPr>
              <a:t>обіг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національну</a:t>
            </a:r>
            <a:r>
              <a:rPr lang="ru-RU" sz="2000" i="1" dirty="0">
                <a:latin typeface="Candara" panose="020E0502030303020204" pitchFamily="34" charset="0"/>
              </a:rPr>
              <a:t> валюту </a:t>
            </a:r>
            <a:r>
              <a:rPr lang="ru-RU" sz="2000" i="1" dirty="0" err="1">
                <a:latin typeface="Candara" panose="020E0502030303020204" pitchFamily="34" charset="0"/>
              </a:rPr>
              <a:t>України</a:t>
            </a:r>
            <a:r>
              <a:rPr lang="ru-RU" sz="2000" i="1" dirty="0">
                <a:latin typeface="Candara" panose="020E0502030303020204" pitchFamily="34" charset="0"/>
              </a:rPr>
              <a:t> — </a:t>
            </a:r>
            <a:r>
              <a:rPr lang="ru-RU" sz="20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гривню</a:t>
            </a:r>
            <a:r>
              <a:rPr lang="ru-RU" sz="2000" i="1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12290" name="Picture 2" descr="http://xvatit.com/upload/medialibrary/628/628c97acc02d838942fec21966f8e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6408712" cy="3300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0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Перша </a:t>
            </a:r>
            <a:r>
              <a:rPr lang="ru-RU" sz="3200" b="1" dirty="0" err="1">
                <a:latin typeface="Monotype Corsiva" panose="03010101010201010101" pitchFamily="66" charset="0"/>
              </a:rPr>
              <a:t>масова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акція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під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гаслом</a:t>
            </a:r>
            <a:r>
              <a:rPr lang="ru-RU" sz="3200" b="1" dirty="0">
                <a:latin typeface="Monotype Corsiva" panose="03010101010201010101" pitchFamily="66" charset="0"/>
              </a:rPr>
              <a:t> "</a:t>
            </a:r>
            <a:r>
              <a:rPr lang="ru-RU" sz="3200" b="1" dirty="0" err="1">
                <a:latin typeface="Monotype Corsiva" panose="03010101010201010101" pitchFamily="66" charset="0"/>
              </a:rPr>
              <a:t>Україна</a:t>
            </a:r>
            <a:r>
              <a:rPr lang="ru-RU" sz="3200" b="1" dirty="0">
                <a:latin typeface="Monotype Corsiva" panose="03010101010201010101" pitchFamily="66" charset="0"/>
              </a:rPr>
              <a:t> без </a:t>
            </a:r>
            <a:r>
              <a:rPr lang="ru-RU" sz="3200" b="1" dirty="0" err="1">
                <a:latin typeface="Monotype Corsiva" panose="03010101010201010101" pitchFamily="66" charset="0"/>
              </a:rPr>
              <a:t>Кучми</a:t>
            </a:r>
            <a:r>
              <a:rPr lang="ru-RU" sz="3200" b="1" dirty="0">
                <a:latin typeface="Monotype Corsiva" panose="03010101010201010101" pitchFamily="66" charset="0"/>
              </a:rPr>
              <a:t>": 15 </a:t>
            </a:r>
            <a:r>
              <a:rPr lang="ru-RU" sz="3200" b="1" dirty="0" err="1">
                <a:latin typeface="Monotype Corsiva" panose="03010101010201010101" pitchFamily="66" charset="0"/>
              </a:rPr>
              <a:t>грудня</a:t>
            </a:r>
            <a:r>
              <a:rPr lang="ru-RU" sz="3200" b="1" dirty="0">
                <a:latin typeface="Monotype Corsiva" panose="03010101010201010101" pitchFamily="66" charset="0"/>
              </a:rPr>
              <a:t> 2000 року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2746648" cy="473388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1800" i="1" dirty="0">
                <a:latin typeface="Candara" panose="020E0502030303020204" pitchFamily="34" charset="0"/>
              </a:rPr>
              <a:t>В </a:t>
            </a:r>
            <a:r>
              <a:rPr lang="ru-RU" sz="1800" i="1" dirty="0" err="1">
                <a:latin typeface="Candara" panose="020E0502030303020204" pitchFamily="34" charset="0"/>
              </a:rPr>
              <a:t>акції</a:t>
            </a:r>
            <a:r>
              <a:rPr lang="ru-RU" sz="1800" i="1" dirty="0">
                <a:latin typeface="Candara" panose="020E0502030303020204" pitchFamily="34" charset="0"/>
              </a:rPr>
              <a:t> "</a:t>
            </a:r>
            <a:r>
              <a:rPr lang="ru-RU" sz="1800" i="1" dirty="0" err="1">
                <a:latin typeface="Candara" panose="020E0502030303020204" pitchFamily="34" charset="0"/>
              </a:rPr>
              <a:t>Україна</a:t>
            </a:r>
            <a:r>
              <a:rPr lang="ru-RU" sz="1800" i="1" dirty="0">
                <a:latin typeface="Candara" panose="020E0502030303020204" pitchFamily="34" charset="0"/>
              </a:rPr>
              <a:t> без </a:t>
            </a:r>
            <a:r>
              <a:rPr lang="ru-RU" sz="1800" i="1" dirty="0" err="1">
                <a:latin typeface="Candara" panose="020E0502030303020204" pitchFamily="34" charset="0"/>
              </a:rPr>
              <a:t>Кучми</a:t>
            </a:r>
            <a:r>
              <a:rPr lang="ru-RU" sz="1800" i="1" dirty="0">
                <a:latin typeface="Candara" panose="020E0502030303020204" pitchFamily="34" charset="0"/>
              </a:rPr>
              <a:t>" брали участь 24 </a:t>
            </a:r>
            <a:r>
              <a:rPr lang="ru-RU" sz="1800" i="1" dirty="0" err="1">
                <a:latin typeface="Candara" panose="020E0502030303020204" pitchFamily="34" charset="0"/>
              </a:rPr>
              <a:t>політичні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партії</a:t>
            </a:r>
            <a:r>
              <a:rPr lang="ru-RU" sz="1800" i="1" dirty="0">
                <a:latin typeface="Candara" panose="020E0502030303020204" pitchFamily="34" charset="0"/>
              </a:rPr>
              <a:t> та </a:t>
            </a:r>
            <a:r>
              <a:rPr lang="ru-RU" sz="1800" i="1" dirty="0" err="1">
                <a:latin typeface="Candara" panose="020E0502030303020204" pitchFamily="34" charset="0"/>
              </a:rPr>
              <a:t>громадські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організації</a:t>
            </a:r>
            <a:r>
              <a:rPr lang="ru-RU" sz="1800" i="1" dirty="0">
                <a:latin typeface="Candara" panose="020E0502030303020204" pitchFamily="34" charset="0"/>
              </a:rPr>
              <a:t> - як </a:t>
            </a:r>
            <a:r>
              <a:rPr lang="ru-RU" sz="1800" i="1" dirty="0" err="1">
                <a:latin typeface="Candara" panose="020E0502030303020204" pitchFamily="34" charset="0"/>
              </a:rPr>
              <a:t>націоналістичні</a:t>
            </a:r>
            <a:r>
              <a:rPr lang="ru-RU" sz="1800" i="1" dirty="0">
                <a:latin typeface="Candara" panose="020E0502030303020204" pitchFamily="34" charset="0"/>
              </a:rPr>
              <a:t>, так і </a:t>
            </a:r>
            <a:r>
              <a:rPr lang="ru-RU" sz="1800" i="1" dirty="0" err="1">
                <a:latin typeface="Candara" panose="020E0502030303020204" pitchFamily="34" charset="0"/>
              </a:rPr>
              <a:t>деякі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ліві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партії</a:t>
            </a:r>
            <a:r>
              <a:rPr lang="ru-RU" sz="1800" i="1" dirty="0">
                <a:latin typeface="Candara" panose="020E0502030303020204" pitchFamily="34" charset="0"/>
              </a:rPr>
              <a:t>. </a:t>
            </a:r>
            <a:r>
              <a:rPr lang="ru-RU" sz="1800" i="1" dirty="0" err="1">
                <a:latin typeface="Candara" panose="020E0502030303020204" pitchFamily="34" charset="0"/>
              </a:rPr>
              <a:t>Учасники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акції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розбили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наметове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містечко</a:t>
            </a:r>
            <a:r>
              <a:rPr lang="ru-RU" sz="1800" i="1" dirty="0">
                <a:latin typeface="Candara" panose="020E0502030303020204" pitchFamily="34" charset="0"/>
              </a:rPr>
              <a:t> у </a:t>
            </a:r>
            <a:r>
              <a:rPr lang="ru-RU" sz="1800" i="1" dirty="0" err="1">
                <a:latin typeface="Candara" panose="020E0502030303020204" pitchFamily="34" charset="0"/>
              </a:rPr>
              <a:t>центрі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Києва</a:t>
            </a:r>
            <a:r>
              <a:rPr lang="ru-RU" sz="1800" i="1" dirty="0">
                <a:latin typeface="Candara" panose="020E0502030303020204" pitchFamily="34" charset="0"/>
              </a:rPr>
              <a:t> з </a:t>
            </a:r>
            <a:r>
              <a:rPr lang="ru-RU" sz="1800" i="1" dirty="0" err="1">
                <a:latin typeface="Candara" panose="020E0502030303020204" pitchFamily="34" charset="0"/>
              </a:rPr>
              <a:t>вимогами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відставки</a:t>
            </a:r>
            <a:r>
              <a:rPr lang="ru-RU" sz="1800" i="1" dirty="0">
                <a:latin typeface="Candara" panose="020E0502030303020204" pitchFamily="34" charset="0"/>
              </a:rPr>
              <a:t> президента </a:t>
            </a:r>
            <a:r>
              <a:rPr lang="ru-RU" sz="1800" i="1" dirty="0" err="1">
                <a:latin typeface="Candara" panose="020E0502030303020204" pitchFamily="34" charset="0"/>
              </a:rPr>
              <a:t>країни</a:t>
            </a:r>
            <a:r>
              <a:rPr lang="ru-RU" sz="1800" i="1" dirty="0">
                <a:latin typeface="Candara" panose="020E0502030303020204" pitchFamily="34" charset="0"/>
              </a:rPr>
              <a:t> й </a:t>
            </a:r>
            <a:r>
              <a:rPr lang="ru-RU" sz="1800" i="1" dirty="0" err="1">
                <a:latin typeface="Candara" panose="020E0502030303020204" pitchFamily="34" charset="0"/>
              </a:rPr>
              <a:t>керівників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силових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відомств</a:t>
            </a:r>
            <a:r>
              <a:rPr lang="ru-RU" sz="1800" i="1" dirty="0">
                <a:latin typeface="Candara" panose="020E0502030303020204" pitchFamily="34" charset="0"/>
              </a:rPr>
              <a:t>, </a:t>
            </a:r>
            <a:r>
              <a:rPr lang="ru-RU" sz="1800" i="1" dirty="0" err="1">
                <a:latin typeface="Candara" panose="020E0502030303020204" pitchFamily="34" charset="0"/>
              </a:rPr>
              <a:t>проведення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незалежної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експертизи</a:t>
            </a:r>
            <a:r>
              <a:rPr lang="ru-RU" sz="1800" i="1" dirty="0">
                <a:latin typeface="Candara" panose="020E0502030303020204" pitchFamily="34" charset="0"/>
              </a:rPr>
              <a:t> у </a:t>
            </a:r>
            <a:r>
              <a:rPr lang="ru-RU" sz="1800" i="1" dirty="0" err="1">
                <a:latin typeface="Candara" panose="020E0502030303020204" pitchFamily="34" charset="0"/>
              </a:rPr>
              <a:t>справі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зниклого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журналіста</a:t>
            </a:r>
            <a:r>
              <a:rPr lang="ru-RU" sz="1800" i="1" dirty="0">
                <a:latin typeface="Candara" panose="020E0502030303020204" pitchFamily="34" charset="0"/>
              </a:rPr>
              <a:t> 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Георгія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Гонгадзе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 </a:t>
            </a:r>
            <a:r>
              <a:rPr lang="ru-RU" sz="1800" i="1" dirty="0">
                <a:latin typeface="Candara" panose="020E0502030303020204" pitchFamily="34" charset="0"/>
              </a:rPr>
              <a:t>(гасло "</a:t>
            </a:r>
            <a:r>
              <a:rPr lang="ru-RU" sz="1800" i="1" dirty="0" err="1">
                <a:latin typeface="Candara" panose="020E0502030303020204" pitchFamily="34" charset="0"/>
              </a:rPr>
              <a:t>Хочемо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правди</a:t>
            </a:r>
            <a:r>
              <a:rPr lang="ru-RU" sz="1800" i="1" dirty="0">
                <a:latin typeface="Candara" panose="020E0502030303020204" pitchFamily="34" charset="0"/>
              </a:rPr>
              <a:t>").</a:t>
            </a:r>
          </a:p>
        </p:txBody>
      </p:sp>
      <p:pic>
        <p:nvPicPr>
          <p:cNvPr id="13314" name="Picture 2" descr="http://vlasti.net/news/news122010/112290/data/dcd58cb2097b201f6949239d5f1d4d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50" y="1916832"/>
            <a:ext cx="5419302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5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10952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"</a:t>
            </a:r>
            <a:r>
              <a:rPr lang="ru-RU" sz="4000" b="1" dirty="0" err="1">
                <a:latin typeface="Monotype Corsiva" panose="03010101010201010101" pitchFamily="66" charset="0"/>
              </a:rPr>
              <a:t>Золотий</a:t>
            </a:r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latin typeface="Monotype Corsiva" panose="03010101010201010101" pitchFamily="66" charset="0"/>
              </a:rPr>
              <a:t>м’яч</a:t>
            </a:r>
            <a:r>
              <a:rPr lang="ru-RU" sz="4000" b="1" dirty="0">
                <a:latin typeface="Monotype Corsiva" panose="03010101010201010101" pitchFamily="66" charset="0"/>
              </a:rPr>
              <a:t>" </a:t>
            </a:r>
            <a:r>
              <a:rPr lang="ru-RU" sz="4000" b="1" dirty="0" err="1">
                <a:latin typeface="Monotype Corsiva" panose="03010101010201010101" pitchFamily="66" charset="0"/>
              </a:rPr>
              <a:t>Андрія</a:t>
            </a:r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latin typeface="Monotype Corsiva" panose="03010101010201010101" pitchFamily="66" charset="0"/>
              </a:rPr>
              <a:t>Шевченка</a:t>
            </a:r>
            <a:r>
              <a:rPr lang="ru-RU" sz="4000" b="1" dirty="0">
                <a:latin typeface="Monotype Corsiva" panose="03010101010201010101" pitchFamily="66" charset="0"/>
              </a:rPr>
              <a:t>: 2004 </a:t>
            </a:r>
            <a:r>
              <a:rPr lang="ru-RU" sz="4000" b="1" dirty="0" err="1">
                <a:latin typeface="Monotype Corsiva" panose="03010101010201010101" pitchFamily="66" charset="0"/>
              </a:rPr>
              <a:t>рік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5285194"/>
            <a:ext cx="6518584" cy="148478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i="1" dirty="0" smtClean="0">
                <a:latin typeface="Candara" panose="020E0502030303020204" pitchFamily="34" charset="0"/>
              </a:rPr>
              <a:t>    </a:t>
            </a:r>
            <a:r>
              <a:rPr lang="ru-RU" sz="1800" i="1" dirty="0" err="1" smtClean="0">
                <a:latin typeface="Candara" panose="020E0502030303020204" pitchFamily="34" charset="0"/>
              </a:rPr>
              <a:t>Футболіст</a:t>
            </a:r>
            <a:r>
              <a:rPr lang="ru-RU" sz="1800" i="1" dirty="0">
                <a:latin typeface="Candara" panose="020E0502030303020204" pitchFamily="34" charset="0"/>
              </a:rPr>
              <a:t> 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Андрій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Шевченко</a:t>
            </a:r>
            <a:r>
              <a:rPr lang="ru-RU" sz="1800" i="1" dirty="0">
                <a:latin typeface="Candara" panose="020E0502030303020204" pitchFamily="34" charset="0"/>
              </a:rPr>
              <a:t> став першим і </a:t>
            </a:r>
            <a:r>
              <a:rPr lang="ru-RU" sz="1800" i="1" dirty="0" err="1">
                <a:latin typeface="Candara" panose="020E0502030303020204" pitchFamily="34" charset="0"/>
              </a:rPr>
              <a:t>поки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що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єдиним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громадянином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незалежної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України</a:t>
            </a:r>
            <a:r>
              <a:rPr lang="ru-RU" sz="1800" i="1" dirty="0">
                <a:latin typeface="Candara" panose="020E0502030303020204" pitchFamily="34" charset="0"/>
              </a:rPr>
              <a:t>, </a:t>
            </a:r>
            <a:r>
              <a:rPr lang="ru-RU" sz="1800" i="1" dirty="0" err="1">
                <a:latin typeface="Candara" panose="020E0502030303020204" pitchFamily="34" charset="0"/>
              </a:rPr>
              <a:t>який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отримав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найбільш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престижну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особисту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нагороду</a:t>
            </a:r>
            <a:r>
              <a:rPr lang="ru-RU" sz="1800" i="1" dirty="0">
                <a:latin typeface="Candara" panose="020E0502030303020204" pitchFamily="34" charset="0"/>
              </a:rPr>
              <a:t> футбольного </a:t>
            </a:r>
            <a:r>
              <a:rPr lang="ru-RU" sz="1800" i="1" dirty="0" err="1">
                <a:latin typeface="Candara" panose="020E0502030303020204" pitchFamily="34" charset="0"/>
              </a:rPr>
              <a:t>світу</a:t>
            </a:r>
            <a:r>
              <a:rPr lang="ru-RU" sz="1800" i="1" dirty="0">
                <a:latin typeface="Candara" panose="020E0502030303020204" pitchFamily="34" charset="0"/>
              </a:rPr>
              <a:t> - "</a:t>
            </a:r>
            <a:r>
              <a:rPr lang="ru-RU" sz="1800" i="1" dirty="0" err="1">
                <a:latin typeface="Candara" panose="020E0502030303020204" pitchFamily="34" charset="0"/>
              </a:rPr>
              <a:t>Золотий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м'яч</a:t>
            </a:r>
            <a:r>
              <a:rPr lang="ru-RU" sz="1800" i="1" dirty="0">
                <a:latin typeface="Candara" panose="020E0502030303020204" pitchFamily="34" charset="0"/>
              </a:rPr>
              <a:t>". У </a:t>
            </a:r>
            <a:r>
              <a:rPr lang="ru-RU" sz="1800" i="1" dirty="0" err="1">
                <a:latin typeface="Candara" panose="020E0502030303020204" pitchFamily="34" charset="0"/>
              </a:rPr>
              <a:t>цей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період</a:t>
            </a:r>
            <a:r>
              <a:rPr lang="ru-RU" sz="1800" i="1" dirty="0">
                <a:latin typeface="Candara" panose="020E0502030303020204" pitchFamily="34" charset="0"/>
              </a:rPr>
              <a:t> Шевченко </a:t>
            </a:r>
            <a:r>
              <a:rPr lang="ru-RU" sz="1800" i="1" dirty="0" err="1">
                <a:latin typeface="Candara" panose="020E0502030303020204" pitchFamily="34" charset="0"/>
              </a:rPr>
              <a:t>захищав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кольори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італійського</a:t>
            </a:r>
            <a:r>
              <a:rPr lang="ru-RU" sz="1800" i="1" dirty="0">
                <a:latin typeface="Candara" panose="020E0502030303020204" pitchFamily="34" charset="0"/>
              </a:rPr>
              <a:t> "</a:t>
            </a:r>
            <a:r>
              <a:rPr lang="ru-RU" sz="1800" i="1" dirty="0" err="1">
                <a:latin typeface="Candara" panose="020E0502030303020204" pitchFamily="34" charset="0"/>
              </a:rPr>
              <a:t>Мілана</a:t>
            </a:r>
            <a:r>
              <a:rPr lang="ru-RU" sz="1800" i="1" dirty="0">
                <a:latin typeface="Candara" panose="020E0502030303020204" pitchFamily="34" charset="0"/>
              </a:rPr>
              <a:t>".</a:t>
            </a:r>
          </a:p>
        </p:txBody>
      </p:sp>
      <p:pic>
        <p:nvPicPr>
          <p:cNvPr id="14338" name="Picture 2" descr="http://sport-xl.org/uploads/posts/2014-01/1389773338_shevch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6477000" cy="3362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9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4042792" cy="111612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Перемога </a:t>
            </a:r>
            <a:r>
              <a:rPr lang="ru-RU" sz="4000" b="1" dirty="0" err="1">
                <a:latin typeface="Monotype Corsiva" panose="03010101010201010101" pitchFamily="66" charset="0"/>
              </a:rPr>
              <a:t>Руслани</a:t>
            </a:r>
            <a:r>
              <a:rPr lang="ru-RU" sz="4000" b="1" dirty="0">
                <a:latin typeface="Monotype Corsiva" panose="03010101010201010101" pitchFamily="66" charset="0"/>
              </a:rPr>
              <a:t> на Євробаченні-2004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3322712" cy="2175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 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Серед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36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країн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які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брали участь 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пісенному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конкурсі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за результатами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світового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телефонного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голосування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в прямому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ефірі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Руслана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посіла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перше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місце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з 280 балами. Перемогу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українській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співачці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принесла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пісня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"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Дикі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танці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"</a:t>
            </a:r>
            <a:endParaRPr lang="ru-RU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5362" name="Picture 2" descr="http://lh3.ggpht.com/_VRaHjdAI44s/Sv2OHrPDF0I/AAAAAAAAAqY/V_FS7cz9D-A/ruslana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568" y="188640"/>
            <a:ext cx="4277815" cy="6408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63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err="1">
                <a:latin typeface="Monotype Corsiva" panose="03010101010201010101" pitchFamily="66" charset="0"/>
              </a:rPr>
              <a:t>Помаранчева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революція</a:t>
            </a:r>
            <a:r>
              <a:rPr lang="ru-RU" sz="3200" b="1" dirty="0">
                <a:latin typeface="Monotype Corsiva" panose="03010101010201010101" pitchFamily="66" charset="0"/>
              </a:rPr>
              <a:t>: 22 листопада - 26 </a:t>
            </a:r>
            <a:r>
              <a:rPr lang="ru-RU" sz="3200" b="1" dirty="0" err="1">
                <a:latin typeface="Monotype Corsiva" panose="03010101010201010101" pitchFamily="66" charset="0"/>
              </a:rPr>
              <a:t>грудня</a:t>
            </a:r>
            <a:r>
              <a:rPr lang="ru-RU" sz="3200" b="1" dirty="0">
                <a:latin typeface="Monotype Corsiva" panose="03010101010201010101" pitchFamily="66" charset="0"/>
              </a:rPr>
              <a:t> 2004 року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 smtClean="0">
                <a:latin typeface="Candara" panose="020E0502030303020204" pitchFamily="34" charset="0"/>
              </a:rPr>
              <a:t>     </a:t>
            </a:r>
            <a:r>
              <a:rPr lang="ru-RU" sz="1800" i="1" dirty="0" err="1" smtClean="0">
                <a:latin typeface="Candara" panose="020E0502030303020204" pitchFamily="34" charset="0"/>
              </a:rPr>
              <a:t>Після</a:t>
            </a:r>
            <a:r>
              <a:rPr lang="ru-RU" sz="1800" i="1" dirty="0" smtClean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оголошення</a:t>
            </a:r>
            <a:r>
              <a:rPr lang="ru-RU" sz="1800" b="1" i="1" dirty="0">
                <a:latin typeface="Candara" panose="020E0502030303020204" pitchFamily="34" charset="0"/>
              </a:rPr>
              <a:t> 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ЦВК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 </a:t>
            </a:r>
            <a:r>
              <a:rPr lang="ru-RU" sz="1800" i="1" dirty="0" err="1">
                <a:latin typeface="Candara" panose="020E0502030303020204" pitchFamily="34" charset="0"/>
              </a:rPr>
              <a:t>попередніх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результатів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президентських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виборів</a:t>
            </a:r>
            <a:r>
              <a:rPr lang="ru-RU" sz="1800" i="1" dirty="0">
                <a:latin typeface="Candara" panose="020E0502030303020204" pitchFamily="34" charset="0"/>
              </a:rPr>
              <a:t> 2004 року, </a:t>
            </a:r>
            <a:r>
              <a:rPr lang="ru-RU" sz="1800" i="1" dirty="0" err="1">
                <a:latin typeface="Candara" panose="020E0502030303020204" pitchFamily="34" charset="0"/>
              </a:rPr>
              <a:t>згідно</a:t>
            </a:r>
            <a:r>
              <a:rPr lang="ru-RU" sz="1800" i="1" dirty="0">
                <a:latin typeface="Candara" panose="020E0502030303020204" pitchFamily="34" charset="0"/>
              </a:rPr>
              <a:t> з </a:t>
            </a:r>
            <a:r>
              <a:rPr lang="ru-RU" sz="1800" i="1" dirty="0" err="1">
                <a:latin typeface="Candara" panose="020E0502030303020204" pitchFamily="34" charset="0"/>
              </a:rPr>
              <a:t>якими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переміг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провладний</a:t>
            </a:r>
            <a:r>
              <a:rPr lang="ru-RU" sz="1800" i="1" dirty="0">
                <a:latin typeface="Candara" panose="020E0502030303020204" pitchFamily="34" charset="0"/>
              </a:rPr>
              <a:t> кандидат 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Віктор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Янукович</a:t>
            </a:r>
            <a:r>
              <a:rPr lang="ru-RU" sz="1800" i="1" dirty="0">
                <a:latin typeface="Candara" panose="020E0502030303020204" pitchFamily="34" charset="0"/>
              </a:rPr>
              <a:t>, </a:t>
            </a:r>
            <a:r>
              <a:rPr lang="ru-RU" sz="1800" i="1" dirty="0" err="1">
                <a:latin typeface="Candara" panose="020E0502030303020204" pitchFamily="34" charset="0"/>
              </a:rPr>
              <a:t>прихильники</a:t>
            </a:r>
            <a:r>
              <a:rPr lang="ru-RU" sz="1800" i="1" dirty="0">
                <a:latin typeface="Candara" panose="020E0502030303020204" pitchFamily="34" charset="0"/>
              </a:rPr>
              <a:t> 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Віктора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Ющенка</a:t>
            </a:r>
            <a:r>
              <a:rPr lang="ru-RU" sz="1800" i="1" dirty="0">
                <a:latin typeface="Candara" panose="020E0502030303020204" pitchFamily="34" charset="0"/>
              </a:rPr>
              <a:t>, основного кандидата </a:t>
            </a:r>
            <a:r>
              <a:rPr lang="ru-RU" sz="1800" i="1" dirty="0" err="1">
                <a:latin typeface="Candara" panose="020E0502030303020204" pitchFamily="34" charset="0"/>
              </a:rPr>
              <a:t>від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опозиції</a:t>
            </a:r>
            <a:r>
              <a:rPr lang="ru-RU" sz="1800" i="1" dirty="0">
                <a:latin typeface="Candara" panose="020E0502030303020204" pitchFamily="34" charset="0"/>
              </a:rPr>
              <a:t>, </a:t>
            </a:r>
            <a:r>
              <a:rPr lang="ru-RU" sz="1800" i="1" dirty="0" err="1">
                <a:latin typeface="Candara" panose="020E0502030303020204" pitchFamily="34" charset="0"/>
              </a:rPr>
              <a:t>організували</a:t>
            </a:r>
            <a:r>
              <a:rPr lang="ru-RU" sz="1800" i="1" dirty="0">
                <a:latin typeface="Candara" panose="020E0502030303020204" pitchFamily="34" charset="0"/>
              </a:rPr>
              <a:t> 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всеукраїнські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протести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та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акції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непокори</a:t>
            </a:r>
            <a:r>
              <a:rPr lang="ru-RU" sz="1800" b="1" i="1" dirty="0" smtClean="0">
                <a:latin typeface="Candara" panose="020E0502030303020204" pitchFamily="34" charset="0"/>
              </a:rPr>
              <a:t>.</a:t>
            </a:r>
            <a:endParaRPr lang="ru-RU" sz="1800" i="1" dirty="0">
              <a:latin typeface="Candara" panose="020E0502030303020204" pitchFamily="34" charset="0"/>
            </a:endParaRPr>
          </a:p>
        </p:txBody>
      </p:sp>
      <p:pic>
        <p:nvPicPr>
          <p:cNvPr id="16386" name="Picture 2" descr="http://www.ljplus.ru/img4/v/a/vallenrod/orange_revolutio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8879"/>
            <a:ext cx="6096000" cy="3347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0232" y="3284984"/>
            <a:ext cx="2322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andara" panose="020E0502030303020204" pitchFamily="34" charset="0"/>
              </a:rPr>
              <a:t>У </a:t>
            </a:r>
            <a:r>
              <a:rPr lang="ru-RU" i="1" dirty="0" err="1">
                <a:latin typeface="Candara" panose="020E0502030303020204" pitchFamily="34" charset="0"/>
              </a:rPr>
              <a:t>результаті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страйків</a:t>
            </a:r>
            <a:r>
              <a:rPr lang="ru-RU" i="1" dirty="0">
                <a:latin typeface="Candara" panose="020E0502030303020204" pitchFamily="34" charset="0"/>
              </a:rPr>
              <a:t> та </a:t>
            </a:r>
            <a:r>
              <a:rPr lang="ru-RU" i="1" dirty="0" err="1">
                <a:latin typeface="Candara" panose="020E0502030303020204" pitchFamily="34" charset="0"/>
              </a:rPr>
              <a:t>протестів</a:t>
            </a:r>
            <a:r>
              <a:rPr lang="ru-RU" i="1" dirty="0">
                <a:latin typeface="Candara" panose="020E0502030303020204" pitchFamily="34" charset="0"/>
              </a:rPr>
              <a:t>, </a:t>
            </a:r>
            <a:r>
              <a:rPr lang="ru-RU" i="1" dirty="0" err="1">
                <a:latin typeface="Candara" panose="020E0502030303020204" pitchFamily="34" charset="0"/>
              </a:rPr>
              <a:t>що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тривали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майже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місяць</a:t>
            </a:r>
            <a:r>
              <a:rPr lang="ru-RU" i="1" dirty="0">
                <a:latin typeface="Candara" panose="020E0502030303020204" pitchFamily="34" charset="0"/>
              </a:rPr>
              <a:t>, ЦВК дозволила провести </a:t>
            </a:r>
            <a:r>
              <a:rPr lang="ru-RU" i="1" dirty="0" err="1">
                <a:latin typeface="Candara" panose="020E0502030303020204" pitchFamily="34" charset="0"/>
              </a:rPr>
              <a:t>повторні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вибори</a:t>
            </a:r>
            <a:r>
              <a:rPr lang="ru-RU" i="1" dirty="0">
                <a:latin typeface="Candara" panose="020E0502030303020204" pitchFamily="34" charset="0"/>
              </a:rPr>
              <a:t>, на </a:t>
            </a:r>
            <a:r>
              <a:rPr lang="ru-RU" i="1" dirty="0" err="1">
                <a:latin typeface="Candara" panose="020E0502030303020204" pitchFamily="34" charset="0"/>
              </a:rPr>
              <a:t>яких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впевнену</a:t>
            </a:r>
            <a:r>
              <a:rPr lang="ru-RU" i="1" dirty="0">
                <a:latin typeface="Candara" panose="020E0502030303020204" pitchFamily="34" charset="0"/>
              </a:rPr>
              <a:t> перемогу </a:t>
            </a:r>
            <a:r>
              <a:rPr lang="ru-RU" i="1" dirty="0" err="1">
                <a:latin typeface="Candara" panose="020E0502030303020204" pitchFamily="34" charset="0"/>
              </a:rPr>
              <a:t>здобув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Віктор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Ющенко</a:t>
            </a:r>
            <a:r>
              <a:rPr lang="ru-RU" i="1" dirty="0"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55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94352"/>
          </a:xfrm>
        </p:spPr>
        <p:txBody>
          <a:bodyPr>
            <a:noAutofit/>
          </a:bodyPr>
          <a:lstStyle/>
          <a:p>
            <a:r>
              <a:rPr lang="ru-RU" sz="4000" b="1" dirty="0" err="1">
                <a:latin typeface="Monotype Corsiva" panose="03010101010201010101" pitchFamily="66" charset="0"/>
              </a:rPr>
              <a:t>Проведення</a:t>
            </a:r>
            <a:r>
              <a:rPr lang="ru-RU" sz="4000" b="1" dirty="0">
                <a:latin typeface="Monotype Corsiva" panose="03010101010201010101" pitchFamily="66" charset="0"/>
              </a:rPr>
              <a:t> в </a:t>
            </a:r>
            <a:r>
              <a:rPr lang="ru-RU" sz="4000" b="1" dirty="0" err="1">
                <a:latin typeface="Monotype Corsiva" panose="03010101010201010101" pitchFamily="66" charset="0"/>
              </a:rPr>
              <a:t>Україні</a:t>
            </a:r>
            <a:r>
              <a:rPr lang="ru-RU" sz="4000" b="1" dirty="0">
                <a:latin typeface="Monotype Corsiva" panose="03010101010201010101" pitchFamily="66" charset="0"/>
              </a:rPr>
              <a:t> Євробачення-2005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01208"/>
            <a:ext cx="8229600" cy="1205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 smtClean="0">
                <a:latin typeface="Candara" panose="020E0502030303020204" pitchFamily="34" charset="0"/>
              </a:rPr>
              <a:t>      </a:t>
            </a:r>
            <a:r>
              <a:rPr lang="ru-RU" sz="1800" i="1" dirty="0" err="1" smtClean="0">
                <a:latin typeface="Candara" panose="020E0502030303020204" pitchFamily="34" charset="0"/>
              </a:rPr>
              <a:t>Співачка</a:t>
            </a:r>
            <a:r>
              <a:rPr lang="ru-RU" sz="1800" i="1" dirty="0" smtClean="0">
                <a:latin typeface="Candara" panose="020E0502030303020204" pitchFamily="34" charset="0"/>
              </a:rPr>
              <a:t> </a:t>
            </a:r>
            <a:r>
              <a:rPr lang="ru-RU" sz="1800" i="1" dirty="0">
                <a:latin typeface="Candara" panose="020E0502030303020204" pitchFamily="34" charset="0"/>
              </a:rPr>
              <a:t>Руслана, яка перемогла на Євробаченні-2004, </a:t>
            </a:r>
            <a:r>
              <a:rPr lang="ru-RU" sz="1800" i="1" dirty="0" err="1">
                <a:latin typeface="Candara" panose="020E0502030303020204" pitchFamily="34" charset="0"/>
              </a:rPr>
              <a:t>подарувала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можливість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Україні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проводити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ювілейний</a:t>
            </a:r>
            <a:r>
              <a:rPr lang="ru-RU" sz="1800" i="1" dirty="0">
                <a:latin typeface="Candara" panose="020E0502030303020204" pitchFamily="34" charset="0"/>
              </a:rPr>
              <a:t> 50-й конкурс 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Євробачення</a:t>
            </a:r>
            <a:r>
              <a:rPr lang="ru-RU" sz="1800" i="1" dirty="0">
                <a:latin typeface="Candara" panose="020E0502030303020204" pitchFamily="34" charset="0"/>
              </a:rPr>
              <a:t>. На </a:t>
            </a:r>
            <a:r>
              <a:rPr lang="ru-RU" sz="1800" i="1" dirty="0" err="1">
                <a:latin typeface="Candara" panose="020E0502030303020204" pitchFamily="34" charset="0"/>
              </a:rPr>
              <a:t>сцені</a:t>
            </a:r>
            <a:r>
              <a:rPr lang="ru-RU" sz="1800" i="1" dirty="0">
                <a:latin typeface="Candara" panose="020E0502030303020204" pitchFamily="34" charset="0"/>
              </a:rPr>
              <a:t> у </a:t>
            </a:r>
            <a:r>
              <a:rPr lang="ru-RU" sz="1800" i="1" dirty="0" err="1">
                <a:latin typeface="Candara" panose="020E0502030303020204" pitchFamily="34" charset="0"/>
              </a:rPr>
              <a:t>Києві</a:t>
            </a:r>
            <a:r>
              <a:rPr lang="ru-RU" sz="1800" i="1" dirty="0">
                <a:latin typeface="Candara" panose="020E0502030303020204" pitchFamily="34" charset="0"/>
              </a:rPr>
              <a:t> перемогла </a:t>
            </a:r>
            <a:r>
              <a:rPr lang="ru-RU" sz="1800" i="1" dirty="0" err="1">
                <a:latin typeface="Candara" panose="020E0502030303020204" pitchFamily="34" charset="0"/>
              </a:rPr>
              <a:t>грецька</a:t>
            </a:r>
            <a:r>
              <a:rPr lang="ru-RU" sz="1800" i="1" dirty="0">
                <a:latin typeface="Candara" panose="020E0502030303020204" pitchFamily="34" charset="0"/>
              </a:rPr>
              <a:t> конкурсантка </a:t>
            </a:r>
            <a:r>
              <a:rPr lang="ru-RU" sz="1800" i="1" dirty="0" err="1">
                <a:latin typeface="Candara" panose="020E0502030303020204" pitchFamily="34" charset="0"/>
              </a:rPr>
              <a:t>Єлена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Папарізу</a:t>
            </a:r>
            <a:r>
              <a:rPr lang="ru-RU" sz="1800" i="1" dirty="0">
                <a:latin typeface="Candara" panose="020E0502030303020204" pitchFamily="34" charset="0"/>
              </a:rPr>
              <a:t> з </a:t>
            </a:r>
            <a:r>
              <a:rPr lang="ru-RU" sz="1800" i="1" dirty="0" err="1">
                <a:latin typeface="Candara" panose="020E0502030303020204" pitchFamily="34" charset="0"/>
              </a:rPr>
              <a:t>композицією</a:t>
            </a:r>
            <a:r>
              <a:rPr lang="ru-RU" sz="1800" i="1" dirty="0">
                <a:latin typeface="Candara" panose="020E0502030303020204" pitchFamily="34" charset="0"/>
              </a:rPr>
              <a:t> "</a:t>
            </a:r>
            <a:r>
              <a:rPr lang="en-US" sz="1800" i="1" dirty="0">
                <a:latin typeface="Candara" panose="020E0502030303020204" pitchFamily="34" charset="0"/>
              </a:rPr>
              <a:t>My number one". </a:t>
            </a:r>
            <a:r>
              <a:rPr lang="ru-RU" sz="1800" i="1" dirty="0" err="1">
                <a:latin typeface="Candara" panose="020E0502030303020204" pitchFamily="34" charset="0"/>
              </a:rPr>
              <a:t>Українські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учасники</a:t>
            </a:r>
            <a:r>
              <a:rPr lang="ru-RU" sz="1800" i="1" dirty="0">
                <a:latin typeface="Candara" panose="020E0502030303020204" pitchFamily="34" charset="0"/>
              </a:rPr>
              <a:t> гурту "</a:t>
            </a:r>
            <a:r>
              <a:rPr lang="ru-RU" sz="1800" i="1" dirty="0" err="1">
                <a:latin typeface="Candara" panose="020E0502030303020204" pitchFamily="34" charset="0"/>
              </a:rPr>
              <a:t>Гринджоли</a:t>
            </a:r>
            <a:r>
              <a:rPr lang="ru-RU" sz="1800" i="1" dirty="0">
                <a:latin typeface="Candara" panose="020E0502030303020204" pitchFamily="34" charset="0"/>
              </a:rPr>
              <a:t>" </a:t>
            </a:r>
            <a:r>
              <a:rPr lang="ru-RU" sz="1800" i="1" dirty="0" err="1">
                <a:latin typeface="Candara" panose="020E0502030303020204" pitchFamily="34" charset="0"/>
              </a:rPr>
              <a:t>зайняли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лише</a:t>
            </a:r>
            <a:r>
              <a:rPr lang="ru-RU" sz="1800" i="1" dirty="0">
                <a:latin typeface="Candara" panose="020E0502030303020204" pitchFamily="34" charset="0"/>
              </a:rPr>
              <a:t> 19 </a:t>
            </a:r>
            <a:r>
              <a:rPr lang="ru-RU" sz="1800" i="1" dirty="0" err="1">
                <a:latin typeface="Candara" panose="020E0502030303020204" pitchFamily="34" charset="0"/>
              </a:rPr>
              <a:t>місце</a:t>
            </a:r>
            <a:r>
              <a:rPr lang="ru-RU" sz="1800" i="1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17410" name="Picture 2" descr="http://www.segodnya.ua/img/article/2564/66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5034799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the-scene.ru/data/artists/352/full/2005_hele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03" y="1983101"/>
            <a:ext cx="3754950" cy="2790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464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>
                <a:latin typeface="Monotype Corsiva" panose="03010101010201010101" pitchFamily="66" charset="0"/>
              </a:rPr>
              <a:t>Збірна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України</a:t>
            </a:r>
            <a:r>
              <a:rPr lang="ru-RU" sz="3200" b="1" dirty="0">
                <a:latin typeface="Monotype Corsiva" panose="03010101010201010101" pitchFamily="66" charset="0"/>
              </a:rPr>
              <a:t> у </a:t>
            </a:r>
            <a:r>
              <a:rPr lang="ru-RU" sz="3200" b="1" dirty="0" err="1">
                <a:latin typeface="Monotype Corsiva" panose="03010101010201010101" pitchFamily="66" charset="0"/>
              </a:rPr>
              <a:t>чвертьфіналі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Чемпіонату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світу</a:t>
            </a:r>
            <a:r>
              <a:rPr lang="ru-RU" sz="3200" b="1" dirty="0">
                <a:latin typeface="Monotype Corsiva" panose="03010101010201010101" pitchFamily="66" charset="0"/>
              </a:rPr>
              <a:t> з футболу: </a:t>
            </a:r>
            <a:r>
              <a:rPr lang="ru-RU" sz="3200" b="1" dirty="0" err="1">
                <a:latin typeface="Monotype Corsiva" panose="03010101010201010101" pitchFamily="66" charset="0"/>
              </a:rPr>
              <a:t>червень</a:t>
            </a:r>
            <a:r>
              <a:rPr lang="ru-RU" sz="3200" b="1" dirty="0">
                <a:latin typeface="Monotype Corsiva" panose="03010101010201010101" pitchFamily="66" charset="0"/>
              </a:rPr>
              <a:t> 2006 року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20710"/>
            <a:ext cx="4067944" cy="43891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i="1" dirty="0">
                <a:latin typeface="Candara" panose="020E0502030303020204" pitchFamily="34" charset="0"/>
              </a:rPr>
              <a:t>На </a:t>
            </a:r>
            <a:r>
              <a:rPr lang="ru-RU" sz="1800" i="1" dirty="0" err="1">
                <a:latin typeface="Candara" panose="020E0502030303020204" pitchFamily="34" charset="0"/>
              </a:rPr>
              <a:t>Чемпіонаті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світу</a:t>
            </a:r>
            <a:r>
              <a:rPr lang="ru-RU" sz="1800" i="1" dirty="0">
                <a:latin typeface="Candara" panose="020E0502030303020204" pitchFamily="34" charset="0"/>
              </a:rPr>
              <a:t> з футболу у 2006 </a:t>
            </a:r>
            <a:r>
              <a:rPr lang="ru-RU" sz="1800" i="1" dirty="0" err="1">
                <a:latin typeface="Candara" panose="020E0502030303020204" pitchFamily="34" charset="0"/>
              </a:rPr>
              <a:t>році</a:t>
            </a:r>
            <a:r>
              <a:rPr lang="ru-RU" sz="1800" i="1" dirty="0">
                <a:latin typeface="Candara" panose="020E0502030303020204" pitchFamily="34" charset="0"/>
              </a:rPr>
              <a:t> 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збірна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України</a:t>
            </a:r>
            <a:r>
              <a:rPr lang="ru-RU" sz="1800" i="1" dirty="0">
                <a:latin typeface="Candara" panose="020E0502030303020204" pitchFamily="34" charset="0"/>
              </a:rPr>
              <a:t> </a:t>
            </a:r>
            <a:r>
              <a:rPr lang="ru-RU" sz="1800" i="1" dirty="0" err="1">
                <a:latin typeface="Candara" panose="020E0502030303020204" pitchFamily="34" charset="0"/>
              </a:rPr>
              <a:t>зайняла</a:t>
            </a:r>
            <a:r>
              <a:rPr lang="ru-RU" sz="1800" i="1" dirty="0">
                <a:latin typeface="Candara" panose="020E0502030303020204" pitchFamily="34" charset="0"/>
              </a:rPr>
              <a:t> друге </a:t>
            </a:r>
            <a:r>
              <a:rPr lang="ru-RU" sz="1800" i="1" dirty="0" err="1">
                <a:latin typeface="Candara" panose="020E0502030303020204" pitchFamily="34" charset="0"/>
              </a:rPr>
              <a:t>місце</a:t>
            </a:r>
            <a:r>
              <a:rPr lang="ru-RU" sz="1800" i="1" dirty="0">
                <a:latin typeface="Candara" panose="020E0502030303020204" pitchFamily="34" charset="0"/>
              </a:rPr>
              <a:t> в </a:t>
            </a:r>
            <a:r>
              <a:rPr lang="ru-RU" sz="1800" i="1" dirty="0" err="1">
                <a:latin typeface="Candara" panose="020E0502030303020204" pitchFamily="34" charset="0"/>
              </a:rPr>
              <a:t>групі</a:t>
            </a:r>
            <a:r>
              <a:rPr lang="ru-RU" sz="1800" i="1" dirty="0">
                <a:latin typeface="Candara" panose="020E0502030303020204" pitchFamily="34" charset="0"/>
              </a:rPr>
              <a:t> і </a:t>
            </a:r>
            <a:r>
              <a:rPr lang="ru-RU" sz="1800" i="1" dirty="0" err="1">
                <a:latin typeface="Candara" panose="020E0502030303020204" pitchFamily="34" charset="0"/>
              </a:rPr>
              <a:t>вийшла</a:t>
            </a:r>
            <a:r>
              <a:rPr lang="ru-RU" sz="1800" i="1" dirty="0">
                <a:latin typeface="Candara" panose="020E0502030303020204" pitchFamily="34" charset="0"/>
              </a:rPr>
              <a:t> до 1/8 </a:t>
            </a:r>
            <a:r>
              <a:rPr lang="ru-RU" sz="1800" i="1" dirty="0" err="1">
                <a:latin typeface="Candara" panose="020E0502030303020204" pitchFamily="34" charset="0"/>
              </a:rPr>
              <a:t>фіналу</a:t>
            </a:r>
            <a:r>
              <a:rPr lang="ru-RU" sz="1800" i="1" dirty="0">
                <a:latin typeface="Candara" panose="020E0502030303020204" pitchFamily="34" charset="0"/>
              </a:rPr>
              <a:t>. Уже через три </a:t>
            </a:r>
            <a:r>
              <a:rPr lang="ru-RU" sz="1800" i="1" dirty="0" err="1">
                <a:latin typeface="Candara" panose="020E0502030303020204" pitchFamily="34" charset="0"/>
              </a:rPr>
              <a:t>дні</a:t>
            </a:r>
            <a:r>
              <a:rPr lang="ru-RU" sz="1800" i="1" dirty="0">
                <a:latin typeface="Candara" panose="020E0502030303020204" pitchFamily="34" charset="0"/>
              </a:rPr>
              <a:t>, 26 </a:t>
            </a:r>
            <a:r>
              <a:rPr lang="ru-RU" sz="1800" i="1" dirty="0" err="1">
                <a:latin typeface="Candara" panose="020E0502030303020204" pitchFamily="34" charset="0"/>
              </a:rPr>
              <a:t>червня</a:t>
            </a:r>
            <a:r>
              <a:rPr lang="ru-RU" sz="1800" i="1" dirty="0">
                <a:latin typeface="Candara" panose="020E0502030303020204" pitchFamily="34" charset="0"/>
              </a:rPr>
              <a:t>, в </a:t>
            </a:r>
            <a:r>
              <a:rPr lang="ru-RU" sz="1800" i="1" dirty="0" err="1">
                <a:latin typeface="Candara" panose="020E0502030303020204" pitchFamily="34" charset="0"/>
              </a:rPr>
              <a:t>Кельні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українська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збірна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зустрілась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із</a:t>
            </a:r>
            <a:r>
              <a:rPr lang="ru-RU" sz="1800" i="1" dirty="0">
                <a:latin typeface="Candara" panose="020E0502030303020204" pitchFamily="34" charset="0"/>
              </a:rPr>
              <a:t> 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Швейцарією</a:t>
            </a:r>
            <a:r>
              <a:rPr lang="ru-RU" sz="1800" i="1" dirty="0">
                <a:latin typeface="Candara" panose="020E0502030303020204" pitchFamily="34" charset="0"/>
              </a:rPr>
              <a:t>. Матч </a:t>
            </a:r>
            <a:r>
              <a:rPr lang="ru-RU" sz="1800" i="1" dirty="0" err="1">
                <a:latin typeface="Candara" panose="020E0502030303020204" pitchFamily="34" charset="0"/>
              </a:rPr>
              <a:t>видався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рівним</a:t>
            </a:r>
            <a:r>
              <a:rPr lang="ru-RU" sz="1800" i="1" dirty="0">
                <a:latin typeface="Candara" panose="020E0502030303020204" pitchFamily="34" charset="0"/>
              </a:rPr>
              <a:t>, тому і </a:t>
            </a:r>
            <a:r>
              <a:rPr lang="ru-RU" sz="1800" i="1" dirty="0" err="1">
                <a:latin typeface="Candara" panose="020E0502030303020204" pitchFamily="34" charset="0"/>
              </a:rPr>
              <a:t>основний</a:t>
            </a:r>
            <a:r>
              <a:rPr lang="ru-RU" sz="1800" i="1" dirty="0">
                <a:latin typeface="Candara" panose="020E0502030303020204" pitchFamily="34" charset="0"/>
              </a:rPr>
              <a:t>, і </a:t>
            </a:r>
            <a:r>
              <a:rPr lang="ru-RU" sz="1800" i="1" dirty="0" err="1">
                <a:latin typeface="Candara" panose="020E0502030303020204" pitchFamily="34" charset="0"/>
              </a:rPr>
              <a:t>додатковий</a:t>
            </a:r>
            <a:r>
              <a:rPr lang="ru-RU" sz="1800" i="1" dirty="0">
                <a:latin typeface="Candara" panose="020E0502030303020204" pitchFamily="34" charset="0"/>
              </a:rPr>
              <a:t> час </a:t>
            </a:r>
            <a:r>
              <a:rPr lang="ru-RU" sz="1800" i="1" dirty="0" err="1">
                <a:latin typeface="Candara" panose="020E0502030303020204" pitchFamily="34" charset="0"/>
              </a:rPr>
              <a:t>завершився</a:t>
            </a:r>
            <a:r>
              <a:rPr lang="ru-RU" sz="1800" i="1" dirty="0">
                <a:latin typeface="Candara" panose="020E0502030303020204" pitchFamily="34" charset="0"/>
              </a:rPr>
              <a:t> 0:0. У </a:t>
            </a:r>
            <a:r>
              <a:rPr lang="ru-RU" sz="1800" i="1" dirty="0" err="1">
                <a:latin typeface="Candara" panose="020E0502030303020204" pitchFamily="34" charset="0"/>
              </a:rPr>
              <a:t>серії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пенальті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завдяки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успішним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діям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Шовковського</a:t>
            </a:r>
            <a:r>
              <a:rPr lang="ru-RU" sz="1800" i="1" dirty="0">
                <a:latin typeface="Candara" panose="020E0502030303020204" pitchFamily="34" charset="0"/>
              </a:rPr>
              <a:t> та ударам </a:t>
            </a:r>
            <a:r>
              <a:rPr lang="ru-RU" sz="1800" i="1" dirty="0" err="1">
                <a:latin typeface="Candara" panose="020E0502030303020204" pitchFamily="34" charset="0"/>
              </a:rPr>
              <a:t>Мілевського</a:t>
            </a:r>
            <a:r>
              <a:rPr lang="ru-RU" sz="1800" i="1" dirty="0">
                <a:latin typeface="Candara" panose="020E0502030303020204" pitchFamily="34" charset="0"/>
              </a:rPr>
              <a:t>, Реброва і </a:t>
            </a:r>
            <a:r>
              <a:rPr lang="ru-RU" sz="1800" i="1" dirty="0" err="1">
                <a:latin typeface="Candara" panose="020E0502030303020204" pitchFamily="34" charset="0"/>
              </a:rPr>
              <a:t>Гусєва</a:t>
            </a:r>
            <a:r>
              <a:rPr lang="ru-RU" sz="1800" i="1" dirty="0">
                <a:latin typeface="Candara" panose="020E0502030303020204" pitchFamily="34" charset="0"/>
              </a:rPr>
              <a:t> 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Україна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одержала перемогу</a:t>
            </a:r>
            <a:r>
              <a:rPr lang="ru-RU" sz="1800" i="1" dirty="0">
                <a:latin typeface="Candara" panose="020E0502030303020204" pitchFamily="34" charset="0"/>
              </a:rPr>
              <a:t> </a:t>
            </a:r>
            <a:r>
              <a:rPr lang="ru-RU" sz="1800" b="1" i="1" dirty="0">
                <a:latin typeface="Candara" panose="020E0502030303020204" pitchFamily="34" charset="0"/>
              </a:rPr>
              <a:t>3:0</a:t>
            </a:r>
            <a:r>
              <a:rPr lang="ru-RU" sz="1800" i="1" dirty="0">
                <a:latin typeface="Candara" panose="020E0502030303020204" pitchFamily="34" charset="0"/>
              </a:rPr>
              <a:t> і </a:t>
            </a:r>
            <a:r>
              <a:rPr lang="ru-RU" sz="1800" i="1" dirty="0" err="1">
                <a:latin typeface="Candara" panose="020E0502030303020204" pitchFamily="34" charset="0"/>
              </a:rPr>
              <a:t>увійшла</a:t>
            </a:r>
            <a:r>
              <a:rPr lang="ru-RU" sz="1800" i="1" dirty="0">
                <a:latin typeface="Candara" panose="020E0502030303020204" pitchFamily="34" charset="0"/>
              </a:rPr>
              <a:t> у </a:t>
            </a:r>
            <a:r>
              <a:rPr lang="ru-RU" sz="1800" i="1" dirty="0" err="1">
                <a:latin typeface="Candara" panose="020E0502030303020204" pitchFamily="34" charset="0"/>
              </a:rPr>
              <a:t>вісімку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 smtClean="0">
                <a:latin typeface="Candara" panose="020E0502030303020204" pitchFamily="34" charset="0"/>
              </a:rPr>
              <a:t>найкращих</a:t>
            </a:r>
            <a:r>
              <a:rPr lang="ru-RU" sz="1800" i="1" dirty="0" smtClean="0">
                <a:latin typeface="Candara" panose="020E0502030303020204" pitchFamily="34" charset="0"/>
              </a:rPr>
              <a:t> </a:t>
            </a:r>
            <a:r>
              <a:rPr lang="ru-RU" sz="1800" i="1" dirty="0">
                <a:latin typeface="Candara" panose="020E0502030303020204" pitchFamily="34" charset="0"/>
              </a:rPr>
              <a:t>команд </a:t>
            </a:r>
            <a:r>
              <a:rPr lang="ru-RU" sz="1800" i="1" dirty="0" err="1">
                <a:latin typeface="Candara" panose="020E0502030303020204" pitchFamily="34" charset="0"/>
              </a:rPr>
              <a:t>світу</a:t>
            </a:r>
            <a:r>
              <a:rPr lang="ru-RU" sz="1800" i="1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18434" name="Picture 2" descr="http://www.rbc.ua/static/img/2/3/23381b9d7b5fbe8b045708d4ebfaa132_25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500500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1197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2376264"/>
          </a:xfrm>
        </p:spPr>
        <p:txBody>
          <a:bodyPr>
            <a:no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Вступ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23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моменти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незалежност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і: здобутки та перемоги…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Висновок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Використані джерела</a:t>
            </a:r>
          </a:p>
        </p:txBody>
      </p:sp>
      <p:pic>
        <p:nvPicPr>
          <p:cNvPr id="2050" name="Picture 2" descr="http://img0.liveinternet.ru/images/attach/c/0/47/785/47785217_10657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175041" cy="289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24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578328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Членство у СОТ: 16 </a:t>
            </a:r>
            <a:r>
              <a:rPr lang="ru-RU" sz="4000" b="1" dirty="0" err="1">
                <a:latin typeface="Monotype Corsiva" panose="03010101010201010101" pitchFamily="66" charset="0"/>
              </a:rPr>
              <a:t>травня</a:t>
            </a:r>
            <a:r>
              <a:rPr lang="ru-RU" sz="4000" b="1" dirty="0">
                <a:latin typeface="Monotype Corsiva" panose="03010101010201010101" pitchFamily="66" charset="0"/>
              </a:rPr>
              <a:t> 2008 року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Candara" panose="020E0502030303020204" pitchFamily="34" charset="0"/>
              </a:rPr>
              <a:t>   У </a:t>
            </a:r>
            <a:r>
              <a:rPr lang="ru-RU" sz="2400" i="1" dirty="0" err="1">
                <a:latin typeface="Candara" panose="020E0502030303020204" pitchFamily="34" charset="0"/>
              </a:rPr>
              <a:t>травні</a:t>
            </a:r>
            <a:r>
              <a:rPr lang="ru-RU" sz="2400" i="1" dirty="0">
                <a:latin typeface="Candara" panose="020E0502030303020204" pitchFamily="34" charset="0"/>
              </a:rPr>
              <a:t> 2008 року </a:t>
            </a:r>
            <a:r>
              <a:rPr lang="ru-RU" sz="2400" i="1" dirty="0" err="1">
                <a:latin typeface="Candara" panose="020E0502030303020204" pitchFamily="34" charset="0"/>
              </a:rPr>
              <a:t>Україна</a:t>
            </a:r>
            <a:r>
              <a:rPr lang="ru-RU" sz="2400" i="1" dirty="0">
                <a:latin typeface="Candara" panose="020E0502030303020204" pitchFamily="34" charset="0"/>
              </a:rPr>
              <a:t> стала 152-м </a:t>
            </a:r>
            <a:r>
              <a:rPr lang="ru-RU" sz="2400" i="1" dirty="0" err="1">
                <a:latin typeface="Candara" panose="020E0502030303020204" pitchFamily="34" charset="0"/>
              </a:rPr>
              <a:t>повноправним</a:t>
            </a:r>
            <a:r>
              <a:rPr lang="ru-RU" sz="2400" i="1" dirty="0">
                <a:latin typeface="Candara" panose="020E0502030303020204" pitchFamily="34" charset="0"/>
              </a:rPr>
              <a:t> членом 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Світової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організації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торгівлі</a:t>
            </a:r>
            <a:r>
              <a:rPr lang="ru-RU" sz="2400" b="1" i="1" dirty="0">
                <a:latin typeface="Candara" panose="020E0502030303020204" pitchFamily="34" charset="0"/>
              </a:rPr>
              <a:t>.</a:t>
            </a:r>
            <a:endParaRPr lang="ru-RU" sz="2400" i="1" dirty="0">
              <a:latin typeface="Candara" panose="020E0502030303020204" pitchFamily="34" charset="0"/>
            </a:endParaRPr>
          </a:p>
        </p:txBody>
      </p:sp>
      <p:pic>
        <p:nvPicPr>
          <p:cNvPr id="19458" name="Picture 2" descr="http://image.tsn.ua/media/images2/original/Sep2012/383673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7212"/>
            <a:ext cx="5184576" cy="383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day.kiev.ua/sites/default/files/news/30102013/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0385">
            <a:off x="680244" y="3398832"/>
            <a:ext cx="3976326" cy="27009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4355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latin typeface="Monotype Corsiva" panose="03010101010201010101" pitchFamily="66" charset="0"/>
              </a:rPr>
              <a:t>Тріумф</a:t>
            </a:r>
            <a:r>
              <a:rPr lang="ru-RU" sz="3600" b="1" dirty="0">
                <a:latin typeface="Monotype Corsiva" panose="03010101010201010101" pitchFamily="66" charset="0"/>
              </a:rPr>
              <a:t> на </a:t>
            </a:r>
            <a:r>
              <a:rPr lang="ru-RU" sz="3600" b="1" dirty="0" err="1">
                <a:latin typeface="Monotype Corsiva" panose="03010101010201010101" pitchFamily="66" charset="0"/>
              </a:rPr>
              <a:t>Олімпіаді</a:t>
            </a:r>
            <a:r>
              <a:rPr lang="ru-RU" sz="3600" b="1" dirty="0">
                <a:latin typeface="Monotype Corsiva" panose="03010101010201010101" pitchFamily="66" charset="0"/>
              </a:rPr>
              <a:t> в </a:t>
            </a:r>
            <a:r>
              <a:rPr lang="ru-RU" sz="3600" b="1" dirty="0" err="1">
                <a:latin typeface="Monotype Corsiva" panose="03010101010201010101" pitchFamily="66" charset="0"/>
              </a:rPr>
              <a:t>Пекіні</a:t>
            </a:r>
            <a:r>
              <a:rPr lang="ru-RU" sz="3600" b="1" dirty="0">
                <a:latin typeface="Monotype Corsiva" panose="03010101010201010101" pitchFamily="66" charset="0"/>
              </a:rPr>
              <a:t>: 8-24 </a:t>
            </a:r>
            <a:r>
              <a:rPr lang="ru-RU" sz="3600" b="1" dirty="0" err="1">
                <a:latin typeface="Monotype Corsiva" panose="03010101010201010101" pitchFamily="66" charset="0"/>
              </a:rPr>
              <a:t>серпня</a:t>
            </a:r>
            <a:r>
              <a:rPr lang="ru-RU" sz="3600" b="1" dirty="0">
                <a:latin typeface="Monotype Corsiva" panose="03010101010201010101" pitchFamily="66" charset="0"/>
              </a:rPr>
              <a:t> 2008 року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latin typeface="Candara" panose="020E0502030303020204" pitchFamily="34" charset="0"/>
              </a:rPr>
              <a:t>     </a:t>
            </a:r>
            <a:r>
              <a:rPr lang="ru-RU" sz="2000" i="1" dirty="0" err="1" smtClean="0">
                <a:latin typeface="Candara" panose="020E0502030303020204" pitchFamily="34" charset="0"/>
              </a:rPr>
              <a:t>Під</a:t>
            </a:r>
            <a:r>
              <a:rPr lang="ru-RU" sz="2000" i="1" dirty="0" smtClean="0">
                <a:latin typeface="Candara" panose="020E0502030303020204" pitchFamily="34" charset="0"/>
              </a:rPr>
              <a:t> </a:t>
            </a:r>
            <a:r>
              <a:rPr lang="ru-RU" sz="2000" i="1" dirty="0">
                <a:latin typeface="Candara" panose="020E0502030303020204" pitchFamily="34" charset="0"/>
              </a:rPr>
              <a:t>час ХХІХ </a:t>
            </a:r>
            <a:r>
              <a:rPr lang="ru-RU" sz="2000" i="1" dirty="0" err="1">
                <a:latin typeface="Candara" panose="020E0502030303020204" pitchFamily="34" charset="0"/>
              </a:rPr>
              <a:t>Літніх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Олімпійських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Ігор</a:t>
            </a:r>
            <a:r>
              <a:rPr lang="ru-RU" sz="2000" i="1" dirty="0">
                <a:latin typeface="Candara" panose="020E0502030303020204" pitchFamily="34" charset="0"/>
              </a:rPr>
              <a:t> у </a:t>
            </a:r>
            <a:r>
              <a:rPr lang="ru-RU" sz="2000" i="1" dirty="0" err="1">
                <a:latin typeface="Candara" panose="020E0502030303020204" pitchFamily="34" charset="0"/>
              </a:rPr>
              <a:t>Пекіні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українська</a:t>
            </a:r>
            <a:r>
              <a:rPr lang="ru-RU" sz="2000" i="1" dirty="0">
                <a:latin typeface="Candara" panose="020E0502030303020204" pitchFamily="34" charset="0"/>
              </a:rPr>
              <a:t> команда </a:t>
            </a:r>
            <a:r>
              <a:rPr lang="ru-RU" sz="2000" i="1" dirty="0" err="1">
                <a:latin typeface="Candara" panose="020E0502030303020204" pitchFamily="34" charset="0"/>
              </a:rPr>
              <a:t>завоювала</a:t>
            </a:r>
            <a:r>
              <a:rPr lang="ru-RU" sz="2000" i="1" dirty="0">
                <a:latin typeface="Candara" panose="020E0502030303020204" pitchFamily="34" charset="0"/>
              </a:rPr>
              <a:t> 27 медалей, </a:t>
            </a:r>
            <a:r>
              <a:rPr lang="ru-RU" sz="2000" i="1" dirty="0" err="1">
                <a:latin typeface="Candara" panose="020E0502030303020204" pitchFamily="34" charset="0"/>
              </a:rPr>
              <a:t>що</a:t>
            </a:r>
            <a:r>
              <a:rPr lang="ru-RU" sz="2000" i="1" dirty="0">
                <a:latin typeface="Candara" panose="020E0502030303020204" pitchFamily="34" charset="0"/>
              </a:rPr>
              <a:t> стало </a:t>
            </a:r>
            <a:r>
              <a:rPr lang="ru-RU" sz="2000" i="1" dirty="0" err="1">
                <a:latin typeface="Candara" panose="020E0502030303020204" pitchFamily="34" charset="0"/>
              </a:rPr>
              <a:t>найкращим</a:t>
            </a:r>
            <a:r>
              <a:rPr lang="ru-RU" sz="2000" i="1" dirty="0">
                <a:latin typeface="Candara" panose="020E0502030303020204" pitchFamily="34" charset="0"/>
              </a:rPr>
              <a:t> результатом за весь час 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участі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незалежної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України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в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Олімпійських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іграх</a:t>
            </a:r>
            <a:r>
              <a:rPr lang="ru-RU" sz="2000" i="1" dirty="0">
                <a:latin typeface="Candara" panose="020E0502030303020204" pitchFamily="34" charset="0"/>
              </a:rPr>
              <a:t>: 7 </a:t>
            </a:r>
            <a:r>
              <a:rPr lang="ru-RU" sz="2000" i="1" dirty="0" err="1">
                <a:latin typeface="Candara" panose="020E0502030303020204" pitchFamily="34" charset="0"/>
              </a:rPr>
              <a:t>золотих</a:t>
            </a:r>
            <a:r>
              <a:rPr lang="ru-RU" sz="2000" i="1" dirty="0">
                <a:latin typeface="Candara" panose="020E0502030303020204" pitchFamily="34" charset="0"/>
              </a:rPr>
              <a:t>, 5 </a:t>
            </a:r>
            <a:r>
              <a:rPr lang="ru-RU" sz="2000" i="1" dirty="0" err="1">
                <a:latin typeface="Candara" panose="020E0502030303020204" pitchFamily="34" charset="0"/>
              </a:rPr>
              <a:t>срібних</a:t>
            </a:r>
            <a:r>
              <a:rPr lang="ru-RU" sz="2000" i="1" dirty="0">
                <a:latin typeface="Candara" panose="020E0502030303020204" pitchFamily="34" charset="0"/>
              </a:rPr>
              <a:t> та 15 </a:t>
            </a:r>
            <a:r>
              <a:rPr lang="ru-RU" sz="2000" i="1" dirty="0" err="1">
                <a:latin typeface="Candara" panose="020E0502030303020204" pitchFamily="34" charset="0"/>
              </a:rPr>
              <a:t>бронзових</a:t>
            </a:r>
            <a:r>
              <a:rPr lang="ru-RU" sz="2000" i="1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21506" name="Picture 2" descr="http://spurtup.com/pic/29/2288/972/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5184576" cy="368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2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>
                <a:latin typeface="Monotype Corsiva" panose="03010101010201010101" pitchFamily="66" charset="0"/>
              </a:rPr>
              <a:t>Віталій</a:t>
            </a:r>
            <a:r>
              <a:rPr lang="ru-RU" sz="3200" b="1" dirty="0">
                <a:latin typeface="Monotype Corsiva" panose="03010101010201010101" pitchFamily="66" charset="0"/>
              </a:rPr>
              <a:t> Кличко </a:t>
            </a:r>
            <a:r>
              <a:rPr lang="ru-RU" sz="3200" b="1" dirty="0" err="1">
                <a:latin typeface="Monotype Corsiva" panose="03010101010201010101" pitchFamily="66" charset="0"/>
              </a:rPr>
              <a:t>переміг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Семюеля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Пітера</a:t>
            </a:r>
            <a:r>
              <a:rPr lang="ru-RU" sz="3200" dirty="0">
                <a:latin typeface="Monotype Corsiva" panose="03010101010201010101" pitchFamily="66" charset="0"/>
              </a:rPr>
              <a:t>: </a:t>
            </a:r>
            <a:r>
              <a:rPr lang="ru-RU" sz="3200" b="1" dirty="0">
                <a:latin typeface="Monotype Corsiva" panose="03010101010201010101" pitchFamily="66" charset="0"/>
              </a:rPr>
              <a:t>11 </a:t>
            </a:r>
            <a:r>
              <a:rPr lang="ru-RU" sz="3200" b="1" dirty="0" err="1">
                <a:latin typeface="Monotype Corsiva" panose="03010101010201010101" pitchFamily="66" charset="0"/>
              </a:rPr>
              <a:t>жовтня</a:t>
            </a:r>
            <a:r>
              <a:rPr lang="ru-RU" sz="3200" b="1" dirty="0">
                <a:latin typeface="Monotype Corsiva" panose="03010101010201010101" pitchFamily="66" charset="0"/>
              </a:rPr>
              <a:t> 2008 року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053" y="2468880"/>
            <a:ext cx="3047156" cy="326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latin typeface="Candara" panose="020E0502030303020204" pitchFamily="34" charset="0"/>
              </a:rPr>
              <a:t>    Боксер</a:t>
            </a:r>
            <a:r>
              <a:rPr lang="ru-RU" sz="2000" i="1" dirty="0">
                <a:latin typeface="Candara" panose="020E0502030303020204" pitchFamily="34" charset="0"/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Віталій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Кличко</a:t>
            </a:r>
            <a:r>
              <a:rPr lang="ru-RU" sz="2000" i="1" dirty="0">
                <a:latin typeface="Candara" panose="020E0502030303020204" pitchFamily="34" charset="0"/>
              </a:rPr>
              <a:t> </a:t>
            </a:r>
            <a:r>
              <a:rPr lang="ru-RU" sz="2000" i="1" dirty="0" err="1">
                <a:latin typeface="Candara" panose="020E0502030303020204" pitchFamily="34" charset="0"/>
              </a:rPr>
              <a:t>переміг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Семюеля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Пітера</a:t>
            </a:r>
            <a:r>
              <a:rPr lang="ru-RU" sz="2000" i="1" dirty="0">
                <a:latin typeface="Candara" panose="020E0502030303020204" pitchFamily="34" charset="0"/>
              </a:rPr>
              <a:t> в </a:t>
            </a:r>
            <a:r>
              <a:rPr lang="ru-RU" sz="2000" i="1" dirty="0" err="1">
                <a:latin typeface="Candara" panose="020E0502030303020204" pitchFamily="34" charset="0"/>
              </a:rPr>
              <a:t>Берліні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після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чотирьох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років</a:t>
            </a:r>
            <a:r>
              <a:rPr lang="ru-RU" sz="2000" i="1" dirty="0">
                <a:latin typeface="Candara" panose="020E0502030303020204" pitchFamily="34" charset="0"/>
              </a:rPr>
              <a:t> перерви в </a:t>
            </a:r>
            <a:r>
              <a:rPr lang="ru-RU" sz="2000" i="1" dirty="0" err="1">
                <a:latin typeface="Candara" panose="020E0502030303020204" pitchFamily="34" charset="0"/>
              </a:rPr>
              <a:t>професійній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кар'єрі</a:t>
            </a:r>
            <a:r>
              <a:rPr lang="ru-RU" sz="2000" i="1" dirty="0">
                <a:latin typeface="Candara" panose="020E0502030303020204" pitchFamily="34" charset="0"/>
              </a:rPr>
              <a:t>. Кличко повернув </a:t>
            </a:r>
            <a:r>
              <a:rPr lang="ru-RU" sz="2000" i="1" dirty="0" err="1">
                <a:latin typeface="Candara" panose="020E0502030303020204" pitchFamily="34" charset="0"/>
              </a:rPr>
              <a:t>собі</a:t>
            </a:r>
            <a:r>
              <a:rPr lang="ru-RU" sz="2000" i="1" dirty="0">
                <a:latin typeface="Candara" panose="020E0502030303020204" pitchFamily="34" charset="0"/>
              </a:rPr>
              <a:t> пояс </a:t>
            </a:r>
            <a:r>
              <a:rPr lang="ru-RU" sz="2000" i="1" dirty="0" err="1">
                <a:latin typeface="Candara" panose="020E0502030303020204" pitchFamily="34" charset="0"/>
              </a:rPr>
              <a:t>чемпіона</a:t>
            </a:r>
            <a:r>
              <a:rPr lang="ru-RU" sz="2000" i="1" dirty="0">
                <a:latin typeface="Candara" panose="020E0502030303020204" pitchFamily="34" charset="0"/>
              </a:rPr>
              <a:t> за </a:t>
            </a:r>
            <a:r>
              <a:rPr lang="ru-RU" sz="2000" i="1" dirty="0" err="1">
                <a:latin typeface="Candara" panose="020E0502030303020204" pitchFamily="34" charset="0"/>
              </a:rPr>
              <a:t>версією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en-US" sz="2000" i="1" dirty="0">
                <a:latin typeface="Candara" panose="020E0502030303020204" pitchFamily="34" charset="0"/>
              </a:rPr>
              <a:t>WBC.</a:t>
            </a:r>
            <a:endParaRPr lang="ru-RU" sz="2000" i="1" dirty="0">
              <a:latin typeface="Candara" panose="020E0502030303020204" pitchFamily="34" charset="0"/>
            </a:endParaRPr>
          </a:p>
        </p:txBody>
      </p:sp>
      <p:pic>
        <p:nvPicPr>
          <p:cNvPr id="20482" name="Picture 2" descr="http://ipress.ua/media/gallery/full/k/l/klichko_46d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2" y="213285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0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latin typeface="Monotype Corsiva" panose="03010101010201010101" pitchFamily="66" charset="0"/>
              </a:rPr>
              <a:t>Європарламент</a:t>
            </a:r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latin typeface="Monotype Corsiva" panose="03010101010201010101" pitchFamily="66" charset="0"/>
              </a:rPr>
              <a:t>визнав</a:t>
            </a:r>
            <a:r>
              <a:rPr lang="ru-RU" sz="3600" b="1" dirty="0">
                <a:latin typeface="Monotype Corsiva" panose="03010101010201010101" pitchFamily="66" charset="0"/>
              </a:rPr>
              <a:t> Голодомор: 23 </a:t>
            </a:r>
            <a:r>
              <a:rPr lang="ru-RU" sz="3600" b="1" dirty="0" err="1">
                <a:latin typeface="Monotype Corsiva" panose="03010101010201010101" pitchFamily="66" charset="0"/>
              </a:rPr>
              <a:t>жовтня</a:t>
            </a:r>
            <a:r>
              <a:rPr lang="ru-RU" sz="3600" b="1" dirty="0">
                <a:latin typeface="Monotype Corsiva" panose="03010101010201010101" pitchFamily="66" charset="0"/>
              </a:rPr>
              <a:t> 2008 року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latin typeface="Candara" panose="020E0502030303020204" pitchFamily="34" charset="0"/>
              </a:rPr>
              <a:t>               У </a:t>
            </a:r>
            <a:r>
              <a:rPr lang="ru-RU" sz="2000" i="1" dirty="0" err="1">
                <a:latin typeface="Candara" panose="020E0502030303020204" pitchFamily="34" charset="0"/>
              </a:rPr>
              <a:t>жовтні</a:t>
            </a:r>
            <a:r>
              <a:rPr lang="ru-RU" sz="2000" i="1" dirty="0">
                <a:latin typeface="Candara" panose="020E0502030303020204" pitchFamily="34" charset="0"/>
              </a:rPr>
              <a:t> 2008 року </a:t>
            </a:r>
            <a:r>
              <a:rPr lang="ru-RU" sz="2000" i="1" dirty="0" err="1">
                <a:latin typeface="Candara" panose="020E0502030303020204" pitchFamily="34" charset="0"/>
              </a:rPr>
              <a:t>Європарламент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визнав</a:t>
            </a:r>
            <a:r>
              <a:rPr lang="ru-RU" sz="2000" i="1" dirty="0">
                <a:latin typeface="Candara" panose="020E0502030303020204" pitchFamily="34" charset="0"/>
              </a:rPr>
              <a:t> 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Голодомор</a:t>
            </a:r>
            <a:r>
              <a:rPr lang="ru-RU" sz="2000" i="1" dirty="0">
                <a:latin typeface="Candara" panose="020E0502030303020204" pitchFamily="34" charset="0"/>
              </a:rPr>
              <a:t> </a:t>
            </a:r>
            <a:r>
              <a:rPr lang="ru-RU" sz="2000" i="1" dirty="0" err="1">
                <a:latin typeface="Candara" panose="020E0502030303020204" pitchFamily="34" charset="0"/>
              </a:rPr>
              <a:t>злочином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проти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людяності</a:t>
            </a:r>
            <a:r>
              <a:rPr lang="ru-RU" sz="2000" i="1" dirty="0">
                <a:latin typeface="Candara" panose="020E0502030303020204" pitchFamily="34" charset="0"/>
              </a:rPr>
              <a:t> і </a:t>
            </a:r>
            <a:r>
              <a:rPr lang="ru-RU" sz="2000" i="1" dirty="0" err="1">
                <a:latin typeface="Candara" panose="020E0502030303020204" pitchFamily="34" charset="0"/>
              </a:rPr>
              <a:t>висловив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 smtClean="0">
                <a:latin typeface="Candara" panose="020E0502030303020204" pitchFamily="34" charset="0"/>
              </a:rPr>
              <a:t>співчуття</a:t>
            </a:r>
            <a:r>
              <a:rPr lang="ru-RU" sz="2000" i="1" dirty="0" smtClean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українському</a:t>
            </a:r>
            <a:r>
              <a:rPr lang="ru-RU" sz="2000" i="1" dirty="0">
                <a:latin typeface="Candara" panose="020E0502030303020204" pitchFamily="34" charset="0"/>
              </a:rPr>
              <a:t> народу.</a:t>
            </a:r>
          </a:p>
        </p:txBody>
      </p:sp>
      <p:pic>
        <p:nvPicPr>
          <p:cNvPr id="22530" name="Picture 2" descr="http://image.newsru.ua/pict/id/107566_20081023141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3856699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image.newsru.ua/pict/id/107567_20081023141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86" y="2924944"/>
            <a:ext cx="4030670" cy="301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0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638944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"</a:t>
            </a:r>
            <a:r>
              <a:rPr lang="ru-RU" sz="4000" b="1" dirty="0" err="1">
                <a:latin typeface="Monotype Corsiva" panose="03010101010201010101" pitchFamily="66" charset="0"/>
              </a:rPr>
              <a:t>Шахтар</a:t>
            </a:r>
            <a:r>
              <a:rPr lang="ru-RU" sz="4000" b="1" dirty="0">
                <a:latin typeface="Monotype Corsiva" panose="03010101010201010101" pitchFamily="66" charset="0"/>
              </a:rPr>
              <a:t>" – </a:t>
            </a:r>
            <a:r>
              <a:rPr lang="ru-RU" sz="4000" b="1" dirty="0" err="1">
                <a:latin typeface="Monotype Corsiva" panose="03010101010201010101" pitchFamily="66" charset="0"/>
              </a:rPr>
              <a:t>чемпіон</a:t>
            </a:r>
            <a:r>
              <a:rPr lang="ru-RU" sz="4000" b="1" dirty="0">
                <a:latin typeface="Monotype Corsiva" panose="03010101010201010101" pitchFamily="66" charset="0"/>
              </a:rPr>
              <a:t> Кубка УЄФА-2009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latin typeface="Candara" panose="020E0502030303020204" pitchFamily="34" charset="0"/>
              </a:rPr>
              <a:t>           </a:t>
            </a:r>
            <a:r>
              <a:rPr lang="ru-RU" sz="2000" i="1" dirty="0" err="1" smtClean="0">
                <a:latin typeface="Candara" panose="020E0502030303020204" pitchFamily="34" charset="0"/>
              </a:rPr>
              <a:t>Український</a:t>
            </a:r>
            <a:r>
              <a:rPr lang="ru-RU" sz="2000" i="1" dirty="0" smtClean="0">
                <a:latin typeface="Candara" panose="020E0502030303020204" pitchFamily="34" charset="0"/>
              </a:rPr>
              <a:t> </a:t>
            </a:r>
            <a:r>
              <a:rPr lang="ru-RU" sz="2000" i="1" dirty="0">
                <a:latin typeface="Candara" panose="020E0502030303020204" pitchFamily="34" charset="0"/>
              </a:rPr>
              <a:t>клуб </a:t>
            </a:r>
            <a:r>
              <a:rPr lang="ru-RU" sz="2000" i="1" dirty="0" err="1">
                <a:latin typeface="Candara" panose="020E0502030303020204" pitchFamily="34" charset="0"/>
              </a:rPr>
              <a:t>вперше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виграв</a:t>
            </a:r>
            <a:r>
              <a:rPr lang="ru-RU" sz="2000" i="1" dirty="0">
                <a:latin typeface="Candara" panose="020E0502030303020204" pitchFamily="34" charset="0"/>
              </a:rPr>
              <a:t> Кубок УЄФА. </a:t>
            </a:r>
            <a:r>
              <a:rPr lang="ru-RU" sz="2000" i="1" dirty="0" err="1">
                <a:latin typeface="Candara" panose="020E0502030303020204" pitchFamily="34" charset="0"/>
              </a:rPr>
              <a:t>Донецька</a:t>
            </a:r>
            <a:r>
              <a:rPr lang="ru-RU" sz="2000" i="1" dirty="0">
                <a:latin typeface="Candara" panose="020E0502030303020204" pitchFamily="34" charset="0"/>
              </a:rPr>
              <a:t> команда </a:t>
            </a:r>
            <a:r>
              <a:rPr lang="ru-RU" sz="2000" i="1" dirty="0" err="1">
                <a:latin typeface="Candara" panose="020E0502030303020204" pitchFamily="34" charset="0"/>
              </a:rPr>
              <a:t>Мірчи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Луческу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змогла</a:t>
            </a:r>
            <a:r>
              <a:rPr lang="ru-RU" sz="2000" i="1" dirty="0">
                <a:latin typeface="Candara" panose="020E0502030303020204" pitchFamily="34" charset="0"/>
              </a:rPr>
              <a:t> у непростому для себе </a:t>
            </a:r>
            <a:r>
              <a:rPr lang="ru-RU" sz="2000" i="1" dirty="0" err="1">
                <a:latin typeface="Candara" panose="020E0502030303020204" pitchFamily="34" charset="0"/>
              </a:rPr>
              <a:t>матчі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обіграти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німецький</a:t>
            </a:r>
            <a:r>
              <a:rPr lang="ru-RU" sz="2000" i="1" dirty="0">
                <a:latin typeface="Candara" panose="020E0502030303020204" pitchFamily="34" charset="0"/>
              </a:rPr>
              <a:t> "</a:t>
            </a:r>
            <a:r>
              <a:rPr lang="ru-RU" sz="2000" i="1" dirty="0" err="1">
                <a:latin typeface="Candara" panose="020E0502030303020204" pitchFamily="34" charset="0"/>
              </a:rPr>
              <a:t>Вердер</a:t>
            </a:r>
            <a:r>
              <a:rPr lang="ru-RU" sz="2000" i="1" dirty="0">
                <a:latin typeface="Candara" panose="020E0502030303020204" pitchFamily="34" charset="0"/>
              </a:rPr>
              <a:t>". 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"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Шахтар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"</a:t>
            </a:r>
            <a:r>
              <a:rPr lang="ru-RU" sz="2000" b="1" i="1" dirty="0">
                <a:latin typeface="Candara" panose="020E0502030303020204" pitchFamily="34" charset="0"/>
              </a:rPr>
              <a:t> </a:t>
            </a:r>
            <a:r>
              <a:rPr lang="ru-RU" sz="2000" i="1" dirty="0" err="1">
                <a:latin typeface="Candara" panose="020E0502030303020204" pitchFamily="34" charset="0"/>
              </a:rPr>
              <a:t>привіз</a:t>
            </a:r>
            <a:r>
              <a:rPr lang="ru-RU" sz="2000" i="1" dirty="0">
                <a:latin typeface="Candara" panose="020E0502030303020204" pitchFamily="34" charset="0"/>
              </a:rPr>
              <a:t> до </a:t>
            </a:r>
            <a:r>
              <a:rPr lang="ru-RU" sz="2000" i="1" dirty="0" err="1">
                <a:latin typeface="Candara" panose="020E0502030303020204" pitchFamily="34" charset="0"/>
              </a:rPr>
              <a:t>України</a:t>
            </a:r>
            <a:r>
              <a:rPr lang="ru-RU" sz="2000" i="1" dirty="0">
                <a:latin typeface="Candara" panose="020E0502030303020204" pitchFamily="34" charset="0"/>
              </a:rPr>
              <a:t> перший за час </a:t>
            </a:r>
            <a:r>
              <a:rPr lang="ru-RU" sz="2000" i="1" dirty="0" err="1">
                <a:latin typeface="Candara" panose="020E0502030303020204" pitchFamily="34" charset="0"/>
              </a:rPr>
              <a:t>незалежності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євротрофей</a:t>
            </a:r>
            <a:r>
              <a:rPr lang="ru-RU" sz="2000" i="1" dirty="0" smtClean="0">
                <a:latin typeface="Candara" panose="020E0502030303020204" pitchFamily="34" charset="0"/>
              </a:rPr>
              <a:t>.</a:t>
            </a:r>
            <a:endParaRPr lang="ru-RU" sz="2000" i="1" dirty="0">
              <a:latin typeface="Candara" panose="020E0502030303020204" pitchFamily="34" charset="0"/>
            </a:endParaRPr>
          </a:p>
        </p:txBody>
      </p:sp>
      <p:pic>
        <p:nvPicPr>
          <p:cNvPr id="23554" name="Picture 2" descr="http://ipress.ua/media/gallery/full/8/3/831801_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64548"/>
            <a:ext cx="6984776" cy="3928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0014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Monotype Corsiva" panose="03010101010201010101" pitchFamily="66" charset="0"/>
              </a:rPr>
              <a:t>Євро-2012: свято </a:t>
            </a:r>
            <a:r>
              <a:rPr lang="ru-RU" b="1" dirty="0" err="1">
                <a:latin typeface="Monotype Corsiva" panose="03010101010201010101" pitchFamily="66" charset="0"/>
              </a:rPr>
              <a:t>фанів</a:t>
            </a:r>
            <a:r>
              <a:rPr lang="ru-RU" b="1" dirty="0">
                <a:latin typeface="Monotype Corsiva" panose="03010101010201010101" pitchFamily="66" charset="0"/>
              </a:rPr>
              <a:t> і футболу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1772816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latin typeface="Candara" panose="020E0502030303020204" pitchFamily="34" charset="0"/>
              </a:rPr>
              <a:t>     8 </a:t>
            </a:r>
            <a:r>
              <a:rPr lang="ru-RU" sz="2000" i="1" dirty="0">
                <a:latin typeface="Candara" panose="020E0502030303020204" pitchFamily="34" charset="0"/>
              </a:rPr>
              <a:t>червня-1 </a:t>
            </a:r>
            <a:r>
              <a:rPr lang="ru-RU" sz="2000" i="1" dirty="0" err="1">
                <a:latin typeface="Candara" panose="020E0502030303020204" pitchFamily="34" charset="0"/>
              </a:rPr>
              <a:t>липня</a:t>
            </a:r>
            <a:r>
              <a:rPr lang="ru-RU" sz="2000" i="1" dirty="0">
                <a:latin typeface="Candara" panose="020E0502030303020204" pitchFamily="34" charset="0"/>
              </a:rPr>
              <a:t> 2012 року </a:t>
            </a:r>
            <a:r>
              <a:rPr lang="ru-RU" sz="2000" i="1" dirty="0" err="1">
                <a:latin typeface="Candara" panose="020E0502030303020204" pitchFamily="34" charset="0"/>
              </a:rPr>
              <a:t>Польща</a:t>
            </a:r>
            <a:r>
              <a:rPr lang="ru-RU" sz="2000" i="1" dirty="0">
                <a:latin typeface="Candara" panose="020E0502030303020204" pitchFamily="34" charset="0"/>
              </a:rPr>
              <a:t> і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 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Україна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приймали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Чемпіонат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Європи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з футболу 2012</a:t>
            </a:r>
            <a:r>
              <a:rPr lang="ru-RU" sz="2000" i="1" dirty="0">
                <a:latin typeface="Candara" panose="020E0502030303020204" pitchFamily="34" charset="0"/>
              </a:rPr>
              <a:t>. У </a:t>
            </a:r>
            <a:r>
              <a:rPr lang="ru-RU" sz="2000" i="1" dirty="0" err="1">
                <a:latin typeface="Candara" panose="020E0502030303020204" pitchFamily="34" charset="0"/>
              </a:rPr>
              <a:t>фіналі</a:t>
            </a:r>
            <a:r>
              <a:rPr lang="ru-RU" sz="2000" i="1" dirty="0">
                <a:latin typeface="Candara" panose="020E0502030303020204" pitchFamily="34" charset="0"/>
              </a:rPr>
              <a:t> в </a:t>
            </a:r>
            <a:r>
              <a:rPr lang="ru-RU" sz="2000" i="1" dirty="0" err="1">
                <a:latin typeface="Candara" panose="020E0502030303020204" pitchFamily="34" charset="0"/>
              </a:rPr>
              <a:t>Києві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збірна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Іспанії</a:t>
            </a:r>
            <a:r>
              <a:rPr lang="ru-RU" sz="2000" i="1" dirty="0">
                <a:latin typeface="Candara" panose="020E0502030303020204" pitchFamily="34" charset="0"/>
              </a:rPr>
              <a:t> перемогла </a:t>
            </a:r>
            <a:r>
              <a:rPr lang="ru-RU" sz="2000" i="1" dirty="0" err="1">
                <a:latin typeface="Candara" panose="020E0502030303020204" pitchFamily="34" charset="0"/>
              </a:rPr>
              <a:t>Італію</a:t>
            </a:r>
            <a:r>
              <a:rPr lang="ru-RU" sz="2000" i="1" dirty="0">
                <a:latin typeface="Candara" panose="020E0502030303020204" pitchFamily="34" charset="0"/>
              </a:rPr>
              <a:t> з </a:t>
            </a:r>
            <a:r>
              <a:rPr lang="ru-RU" sz="2000" i="1" dirty="0" err="1">
                <a:latin typeface="Candara" panose="020E0502030303020204" pitchFamily="34" charset="0"/>
              </a:rPr>
              <a:t>рекордним</a:t>
            </a:r>
            <a:r>
              <a:rPr lang="ru-RU" sz="2000" i="1" dirty="0">
                <a:latin typeface="Candara" panose="020E0502030303020204" pitchFamily="34" charset="0"/>
              </a:rPr>
              <a:t> для </a:t>
            </a:r>
            <a:r>
              <a:rPr lang="ru-RU" sz="2000" i="1" dirty="0" err="1">
                <a:latin typeface="Candara" panose="020E0502030303020204" pitchFamily="34" charset="0"/>
              </a:rPr>
              <a:t>фіналів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 smtClean="0">
                <a:latin typeface="Candara" panose="020E0502030303020204" pitchFamily="34" charset="0"/>
              </a:rPr>
              <a:t>рахунком</a:t>
            </a:r>
            <a:r>
              <a:rPr lang="ru-RU" sz="2000" i="1" dirty="0" smtClean="0">
                <a:latin typeface="Candara" panose="020E0502030303020204" pitchFamily="34" charset="0"/>
              </a:rPr>
              <a:t> </a:t>
            </a:r>
            <a:r>
              <a:rPr lang="ru-RU" sz="2000" i="1" dirty="0">
                <a:latin typeface="Candara" panose="020E0502030303020204" pitchFamily="34" charset="0"/>
              </a:rPr>
              <a:t>4:0.</a:t>
            </a:r>
          </a:p>
        </p:txBody>
      </p:sp>
      <p:pic>
        <p:nvPicPr>
          <p:cNvPr id="24578" name="Picture 2" descr="https://pp.vk.me/c540104/v540104191/b608/CTYkdiA-n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4"/>
          <a:stretch/>
        </p:blipFill>
        <p:spPr bwMode="auto">
          <a:xfrm>
            <a:off x="1043608" y="2996952"/>
            <a:ext cx="7200800" cy="3668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2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uk-UA" b="1" dirty="0" err="1" smtClean="0">
                <a:latin typeface="Monotype Corsiva" panose="03010101010201010101" pitchFamily="66" charset="0"/>
              </a:rPr>
              <a:t>Євромайдан</a:t>
            </a:r>
            <a:r>
              <a:rPr lang="uk-UA" b="1" dirty="0" smtClean="0">
                <a:latin typeface="Monotype Corsiva" panose="03010101010201010101" pitchFamily="66" charset="0"/>
              </a:rPr>
              <a:t>: 2013-2014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3466728" cy="4389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   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Боротьба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українського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народу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корупції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соціальної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нерівності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свавілля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правоохоронних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органів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та сил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спецпризначення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також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підтримку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європейського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вектора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зовнішньої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політики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України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яка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проявлялася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у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аціонально-патріотичних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протестних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акціях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     Події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увінчилися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незламністю та силою духу нашого люду, який твердо вірить у світле майбутнє, процвітаючу націю.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25602" name="Picture 2" descr="Euromaidan 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8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3036"/>
            <a:ext cx="8229600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Висновок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36724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        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сучасному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глобалізованому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і складному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світі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Україна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мусить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ствердитись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якості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сильної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та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амбітної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держави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що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має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міцний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фундамент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здатна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відповідати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виклики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буремного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XXI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століття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–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століття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глибоких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світових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трансформацій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   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Нині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в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Україні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існує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широкий консенсус.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Адже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кожен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із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нас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чітко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усвідомлює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яку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країну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ми разом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будуємо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Це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–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сучасна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демократична,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правова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високотехнологічна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розвинена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держава, яка є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невід’ємною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складовою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європейського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цивілізаційного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простору.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ця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мета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об’єднує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всіх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українців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незалежно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від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політичних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уподобань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чи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віри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 Шлях до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її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досягнення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безальтернативний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–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це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глибока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модернізація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країни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Прийде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час і за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років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десять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Україна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буде в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Європейському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Союзі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ввійде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в коло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розвинених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країн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26626" name="Picture 2" descr="http://ua.convdocs.org/pars_docs/refs/117/116171/116171_html_7da0cf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57192"/>
            <a:ext cx="1577062" cy="152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14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348880"/>
            <a:ext cx="4978896" cy="1143000"/>
          </a:xfrm>
        </p:spPr>
        <p:txBody>
          <a:bodyPr>
            <a:normAutofit/>
          </a:bodyPr>
          <a:lstStyle/>
          <a:p>
            <a:r>
              <a:rPr lang="uk-UA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Дякую за увагу!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6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Критикувати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українські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реалії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сьогодні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береться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хіба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лінивий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. За </a:t>
            </a:r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3</a:t>
            </a:r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роки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незалежності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вдалося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стати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повноцінною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демократичною державою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європейського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зразка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Однак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ці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3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роки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не минули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безслідно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, і за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цей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час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відбулися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численні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події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які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навіки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гордо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прописалися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історію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Це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моменти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боротьби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тріумфу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гордості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і перемог,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якими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незалежним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українцям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варто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пишатися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71937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362304"/>
          </a:xfrm>
        </p:spPr>
        <p:txBody>
          <a:bodyPr>
            <a:noAutofit/>
          </a:bodyPr>
          <a:lstStyle/>
          <a:p>
            <a:r>
              <a:rPr lang="ru-RU" sz="3200" b="1" dirty="0" err="1">
                <a:latin typeface="Monotype Corsiva" panose="03010101010201010101" pitchFamily="66" charset="0"/>
              </a:rPr>
              <a:t>Революція</a:t>
            </a:r>
            <a:r>
              <a:rPr lang="ru-RU" sz="3200" b="1" dirty="0">
                <a:latin typeface="Monotype Corsiva" panose="03010101010201010101" pitchFamily="66" charset="0"/>
              </a:rPr>
              <a:t> на </a:t>
            </a:r>
            <a:r>
              <a:rPr lang="ru-RU" sz="3200" b="1" dirty="0" err="1">
                <a:latin typeface="Monotype Corsiva" panose="03010101010201010101" pitchFamily="66" charset="0"/>
              </a:rPr>
              <a:t>граніті</a:t>
            </a:r>
            <a:r>
              <a:rPr lang="ru-RU" sz="3200" b="1" dirty="0">
                <a:latin typeface="Monotype Corsiva" panose="03010101010201010101" pitchFamily="66" charset="0"/>
              </a:rPr>
              <a:t>: 2-17 </a:t>
            </a:r>
            <a:r>
              <a:rPr lang="ru-RU" sz="3200" b="1" dirty="0" err="1">
                <a:latin typeface="Monotype Corsiva" panose="03010101010201010101" pitchFamily="66" charset="0"/>
              </a:rPr>
              <a:t>жовтня</a:t>
            </a:r>
            <a:r>
              <a:rPr lang="ru-RU" sz="3200" b="1" dirty="0">
                <a:latin typeface="Monotype Corsiva" panose="03010101010201010101" pitchFamily="66" charset="0"/>
              </a:rPr>
              <a:t> 1990 року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5377" y="1988840"/>
            <a:ext cx="3261048" cy="30243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i="1" dirty="0">
                <a:latin typeface="Candara" panose="020E0502030303020204" pitchFamily="34" charset="0"/>
              </a:rPr>
              <a:t>2 </a:t>
            </a:r>
            <a:r>
              <a:rPr lang="ru-RU" sz="1800" i="1" dirty="0" err="1">
                <a:latin typeface="Candara" panose="020E0502030303020204" pitchFamily="34" charset="0"/>
              </a:rPr>
              <a:t>жовтня</a:t>
            </a:r>
            <a:r>
              <a:rPr lang="ru-RU" sz="1800" i="1" dirty="0">
                <a:latin typeface="Candara" panose="020E0502030303020204" pitchFamily="34" charset="0"/>
              </a:rPr>
              <a:t> 1990 року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понад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100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студентів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i="1" dirty="0">
                <a:latin typeface="Candara" panose="020E0502030303020204" pitchFamily="34" charset="0"/>
              </a:rPr>
              <a:t>поставили </a:t>
            </a:r>
            <a:r>
              <a:rPr lang="ru-RU" sz="1800" i="1" dirty="0" err="1">
                <a:latin typeface="Candara" panose="020E0502030303020204" pitchFamily="34" charset="0"/>
              </a:rPr>
              <a:t>наметове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містечко</a:t>
            </a:r>
            <a:r>
              <a:rPr lang="ru-RU" sz="1800" i="1" dirty="0">
                <a:latin typeface="Candara" panose="020E0502030303020204" pitchFamily="34" charset="0"/>
              </a:rPr>
              <a:t> й </a:t>
            </a:r>
            <a:r>
              <a:rPr lang="ru-RU" sz="1800" i="1" dirty="0" err="1">
                <a:latin typeface="Candara" panose="020E0502030303020204" pitchFamily="34" charset="0"/>
              </a:rPr>
              <a:t>розпочали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голодування</a:t>
            </a:r>
            <a:r>
              <a:rPr lang="ru-RU" sz="1800" i="1" dirty="0">
                <a:latin typeface="Candara" panose="020E0502030303020204" pitchFamily="34" charset="0"/>
              </a:rPr>
              <a:t> на </a:t>
            </a:r>
            <a:r>
              <a:rPr lang="ru-RU" sz="1800" i="1" dirty="0" err="1">
                <a:latin typeface="Candara" panose="020E0502030303020204" pitchFamily="34" charset="0"/>
              </a:rPr>
              <a:t>площі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Жовтневої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революції</a:t>
            </a:r>
            <a:r>
              <a:rPr lang="ru-RU" sz="1800" i="1" dirty="0">
                <a:latin typeface="Candara" panose="020E0502030303020204" pitchFamily="34" charset="0"/>
              </a:rPr>
              <a:t> (</a:t>
            </a:r>
            <a:r>
              <a:rPr lang="ru-RU" sz="1800" i="1" dirty="0" err="1">
                <a:latin typeface="Candara" panose="020E0502030303020204" pitchFamily="34" charset="0"/>
              </a:rPr>
              <a:t>тепер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Майдані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Незалежності</a:t>
            </a:r>
            <a:r>
              <a:rPr lang="ru-RU" sz="1800" i="1" dirty="0">
                <a:latin typeface="Candara" panose="020E0502030303020204" pitchFamily="34" charset="0"/>
              </a:rPr>
              <a:t>). </a:t>
            </a:r>
            <a:r>
              <a:rPr lang="ru-RU" sz="1800" i="1" dirty="0" err="1">
                <a:latin typeface="Candara" panose="020E0502030303020204" pitchFamily="34" charset="0"/>
              </a:rPr>
              <a:t>Більшість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із</a:t>
            </a:r>
            <a:r>
              <a:rPr lang="ru-RU" sz="1800" i="1" dirty="0">
                <a:latin typeface="Candara" panose="020E0502030303020204" pitchFamily="34" charset="0"/>
              </a:rPr>
              <a:t> них </a:t>
            </a:r>
            <a:r>
              <a:rPr lang="ru-RU" sz="1800" i="1" dirty="0" err="1">
                <a:latin typeface="Candara" panose="020E0502030303020204" pitchFamily="34" charset="0"/>
              </a:rPr>
              <a:t>були</a:t>
            </a:r>
            <a:r>
              <a:rPr lang="ru-RU" sz="1800" i="1" dirty="0">
                <a:latin typeface="Candara" panose="020E0502030303020204" pitchFamily="34" charset="0"/>
              </a:rPr>
              <a:t> студентами </a:t>
            </a:r>
            <a:r>
              <a:rPr lang="ru-RU" sz="1800" i="1" dirty="0" err="1">
                <a:latin typeface="Candara" panose="020E0502030303020204" pitchFamily="34" charset="0"/>
              </a:rPr>
              <a:t>із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Києва</a:t>
            </a:r>
            <a:r>
              <a:rPr lang="ru-RU" sz="1800" i="1" dirty="0">
                <a:latin typeface="Candara" panose="020E0502030303020204" pitchFamily="34" charset="0"/>
              </a:rPr>
              <a:t>, Львова</a:t>
            </a:r>
            <a:r>
              <a:rPr lang="ru-RU" sz="1800" b="1" i="1" dirty="0">
                <a:latin typeface="Candara" panose="020E0502030303020204" pitchFamily="34" charset="0"/>
              </a:rPr>
              <a:t> </a:t>
            </a:r>
            <a:r>
              <a:rPr lang="ru-RU" sz="1800" i="1" dirty="0">
                <a:latin typeface="Candara" panose="020E0502030303020204" pitchFamily="34" charset="0"/>
              </a:rPr>
              <a:t>та </a:t>
            </a:r>
            <a:r>
              <a:rPr lang="ru-RU" sz="1800" i="1" dirty="0" err="1">
                <a:latin typeface="Candara" panose="020E0502030303020204" pitchFamily="34" charset="0"/>
              </a:rPr>
              <a:t>Дніпропетровська</a:t>
            </a:r>
            <a:r>
              <a:rPr lang="ru-RU" sz="1800" i="1" dirty="0"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ru-RU" i="1" dirty="0"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387" y="5765525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err="1">
                <a:latin typeface="Candara" panose="020E0502030303020204" pitchFamily="34" charset="0"/>
              </a:rPr>
              <a:t>Студенти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вимагали</a:t>
            </a:r>
            <a:r>
              <a:rPr lang="ru-RU" i="1" dirty="0">
                <a:latin typeface="Candara" panose="020E0502030303020204" pitchFamily="34" charset="0"/>
              </a:rPr>
              <a:t> у 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Верховної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Ради</a:t>
            </a:r>
            <a:r>
              <a:rPr lang="ru-RU" i="1" dirty="0">
                <a:latin typeface="Candara" panose="020E0502030303020204" pitchFamily="34" charset="0"/>
              </a:rPr>
              <a:t> </a:t>
            </a:r>
            <a:r>
              <a:rPr lang="ru-RU" i="1" dirty="0" err="1">
                <a:latin typeface="Candara" panose="020E0502030303020204" pitchFamily="34" charset="0"/>
              </a:rPr>
              <a:t>проведення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нових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виборів</a:t>
            </a:r>
            <a:r>
              <a:rPr lang="ru-RU" i="1" dirty="0">
                <a:latin typeface="Candara" panose="020E0502030303020204" pitchFamily="34" charset="0"/>
              </a:rPr>
              <a:t> до парламенту, </a:t>
            </a:r>
            <a:r>
              <a:rPr lang="ru-RU" i="1" dirty="0" err="1">
                <a:latin typeface="Candara" panose="020E0502030303020204" pitchFamily="34" charset="0"/>
              </a:rPr>
              <a:t>висловити</a:t>
            </a:r>
            <a:r>
              <a:rPr lang="ru-RU" i="1" dirty="0">
                <a:latin typeface="Candara" panose="020E0502030303020204" pitchFamily="34" charset="0"/>
              </a:rPr>
              <a:t> чинному </a:t>
            </a:r>
            <a:r>
              <a:rPr lang="ru-RU" i="1" dirty="0" err="1">
                <a:latin typeface="Candara" panose="020E0502030303020204" pitchFamily="34" charset="0"/>
              </a:rPr>
              <a:t>голові</a:t>
            </a:r>
            <a:r>
              <a:rPr lang="ru-RU" i="1" dirty="0">
                <a:latin typeface="Candara" panose="020E0502030303020204" pitchFamily="34" charset="0"/>
              </a:rPr>
              <a:t> ВР 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Леоніду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Кравчуку</a:t>
            </a:r>
            <a:r>
              <a:rPr lang="ru-RU" i="1" dirty="0">
                <a:latin typeface="Candara" panose="020E0502030303020204" pitchFamily="34" charset="0"/>
              </a:rPr>
              <a:t> </a:t>
            </a:r>
            <a:r>
              <a:rPr lang="ru-RU" i="1" dirty="0" err="1">
                <a:latin typeface="Candara" panose="020E0502030303020204" pitchFamily="34" charset="0"/>
              </a:rPr>
              <a:t>недовіру</a:t>
            </a:r>
            <a:r>
              <a:rPr lang="ru-RU" i="1" dirty="0">
                <a:latin typeface="Candara" panose="020E0502030303020204" pitchFamily="34" charset="0"/>
              </a:rPr>
              <a:t>, </a:t>
            </a:r>
            <a:r>
              <a:rPr lang="ru-RU" i="1" dirty="0" err="1">
                <a:latin typeface="Candara" panose="020E0502030303020204" pitchFamily="34" charset="0"/>
              </a:rPr>
              <a:t>спрямувати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усі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зусилля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депутатів</a:t>
            </a:r>
            <a:r>
              <a:rPr lang="ru-RU" i="1" dirty="0">
                <a:latin typeface="Candara" panose="020E0502030303020204" pitchFamily="34" charset="0"/>
              </a:rPr>
              <a:t> на </a:t>
            </a:r>
            <a:r>
              <a:rPr lang="ru-RU" i="1" dirty="0" err="1">
                <a:latin typeface="Candara" panose="020E0502030303020204" pitchFamily="34" charset="0"/>
              </a:rPr>
              <a:t>створення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суверенної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України</a:t>
            </a:r>
            <a:r>
              <a:rPr lang="ru-RU" i="1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3074" name="Picture 2" descr="1990 Студентська революція на граніті. Фото: kameniar.lnu.edu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5" y="1700808"/>
            <a:ext cx="5369952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10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712968" cy="1565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>
                <a:latin typeface="Candara" panose="020E0502030303020204" pitchFamily="34" charset="0"/>
              </a:rPr>
              <a:t>        </a:t>
            </a:r>
            <a:r>
              <a:rPr lang="ru-RU" sz="2000" i="1" dirty="0" smtClean="0">
                <a:latin typeface="Candara" panose="020E0502030303020204" pitchFamily="34" charset="0"/>
              </a:rPr>
              <a:t>На </a:t>
            </a:r>
            <a:r>
              <a:rPr lang="ru-RU" sz="2000" i="1" dirty="0" err="1">
                <a:latin typeface="Candara" panose="020E0502030303020204" pitchFamily="34" charset="0"/>
              </a:rPr>
              <a:t>їх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підтримку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застрайкували</a:t>
            </a:r>
            <a:r>
              <a:rPr lang="ru-RU" sz="2000" i="1" dirty="0">
                <a:latin typeface="Candara" panose="020E0502030303020204" pitchFamily="34" charset="0"/>
              </a:rPr>
              <a:t> і </a:t>
            </a:r>
            <a:r>
              <a:rPr lang="ru-RU" sz="2000" i="1" dirty="0" err="1">
                <a:latin typeface="Candara" panose="020E0502030303020204" pitchFamily="34" charset="0"/>
              </a:rPr>
              <a:t>всі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вищі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навчальні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заклади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Києва</a:t>
            </a:r>
            <a:r>
              <a:rPr lang="ru-RU" sz="2000" i="1" dirty="0">
                <a:latin typeface="Candara" panose="020E0502030303020204" pitchFamily="34" charset="0"/>
              </a:rPr>
              <a:t>. </a:t>
            </a:r>
            <a:r>
              <a:rPr lang="ru-RU" sz="2000" i="1" dirty="0" err="1">
                <a:latin typeface="Candara" panose="020E0502030303020204" pitchFamily="34" charset="0"/>
              </a:rPr>
              <a:t>Студентські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акції</a:t>
            </a:r>
            <a:r>
              <a:rPr lang="ru-RU" sz="2000" i="1" dirty="0">
                <a:latin typeface="Candara" panose="020E0502030303020204" pitchFamily="34" charset="0"/>
              </a:rPr>
              <a:t> протесту </a:t>
            </a:r>
            <a:r>
              <a:rPr lang="ru-RU" sz="2000" i="1" dirty="0" err="1">
                <a:latin typeface="Candara" panose="020E0502030303020204" pitchFamily="34" charset="0"/>
              </a:rPr>
              <a:t>відбулися</a:t>
            </a:r>
            <a:r>
              <a:rPr lang="ru-RU" sz="2000" i="1" dirty="0">
                <a:latin typeface="Candara" panose="020E0502030303020204" pitchFamily="34" charset="0"/>
              </a:rPr>
              <a:t> в </a:t>
            </a:r>
            <a:r>
              <a:rPr lang="ru-RU" sz="2000" i="1" dirty="0" err="1">
                <a:latin typeface="Candara" panose="020E0502030303020204" pitchFamily="34" charset="0"/>
              </a:rPr>
              <a:t>обласних</a:t>
            </a:r>
            <a:r>
              <a:rPr lang="ru-RU" sz="2000" i="1" dirty="0">
                <a:latin typeface="Candara" panose="020E0502030303020204" pitchFamily="34" charset="0"/>
              </a:rPr>
              <a:t> центрах, </a:t>
            </a:r>
            <a:r>
              <a:rPr lang="ru-RU" sz="2000" i="1" dirty="0" err="1">
                <a:latin typeface="Candara" panose="020E0502030303020204" pitchFamily="34" charset="0"/>
              </a:rPr>
              <a:t>зокрема</a:t>
            </a:r>
            <a:r>
              <a:rPr lang="ru-RU" sz="2000" i="1" dirty="0">
                <a:latin typeface="Candara" panose="020E0502030303020204" pitchFamily="34" charset="0"/>
              </a:rPr>
              <a:t> у </a:t>
            </a:r>
            <a:r>
              <a:rPr lang="ru-RU" sz="2000" i="1" dirty="0" err="1">
                <a:latin typeface="Candara" panose="020E0502030303020204" pitchFamily="34" charset="0"/>
              </a:rPr>
              <a:t>Луганську</a:t>
            </a:r>
            <a:r>
              <a:rPr lang="ru-RU" sz="2000" i="1" dirty="0">
                <a:latin typeface="Candara" panose="020E0502030303020204" pitchFamily="34" charset="0"/>
              </a:rPr>
              <a:t> та </a:t>
            </a:r>
            <a:r>
              <a:rPr lang="ru-RU" sz="2000" i="1" dirty="0" err="1">
                <a:latin typeface="Candara" panose="020E0502030303020204" pitchFamily="34" charset="0"/>
              </a:rPr>
              <a:t>Львові</a:t>
            </a:r>
            <a:r>
              <a:rPr lang="ru-RU" sz="2000" i="1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4098" name="Picture 2" descr="http://g.io.ua/img_aa/large/0540/57/05405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0" y="1967524"/>
            <a:ext cx="4967258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zaukrainu.org/data/galleries/00/00/00/00/53/53_g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49" y="3695716"/>
            <a:ext cx="4668011" cy="2800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7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Референдум </a:t>
            </a:r>
            <a:r>
              <a:rPr lang="ru-RU" sz="3200" b="1" dirty="0" err="1">
                <a:latin typeface="Monotype Corsiva" panose="03010101010201010101" pitchFamily="66" charset="0"/>
              </a:rPr>
              <a:t>щодо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проголошення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незалежності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України</a:t>
            </a:r>
            <a:r>
              <a:rPr lang="ru-RU" sz="3200" b="1" dirty="0">
                <a:latin typeface="Monotype Corsiva" panose="03010101010201010101" pitchFamily="66" charset="0"/>
              </a:rPr>
              <a:t>: 1 </a:t>
            </a:r>
            <a:r>
              <a:rPr lang="ru-RU" sz="3200" b="1" dirty="0" err="1">
                <a:latin typeface="Monotype Corsiva" panose="03010101010201010101" pitchFamily="66" charset="0"/>
              </a:rPr>
              <a:t>грудня</a:t>
            </a:r>
            <a:r>
              <a:rPr lang="ru-RU" sz="3200" b="1" dirty="0">
                <a:latin typeface="Monotype Corsiva" panose="03010101010201010101" pitchFamily="66" charset="0"/>
              </a:rPr>
              <a:t> 1991 року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 smtClean="0">
                <a:latin typeface="Candara" panose="020E0502030303020204" pitchFamily="34" charset="0"/>
              </a:rPr>
              <a:t>       </a:t>
            </a:r>
            <a:r>
              <a:rPr lang="ru-RU" sz="1800" i="1" dirty="0" smtClean="0">
                <a:latin typeface="Candara" panose="020E0502030303020204" pitchFamily="34" charset="0"/>
              </a:rPr>
              <a:t>На </a:t>
            </a:r>
            <a:r>
              <a:rPr lang="ru-RU" sz="1800" i="1" dirty="0" err="1">
                <a:latin typeface="Candara" panose="020E0502030303020204" pitchFamily="34" charset="0"/>
              </a:rPr>
              <a:t>референдумі</a:t>
            </a:r>
            <a:r>
              <a:rPr lang="ru-RU" sz="1800" i="1" dirty="0">
                <a:latin typeface="Candara" panose="020E0502030303020204" pitchFamily="34" charset="0"/>
              </a:rPr>
              <a:t> 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щодо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проголошення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незалежності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України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 </a:t>
            </a:r>
            <a:r>
              <a:rPr lang="ru-RU" sz="1800" i="1" dirty="0" err="1">
                <a:latin typeface="Candara" panose="020E0502030303020204" pitchFamily="34" charset="0"/>
              </a:rPr>
              <a:t>виставили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лише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одне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питання</a:t>
            </a:r>
            <a:r>
              <a:rPr lang="ru-RU" sz="1800" i="1" dirty="0">
                <a:latin typeface="Candara" panose="020E0502030303020204" pitchFamily="34" charset="0"/>
              </a:rPr>
              <a:t>: </a:t>
            </a: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"</a:t>
            </a:r>
            <a:r>
              <a:rPr lang="ru-RU" sz="1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Чи</a:t>
            </a: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підтверджуєте</a:t>
            </a: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Ви Акт </a:t>
            </a:r>
            <a:r>
              <a:rPr lang="ru-RU" sz="1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проголошення</a:t>
            </a: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незалежності</a:t>
            </a: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України</a:t>
            </a: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?". </a:t>
            </a:r>
            <a:r>
              <a:rPr lang="ru-RU" sz="1800" i="1" dirty="0" err="1">
                <a:latin typeface="Candara" panose="020E0502030303020204" pitchFamily="34" charset="0"/>
              </a:rPr>
              <a:t>Громадяни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України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висловились</a:t>
            </a:r>
            <a:r>
              <a:rPr lang="ru-RU" sz="1800" i="1" dirty="0">
                <a:latin typeface="Candara" panose="020E0502030303020204" pitchFamily="34" charset="0"/>
              </a:rPr>
              <a:t> на </a:t>
            </a:r>
            <a:r>
              <a:rPr lang="ru-RU" sz="1800" i="1" dirty="0" err="1">
                <a:latin typeface="Candara" panose="020E0502030303020204" pitchFamily="34" charset="0"/>
              </a:rPr>
              <a:t>підтримку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незалежності</a:t>
            </a:r>
            <a:r>
              <a:rPr lang="ru-RU" sz="1800" i="1" dirty="0">
                <a:latin typeface="Candara" panose="020E0502030303020204" pitchFamily="34" charset="0"/>
              </a:rPr>
              <a:t>. У </a:t>
            </a:r>
            <a:r>
              <a:rPr lang="ru-RU" sz="1800" i="1" dirty="0" err="1">
                <a:latin typeface="Candara" panose="020E0502030303020204" pitchFamily="34" charset="0"/>
              </a:rPr>
              <a:t>референдумі</a:t>
            </a:r>
            <a:r>
              <a:rPr lang="ru-RU" sz="1800" i="1" dirty="0">
                <a:latin typeface="Candara" panose="020E0502030303020204" pitchFamily="34" charset="0"/>
              </a:rPr>
              <a:t> взяли участь 31 891 742 особи — </a:t>
            </a:r>
            <a:r>
              <a:rPr lang="ru-RU" sz="1800" b="1" i="1" dirty="0">
                <a:latin typeface="Candara" panose="020E0502030303020204" pitchFamily="34" charset="0"/>
              </a:rPr>
              <a:t>84,18%</a:t>
            </a:r>
            <a:r>
              <a:rPr lang="ru-RU" sz="1800" i="1" dirty="0">
                <a:latin typeface="Candara" panose="020E0502030303020204" pitchFamily="34" charset="0"/>
              </a:rPr>
              <a:t> </a:t>
            </a:r>
            <a:r>
              <a:rPr lang="ru-RU" sz="1800" i="1" dirty="0" err="1">
                <a:latin typeface="Candara" panose="020E0502030303020204" pitchFamily="34" charset="0"/>
              </a:rPr>
              <a:t>населення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України</a:t>
            </a:r>
            <a:r>
              <a:rPr lang="ru-RU" sz="1800" i="1" dirty="0">
                <a:latin typeface="Candara" panose="020E0502030303020204" pitchFamily="34" charset="0"/>
              </a:rPr>
              <a:t>. З них 28 804 071 особа - </a:t>
            </a:r>
            <a:r>
              <a:rPr lang="ru-RU" sz="1800" b="1" i="1" dirty="0">
                <a:latin typeface="Candara" panose="020E0502030303020204" pitchFamily="34" charset="0"/>
              </a:rPr>
              <a:t>90,32%</a:t>
            </a:r>
            <a:r>
              <a:rPr lang="ru-RU" sz="1800" i="1" dirty="0">
                <a:latin typeface="Candara" panose="020E0502030303020204" pitchFamily="34" charset="0"/>
              </a:rPr>
              <a:t> - </a:t>
            </a:r>
            <a:r>
              <a:rPr lang="ru-RU" sz="1800" i="1" dirty="0" err="1">
                <a:latin typeface="Candara" panose="020E0502030303020204" pitchFamily="34" charset="0"/>
              </a:rPr>
              <a:t>проголосувала</a:t>
            </a:r>
            <a:r>
              <a:rPr lang="ru-RU" sz="1800" i="1" dirty="0">
                <a:latin typeface="Candara" panose="020E0502030303020204" pitchFamily="34" charset="0"/>
              </a:rPr>
              <a:t> "за".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http://zosh10.at.ua/_nw/1/330322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60046"/>
            <a:ext cx="5184576" cy="33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2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78328"/>
          </a:xfrm>
        </p:spPr>
        <p:txBody>
          <a:bodyPr>
            <a:noAutofit/>
          </a:bodyPr>
          <a:lstStyle/>
          <a:p>
            <a:r>
              <a:rPr lang="ru-RU" sz="3200" b="1" dirty="0" err="1">
                <a:latin typeface="Monotype Corsiva" panose="03010101010201010101" pitchFamily="66" charset="0"/>
              </a:rPr>
              <a:t>Підписання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Біловезької</a:t>
            </a:r>
            <a:r>
              <a:rPr lang="ru-RU" sz="3200" b="1" dirty="0">
                <a:latin typeface="Monotype Corsiva" panose="03010101010201010101" pitchFamily="66" charset="0"/>
              </a:rPr>
              <a:t> угоди: 7-8 </a:t>
            </a:r>
            <a:r>
              <a:rPr lang="ru-RU" sz="3200" b="1" dirty="0" err="1">
                <a:latin typeface="Monotype Corsiva" panose="03010101010201010101" pitchFamily="66" charset="0"/>
              </a:rPr>
              <a:t>грудня</a:t>
            </a:r>
            <a:r>
              <a:rPr lang="ru-RU" sz="3200" b="1" dirty="0">
                <a:latin typeface="Monotype Corsiva" panose="03010101010201010101" pitchFamily="66" charset="0"/>
              </a:rPr>
              <a:t> 1991 року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1886" y="1988840"/>
            <a:ext cx="2448272" cy="4501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 smtClean="0">
                <a:latin typeface="Candara" panose="020E0502030303020204" pitchFamily="34" charset="0"/>
              </a:rPr>
              <a:t>     </a:t>
            </a:r>
            <a:r>
              <a:rPr lang="ru-RU" sz="1800" i="1" dirty="0" err="1" smtClean="0">
                <a:latin typeface="Candara" panose="020E0502030303020204" pitchFamily="34" charset="0"/>
              </a:rPr>
              <a:t>Цей</a:t>
            </a:r>
            <a:r>
              <a:rPr lang="ru-RU" sz="1800" i="1" dirty="0" smtClean="0">
                <a:latin typeface="Candara" panose="020E0502030303020204" pitchFamily="34" charset="0"/>
              </a:rPr>
              <a:t> </a:t>
            </a:r>
            <a:r>
              <a:rPr lang="ru-RU" sz="1800" i="1" dirty="0">
                <a:latin typeface="Candara" panose="020E0502030303020204" pitchFamily="34" charset="0"/>
              </a:rPr>
              <a:t>документ </a:t>
            </a:r>
            <a:r>
              <a:rPr lang="ru-RU" sz="1800" i="1" dirty="0" err="1">
                <a:latin typeface="Candara" panose="020E0502030303020204" pitchFamily="34" charset="0"/>
              </a:rPr>
              <a:t>підписали</a:t>
            </a:r>
            <a:r>
              <a:rPr lang="ru-RU" sz="1800" i="1" dirty="0">
                <a:latin typeface="Candara" panose="020E0502030303020204" pitchFamily="34" charset="0"/>
              </a:rPr>
              <a:t> президент </a:t>
            </a:r>
            <a:r>
              <a:rPr lang="ru-RU" sz="1800" i="1" dirty="0" err="1">
                <a:latin typeface="Candara" panose="020E0502030303020204" pitchFamily="34" charset="0"/>
              </a:rPr>
              <a:t>України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Леонід</a:t>
            </a:r>
            <a:r>
              <a:rPr lang="ru-RU" sz="1800" i="1" dirty="0">
                <a:latin typeface="Candara" panose="020E0502030303020204" pitchFamily="34" charset="0"/>
              </a:rPr>
              <a:t> Кравчук, президент </a:t>
            </a:r>
            <a:r>
              <a:rPr lang="ru-RU" sz="1800" i="1" dirty="0" err="1">
                <a:latin typeface="Candara" panose="020E0502030303020204" pitchFamily="34" charset="0"/>
              </a:rPr>
              <a:t>Росії</a:t>
            </a:r>
            <a:r>
              <a:rPr lang="ru-RU" sz="1800" i="1" dirty="0">
                <a:latin typeface="Candara" panose="020E0502030303020204" pitchFamily="34" charset="0"/>
              </a:rPr>
              <a:t> Борис </a:t>
            </a:r>
            <a:r>
              <a:rPr lang="ru-RU" sz="1800" i="1" dirty="0" err="1">
                <a:latin typeface="Candara" panose="020E0502030303020204" pitchFamily="34" charset="0"/>
              </a:rPr>
              <a:t>Єльцин</a:t>
            </a:r>
            <a:r>
              <a:rPr lang="ru-RU" sz="1800" i="1" dirty="0">
                <a:latin typeface="Candara" panose="020E0502030303020204" pitchFamily="34" charset="0"/>
              </a:rPr>
              <a:t> та голова </a:t>
            </a:r>
            <a:r>
              <a:rPr lang="ru-RU" sz="1800" i="1" dirty="0" err="1">
                <a:latin typeface="Candara" panose="020E0502030303020204" pitchFamily="34" charset="0"/>
              </a:rPr>
              <a:t>Верховної</a:t>
            </a:r>
            <a:r>
              <a:rPr lang="ru-RU" sz="1800" i="1" dirty="0">
                <a:latin typeface="Candara" panose="020E0502030303020204" pitchFamily="34" charset="0"/>
              </a:rPr>
              <a:t> Ради </a:t>
            </a:r>
            <a:r>
              <a:rPr lang="ru-RU" sz="1800" i="1" dirty="0" err="1">
                <a:latin typeface="Candara" panose="020E0502030303020204" pitchFamily="34" charset="0"/>
              </a:rPr>
              <a:t>Республіки</a:t>
            </a:r>
            <a:r>
              <a:rPr lang="ru-RU" sz="1800" i="1" dirty="0">
                <a:latin typeface="Candara" panose="020E0502030303020204" pitchFamily="34" charset="0"/>
              </a:rPr>
              <a:t> 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Білорусь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 </a:t>
            </a:r>
            <a:r>
              <a:rPr lang="ru-RU" sz="1800" i="1" dirty="0" err="1">
                <a:latin typeface="Candara" panose="020E0502030303020204" pitchFamily="34" charset="0"/>
              </a:rPr>
              <a:t>Станіслав</a:t>
            </a:r>
            <a:r>
              <a:rPr lang="ru-RU" sz="1800" i="1" dirty="0">
                <a:latin typeface="Candara" panose="020E0502030303020204" pitchFamily="34" charset="0"/>
              </a:rPr>
              <a:t> Шушкевич у </a:t>
            </a:r>
            <a:r>
              <a:rPr lang="ru-RU" sz="1800" i="1" dirty="0" err="1">
                <a:latin typeface="Candara" panose="020E0502030303020204" pitchFamily="34" charset="0"/>
              </a:rPr>
              <a:t>Біловезькій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Пущі</a:t>
            </a:r>
            <a:r>
              <a:rPr lang="ru-RU" sz="1800" i="1" dirty="0">
                <a:latin typeface="Candara" panose="020E0502030303020204" pitchFamily="34" charset="0"/>
              </a:rPr>
              <a:t> </a:t>
            </a:r>
            <a:r>
              <a:rPr lang="ru-RU" sz="1800" i="1" dirty="0" err="1">
                <a:latin typeface="Candara" panose="020E0502030303020204" pitchFamily="34" charset="0"/>
              </a:rPr>
              <a:t>під</a:t>
            </a:r>
            <a:r>
              <a:rPr lang="ru-RU" sz="1800" i="1" dirty="0">
                <a:latin typeface="Candara" panose="020E0502030303020204" pitchFamily="34" charset="0"/>
              </a:rPr>
              <a:t> Брестом (</a:t>
            </a:r>
            <a:r>
              <a:rPr lang="ru-RU" sz="1800" i="1" dirty="0" err="1">
                <a:latin typeface="Candara" panose="020E0502030303020204" pitchFamily="34" charset="0"/>
              </a:rPr>
              <a:t>Білорусь</a:t>
            </a:r>
            <a:r>
              <a:rPr lang="ru-RU" sz="1800" i="1" dirty="0">
                <a:latin typeface="Candara" panose="020E0502030303020204" pitchFamily="34" charset="0"/>
              </a:rPr>
              <a:t>). </a:t>
            </a:r>
          </a:p>
        </p:txBody>
      </p:sp>
      <p:pic>
        <p:nvPicPr>
          <p:cNvPr id="8194" name="Picture 2" descr="http://his.img.pravda.com/images/doc/7/0/70b3839-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" y="1365826"/>
            <a:ext cx="6291064" cy="4047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517232"/>
            <a:ext cx="8591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andara" panose="020E0502030303020204" pitchFamily="34" charset="0"/>
              </a:rPr>
              <a:t>Біловезька</a:t>
            </a:r>
            <a:r>
              <a:rPr lang="ru-RU" i="1" dirty="0">
                <a:latin typeface="Candara" panose="020E0502030303020204" pitchFamily="34" charset="0"/>
              </a:rPr>
              <a:t> угода </a:t>
            </a:r>
            <a:r>
              <a:rPr lang="ru-RU" i="1" dirty="0" err="1">
                <a:latin typeface="Candara" panose="020E0502030303020204" pitchFamily="34" charset="0"/>
              </a:rPr>
              <a:t>проголошувала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розпуск</a:t>
            </a:r>
            <a:r>
              <a:rPr lang="ru-RU" i="1" dirty="0">
                <a:latin typeface="Candara" panose="020E0502030303020204" pitchFamily="34" charset="0"/>
              </a:rPr>
              <a:t> СРСР і </a:t>
            </a:r>
            <a:r>
              <a:rPr lang="ru-RU" i="1" dirty="0" err="1">
                <a:latin typeface="Candara" panose="020E0502030303020204" pitchFamily="34" charset="0"/>
              </a:rPr>
              <a:t>створення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СНД</a:t>
            </a:r>
            <a:r>
              <a:rPr lang="ru-RU" i="1" dirty="0">
                <a:latin typeface="Candara" panose="020E0502030303020204" pitchFamily="34" charset="0"/>
              </a:rPr>
              <a:t>. </a:t>
            </a:r>
            <a:r>
              <a:rPr lang="ru-RU" i="1" dirty="0" err="1">
                <a:latin typeface="Candara" panose="020E0502030303020204" pitchFamily="34" charset="0"/>
              </a:rPr>
              <a:t>Окремою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угодою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лідери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домовилися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щодо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здійснення</a:t>
            </a:r>
            <a:r>
              <a:rPr lang="ru-RU" i="1" dirty="0">
                <a:latin typeface="Candara" panose="020E0502030303020204" pitchFamily="34" charset="0"/>
              </a:rPr>
              <a:t> </a:t>
            </a:r>
            <a:r>
              <a:rPr lang="ru-RU" i="1" dirty="0" err="1">
                <a:latin typeface="Candara" panose="020E0502030303020204" pitchFamily="34" charset="0"/>
              </a:rPr>
              <a:t>єдиного</a:t>
            </a:r>
            <a:r>
              <a:rPr lang="ru-RU" i="1" dirty="0">
                <a:latin typeface="Candara" panose="020E0502030303020204" pitchFamily="34" charset="0"/>
              </a:rPr>
              <a:t> контролю над </a:t>
            </a:r>
            <a:r>
              <a:rPr lang="ru-RU" i="1" dirty="0" err="1">
                <a:latin typeface="Candara" panose="020E0502030303020204" pitchFamily="34" charset="0"/>
              </a:rPr>
              <a:t>наявною</a:t>
            </a:r>
            <a:r>
              <a:rPr lang="ru-RU" i="1" dirty="0">
                <a:latin typeface="Candara" panose="020E0502030303020204" pitchFamily="34" charset="0"/>
              </a:rPr>
              <a:t> в державах 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ядерною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зброє</a:t>
            </a: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ю</a:t>
            </a:r>
            <a:r>
              <a:rPr lang="ru-RU" i="1" dirty="0">
                <a:latin typeface="Candara" panose="020E0502030303020204" pitchFamily="34" charset="0"/>
              </a:rPr>
              <a:t>.</a:t>
            </a:r>
            <a:br>
              <a:rPr lang="ru-RU" i="1" dirty="0">
                <a:latin typeface="Candara" panose="020E0502030303020204" pitchFamily="34" charset="0"/>
              </a:rPr>
            </a:br>
            <a:endParaRPr lang="ru-RU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6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3528392" cy="434312"/>
          </a:xfrm>
        </p:spPr>
        <p:txBody>
          <a:bodyPr>
            <a:noAutofit/>
          </a:bodyPr>
          <a:lstStyle/>
          <a:p>
            <a:r>
              <a:rPr lang="ru-RU" sz="3200" b="1" dirty="0" err="1">
                <a:latin typeface="Monotype Corsiva" panose="03010101010201010101" pitchFamily="66" charset="0"/>
              </a:rPr>
              <a:t>Проголошення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latin typeface="Monotype Corsiva" panose="03010101010201010101" pitchFamily="66" charset="0"/>
              </a:rPr>
              <a:t>Незалежності</a:t>
            </a:r>
            <a:r>
              <a:rPr lang="ru-RU" sz="3200" dirty="0">
                <a:latin typeface="Monotype Corsiva" panose="03010101010201010101" pitchFamily="66" charset="0"/>
              </a:rPr>
              <a:t>:</a:t>
            </a:r>
            <a:r>
              <a:rPr lang="ru-RU" sz="3200" b="1" dirty="0">
                <a:latin typeface="Monotype Corsiva" panose="03010101010201010101" pitchFamily="66" charset="0"/>
              </a:rPr>
              <a:t> 24 </a:t>
            </a:r>
            <a:r>
              <a:rPr lang="ru-RU" sz="3200" b="1" dirty="0" err="1">
                <a:latin typeface="Monotype Corsiva" panose="03010101010201010101" pitchFamily="66" charset="0"/>
              </a:rPr>
              <a:t>серпня</a:t>
            </a:r>
            <a:r>
              <a:rPr lang="ru-RU" sz="3200" b="1" dirty="0">
                <a:latin typeface="Monotype Corsiva" panose="03010101010201010101" pitchFamily="66" charset="0"/>
              </a:rPr>
              <a:t> 1991 року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24944"/>
            <a:ext cx="4064496" cy="325040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i="1" dirty="0" smtClean="0">
                <a:latin typeface="Candara" panose="020E0502030303020204" pitchFamily="34" charset="0"/>
              </a:rPr>
              <a:t>      </a:t>
            </a:r>
            <a:r>
              <a:rPr lang="ru-RU" sz="2000" i="1" dirty="0" smtClean="0">
                <a:latin typeface="Candara" panose="020E0502030303020204" pitchFamily="34" charset="0"/>
              </a:rPr>
              <a:t>24 </a:t>
            </a:r>
            <a:r>
              <a:rPr lang="ru-RU" sz="2000" i="1" dirty="0" err="1">
                <a:latin typeface="Candara" panose="020E0502030303020204" pitchFamily="34" charset="0"/>
              </a:rPr>
              <a:t>серпня</a:t>
            </a:r>
            <a:r>
              <a:rPr lang="ru-RU" sz="2000" i="1" dirty="0">
                <a:latin typeface="Candara" panose="020E0502030303020204" pitchFamily="34" charset="0"/>
              </a:rPr>
              <a:t> 1991 року </a:t>
            </a:r>
            <a:r>
              <a:rPr lang="ru-RU" sz="2000" i="1" dirty="0" err="1">
                <a:latin typeface="Candara" panose="020E0502030303020204" pitchFamily="34" charset="0"/>
              </a:rPr>
              <a:t>Верховна</a:t>
            </a:r>
            <a:r>
              <a:rPr lang="ru-RU" sz="2000" i="1" dirty="0">
                <a:latin typeface="Candara" panose="020E0502030303020204" pitchFamily="34" charset="0"/>
              </a:rPr>
              <a:t> Рада </a:t>
            </a:r>
            <a:r>
              <a:rPr lang="ru-RU" sz="2000" i="1" dirty="0" err="1">
                <a:latin typeface="Candara" panose="020E0502030303020204" pitchFamily="34" charset="0"/>
              </a:rPr>
              <a:t>України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ухвалила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іс­торичний</a:t>
            </a:r>
            <a:r>
              <a:rPr lang="ru-RU" sz="2000" i="1" dirty="0">
                <a:latin typeface="Candara" panose="020E0502030303020204" pitchFamily="34" charset="0"/>
              </a:rPr>
              <a:t> документ </a:t>
            </a:r>
            <a:r>
              <a:rPr lang="ru-RU" sz="2000" i="1" dirty="0" err="1">
                <a:latin typeface="Candara" panose="020E0502030303020204" pitchFamily="34" charset="0"/>
              </a:rPr>
              <a:t>виняткового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значення</a:t>
            </a:r>
            <a:r>
              <a:rPr lang="ru-RU" sz="2000" i="1" dirty="0">
                <a:latin typeface="Candara" panose="020E0502030303020204" pitchFamily="34" charset="0"/>
              </a:rPr>
              <a:t> для </a:t>
            </a:r>
            <a:r>
              <a:rPr lang="ru-RU" sz="2000" i="1" dirty="0" err="1">
                <a:latin typeface="Candara" panose="020E0502030303020204" pitchFamily="34" charset="0"/>
              </a:rPr>
              <a:t>українського</a:t>
            </a:r>
            <a:r>
              <a:rPr lang="ru-RU" sz="2000" i="1" dirty="0">
                <a:latin typeface="Candara" panose="020E0502030303020204" pitchFamily="34" charset="0"/>
              </a:rPr>
              <a:t> народу —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Акт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проголошення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незалежності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України</a:t>
            </a:r>
            <a:r>
              <a:rPr lang="ru-RU" sz="2000" i="1" dirty="0">
                <a:latin typeface="Candara" panose="020E0502030303020204" pitchFamily="34" charset="0"/>
              </a:rPr>
              <a:t>. </a:t>
            </a:r>
            <a:r>
              <a:rPr lang="ru-RU" sz="2000" i="1" dirty="0" err="1">
                <a:latin typeface="Candara" panose="020E0502030303020204" pitchFamily="34" charset="0"/>
              </a:rPr>
              <a:t>Каталізатором</a:t>
            </a:r>
            <a:r>
              <a:rPr lang="ru-RU" sz="2000" i="1" dirty="0">
                <a:latin typeface="Candara" panose="020E0502030303020204" pitchFamily="34" charset="0"/>
              </a:rPr>
              <a:t> для </a:t>
            </a:r>
            <a:r>
              <a:rPr lang="ru-RU" sz="2000" i="1" dirty="0" err="1">
                <a:latin typeface="Candara" panose="020E0502030303020204" pitchFamily="34" charset="0"/>
              </a:rPr>
              <a:t>цього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рішення</a:t>
            </a:r>
            <a:r>
              <a:rPr lang="ru-RU" sz="2000" i="1" dirty="0">
                <a:latin typeface="Candara" panose="020E0502030303020204" pitchFamily="34" charset="0"/>
              </a:rPr>
              <a:t> став </a:t>
            </a:r>
            <a:r>
              <a:rPr lang="ru-RU" sz="2000" i="1" dirty="0" err="1">
                <a:latin typeface="Candara" panose="020E0502030303020204" pitchFamily="34" charset="0"/>
              </a:rPr>
              <a:t>державний</a:t>
            </a:r>
            <a:r>
              <a:rPr lang="ru-RU" sz="2000" i="1" dirty="0">
                <a:latin typeface="Candara" panose="020E0502030303020204" pitchFamily="34" charset="0"/>
              </a:rPr>
              <a:t> переворот у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 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СРСР</a:t>
            </a:r>
            <a:r>
              <a:rPr lang="ru-RU" sz="2000" i="1" dirty="0">
                <a:latin typeface="Candara" panose="020E0502030303020204" pitchFamily="34" charset="0"/>
              </a:rPr>
              <a:t> 19 </a:t>
            </a:r>
            <a:r>
              <a:rPr lang="ru-RU" sz="2000" i="1" dirty="0" err="1">
                <a:latin typeface="Candara" panose="020E0502030303020204" pitchFamily="34" charset="0"/>
              </a:rPr>
              <a:t>серпня</a:t>
            </a:r>
            <a:r>
              <a:rPr lang="ru-RU" sz="2000" i="1" dirty="0">
                <a:latin typeface="Candara" panose="020E0502030303020204" pitchFamily="34" charset="0"/>
              </a:rPr>
              <a:t> 1991 року.</a:t>
            </a:r>
          </a:p>
        </p:txBody>
      </p:sp>
      <p:pic>
        <p:nvPicPr>
          <p:cNvPr id="5122" name="Picture 2" descr="http://pravdaua.at.ua/images/Akt_progoloshenya_nezalezsnosty_ukra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3471"/>
            <a:ext cx="4819079" cy="6634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45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877272"/>
            <a:ext cx="82296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err="1">
                <a:latin typeface="Candara" panose="020E0502030303020204" pitchFamily="34" charset="0"/>
              </a:rPr>
              <a:t>Згідно</a:t>
            </a:r>
            <a:r>
              <a:rPr lang="ru-RU" sz="2000" i="1" dirty="0">
                <a:latin typeface="Candara" panose="020E0502030303020204" pitchFamily="34" charset="0"/>
              </a:rPr>
              <a:t> з Актом, </a:t>
            </a:r>
            <a:r>
              <a:rPr lang="ru-RU" sz="2000" i="1" dirty="0" err="1">
                <a:latin typeface="Candara" panose="020E0502030303020204" pitchFamily="34" charset="0"/>
              </a:rPr>
              <a:t>територія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України</a:t>
            </a:r>
            <a:r>
              <a:rPr lang="ru-RU" sz="2000" i="1" dirty="0">
                <a:latin typeface="Candara" panose="020E0502030303020204" pitchFamily="34" charset="0"/>
              </a:rPr>
              <a:t> стала </a:t>
            </a:r>
            <a:r>
              <a:rPr lang="ru-RU" sz="2000" i="1" dirty="0" err="1">
                <a:latin typeface="Candara" panose="020E0502030303020204" pitchFamily="34" charset="0"/>
              </a:rPr>
              <a:t>неподільною</a:t>
            </a:r>
            <a:r>
              <a:rPr lang="ru-RU" sz="2000" i="1" dirty="0">
                <a:latin typeface="Candara" panose="020E0502030303020204" pitchFamily="34" charset="0"/>
              </a:rPr>
              <a:t> і </a:t>
            </a:r>
            <a:r>
              <a:rPr lang="ru-RU" sz="2000" i="1" dirty="0" err="1">
                <a:latin typeface="Candara" panose="020E0502030303020204" pitchFamily="34" charset="0"/>
              </a:rPr>
              <a:t>недоторканою</a:t>
            </a:r>
            <a:r>
              <a:rPr lang="ru-RU" sz="2000" i="1" dirty="0">
                <a:latin typeface="Candara" panose="020E0502030303020204" pitchFamily="34" charset="0"/>
              </a:rPr>
              <a:t>, на </a:t>
            </a:r>
            <a:r>
              <a:rPr lang="ru-RU" sz="2000" i="1" dirty="0" err="1">
                <a:latin typeface="Candara" panose="020E0502030303020204" pitchFamily="34" charset="0"/>
              </a:rPr>
              <a:t>якій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чинними</a:t>
            </a:r>
            <a:r>
              <a:rPr lang="ru-RU" sz="2000" i="1" dirty="0">
                <a:latin typeface="Candara" panose="020E0502030303020204" pitchFamily="34" charset="0"/>
              </a:rPr>
              <a:t> стали </a:t>
            </a:r>
            <a:r>
              <a:rPr lang="ru-RU" sz="2000" i="1" dirty="0" err="1">
                <a:latin typeface="Candara" panose="020E0502030303020204" pitchFamily="34" charset="0"/>
              </a:rPr>
              <a:t>винятково</a:t>
            </a:r>
            <a:r>
              <a:rPr lang="ru-RU" sz="2000" i="1" dirty="0">
                <a:latin typeface="Candara" panose="020E0502030303020204" pitchFamily="34" charset="0"/>
              </a:rPr>
              <a:t> 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Конституція</a:t>
            </a:r>
            <a:r>
              <a:rPr lang="ru-RU" sz="2000" i="1" dirty="0">
                <a:latin typeface="Candara" panose="020E0502030303020204" pitchFamily="34" charset="0"/>
              </a:rPr>
              <a:t> і </a:t>
            </a:r>
            <a:r>
              <a:rPr lang="ru-RU" sz="2000" i="1" dirty="0" err="1">
                <a:latin typeface="Candara" panose="020E0502030303020204" pitchFamily="34" charset="0"/>
              </a:rPr>
              <a:t>закони</a:t>
            </a:r>
            <a:r>
              <a:rPr lang="ru-RU" sz="2000" i="1" dirty="0">
                <a:latin typeface="Candara" panose="020E0502030303020204" pitchFamily="34" charset="0"/>
              </a:rPr>
              <a:t> </a:t>
            </a:r>
            <a:r>
              <a:rPr lang="ru-RU" sz="2000" i="1" dirty="0" err="1">
                <a:latin typeface="Candara" panose="020E0502030303020204" pitchFamily="34" charset="0"/>
              </a:rPr>
              <a:t>України</a:t>
            </a:r>
            <a:r>
              <a:rPr lang="ru-RU" sz="2000" i="1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6146" name="Picture 2" descr="http://ipress.ua/media/gallery/full/0/0/000_hkg8803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60840" cy="5275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95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00"/>
      </a:accent3>
      <a:accent4>
        <a:srgbClr val="FFFF00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749</Words>
  <Application>Microsoft Office PowerPoint</Application>
  <PresentationFormat>Экран (4:3)</PresentationFormat>
  <Paragraphs>65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Україна. Роки незалежності</vt:lpstr>
      <vt:lpstr>План</vt:lpstr>
      <vt:lpstr>Вступ</vt:lpstr>
      <vt:lpstr>Революція на граніті: 2-17 жовтня 1990 року</vt:lpstr>
      <vt:lpstr>Презентация PowerPoint</vt:lpstr>
      <vt:lpstr>Референдум щодо проголошення незалежності України: 1 грудня 1991 року</vt:lpstr>
      <vt:lpstr>Підписання Біловезької угоди: 7-8 грудня 1991 року</vt:lpstr>
      <vt:lpstr>Проголошення Незалежності: 24 серпня 1991 року</vt:lpstr>
      <vt:lpstr>Презентация PowerPoint</vt:lpstr>
      <vt:lpstr>Перша олімпійська медаль України: Олімпійські зимові ігри 1994 року</vt:lpstr>
      <vt:lpstr>Україна - правонаступниця УНР: 22 серпня 1994 року</vt:lpstr>
      <vt:lpstr>Ухвалення Конституції України: 28 червня 1996 року</vt:lpstr>
      <vt:lpstr>Запровадження гривні: 2 вересня 1996 року</vt:lpstr>
      <vt:lpstr>Перша масова акція під гаслом "Україна без Кучми": 15 грудня 2000 року</vt:lpstr>
      <vt:lpstr>"Золотий м’яч" Андрія Шевченка: 2004 рік</vt:lpstr>
      <vt:lpstr>Перемога Руслани на Євробаченні-2004</vt:lpstr>
      <vt:lpstr>Помаранчева революція: 22 листопада - 26 грудня 2004 року</vt:lpstr>
      <vt:lpstr>Проведення в Україні Євробачення-2005</vt:lpstr>
      <vt:lpstr>Збірна України у чвертьфіналі Чемпіонату світу з футболу: червень 2006 року</vt:lpstr>
      <vt:lpstr>Членство у СОТ: 16 травня 2008 року</vt:lpstr>
      <vt:lpstr>Тріумф на Олімпіаді в Пекіні: 8-24 серпня 2008 року</vt:lpstr>
      <vt:lpstr>Віталій Кличко переміг Семюеля Пітера: 11 жовтня 2008 року</vt:lpstr>
      <vt:lpstr>Європарламент визнав Голодомор: 23 жовтня 2008 року</vt:lpstr>
      <vt:lpstr>"Шахтар" – чемпіон Кубка УЄФА-2009</vt:lpstr>
      <vt:lpstr>Євро-2012: свято фанів і футболу</vt:lpstr>
      <vt:lpstr>Євромайдан: 2013-2014</vt:lpstr>
      <vt:lpstr>Висновок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Україна. Роки незалежності</dc:title>
  <dc:creator>Daria</dc:creator>
  <cp:lastModifiedBy>Daria</cp:lastModifiedBy>
  <cp:revision>13</cp:revision>
  <dcterms:created xsi:type="dcterms:W3CDTF">2014-03-20T20:45:10Z</dcterms:created>
  <dcterms:modified xsi:type="dcterms:W3CDTF">2014-03-21T04:41:13Z</dcterms:modified>
</cp:coreProperties>
</file>