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5"/>
  </p:notesMasterIdLst>
  <p:sldIdLst>
    <p:sldId id="256" r:id="rId2"/>
    <p:sldId id="364" r:id="rId3"/>
    <p:sldId id="257" r:id="rId4"/>
    <p:sldId id="325" r:id="rId5"/>
    <p:sldId id="326" r:id="rId6"/>
    <p:sldId id="327" r:id="rId7"/>
    <p:sldId id="359" r:id="rId8"/>
    <p:sldId id="328" r:id="rId9"/>
    <p:sldId id="277" r:id="rId10"/>
    <p:sldId id="301" r:id="rId11"/>
    <p:sldId id="290" r:id="rId12"/>
    <p:sldId id="352" r:id="rId13"/>
    <p:sldId id="351" r:id="rId14"/>
    <p:sldId id="354" r:id="rId15"/>
    <p:sldId id="302" r:id="rId16"/>
    <p:sldId id="353" r:id="rId17"/>
    <p:sldId id="303" r:id="rId18"/>
    <p:sldId id="278" r:id="rId19"/>
    <p:sldId id="279" r:id="rId20"/>
    <p:sldId id="338" r:id="rId21"/>
    <p:sldId id="272" r:id="rId22"/>
    <p:sldId id="288" r:id="rId23"/>
    <p:sldId id="280" r:id="rId24"/>
    <p:sldId id="265" r:id="rId25"/>
    <p:sldId id="266" r:id="rId26"/>
    <p:sldId id="267" r:id="rId27"/>
    <p:sldId id="268" r:id="rId28"/>
    <p:sldId id="286" r:id="rId29"/>
    <p:sldId id="281" r:id="rId30"/>
    <p:sldId id="292" r:id="rId31"/>
    <p:sldId id="349" r:id="rId32"/>
    <p:sldId id="350" r:id="rId33"/>
    <p:sldId id="285" r:id="rId34"/>
    <p:sldId id="304" r:id="rId35"/>
    <p:sldId id="344" r:id="rId36"/>
    <p:sldId id="346" r:id="rId37"/>
    <p:sldId id="347" r:id="rId38"/>
    <p:sldId id="357" r:id="rId39"/>
    <p:sldId id="348" r:id="rId40"/>
    <p:sldId id="356" r:id="rId41"/>
    <p:sldId id="343" r:id="rId42"/>
    <p:sldId id="330" r:id="rId43"/>
    <p:sldId id="362" r:id="rId44"/>
    <p:sldId id="360" r:id="rId45"/>
    <p:sldId id="363" r:id="rId46"/>
    <p:sldId id="332" r:id="rId47"/>
    <p:sldId id="361" r:id="rId48"/>
    <p:sldId id="331" r:id="rId49"/>
    <p:sldId id="334" r:id="rId50"/>
    <p:sldId id="295" r:id="rId51"/>
    <p:sldId id="358" r:id="rId52"/>
    <p:sldId id="293" r:id="rId53"/>
    <p:sldId id="306" r:id="rId5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3B39212B-4F61-453A-8BA1-F22E77C34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40F1F-D132-4E4C-B455-2742260516C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C37C-3DA5-4B9E-88F5-1235E10DA3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049A-4EA2-4BCB-B81D-EFEFCB1B61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312C-2DE7-47A4-A490-33BE5CA9D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6B75-5266-47FD-A7DC-8631F32C8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4728-9CBF-4C86-B54E-77982E8687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BAEC-84A8-4AC4-B68B-9DEEEB42CA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A670-F748-48CA-921E-DF69422BE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D0C4-3F0F-48E6-8947-450399836E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3CCD-AE3B-43FC-87F9-99310E73B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7F93-3DA9-408D-903D-BEDAFBE960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7B2A-3C43-40D3-9124-2D41E998E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2E96-7347-4F44-84BB-B4A36F978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D960-9729-495E-8EE4-C4F54A947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4A56-2558-4046-805D-098F590E28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6FB-4E5D-4B7A-BD41-32ED06E85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 bright="-5000" contras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F775E01-A729-4D9A-8D62-18A6D30DA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74" r:id="rId3"/>
    <p:sldLayoutId id="2147484163" r:id="rId4"/>
    <p:sldLayoutId id="2147484175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6" r:id="rId15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3;&#1080;&#1090;&#1077;&#1088;&#1072;&#1090;&#1091;&#1088;&#1072;\&#1052;&#1080;&#105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851920" y="857250"/>
            <a:ext cx="4968551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Роман М.А.Булгакова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"Мастер и Маргарита" </a:t>
            </a:r>
          </a:p>
        </p:txBody>
      </p:sp>
      <p:grpSp>
        <p:nvGrpSpPr>
          <p:cNvPr id="6147" name="Группа 6"/>
          <p:cNvGrpSpPr>
            <a:grpSpLocks/>
          </p:cNvGrpSpPr>
          <p:nvPr/>
        </p:nvGrpSpPr>
        <p:grpSpPr bwMode="auto">
          <a:xfrm>
            <a:off x="251520" y="476672"/>
            <a:ext cx="3357563" cy="4429125"/>
            <a:chOff x="2428875" y="2071678"/>
            <a:chExt cx="2714614" cy="2862272"/>
          </a:xfrm>
        </p:grpSpPr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75" y="2071678"/>
              <a:ext cx="2143125" cy="286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071678"/>
              <a:ext cx="571489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478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Изображение 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7648">
            <a:off x="360363" y="79375"/>
            <a:ext cx="3141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929063" y="642938"/>
            <a:ext cx="5000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ctr">
              <a:defRPr/>
            </a:pPr>
            <a:r>
              <a:rPr lang="ru-RU" sz="2800" b="0" i="0" dirty="0">
                <a:solidFill>
                  <a:srgbClr val="FFFF00"/>
                </a:solidFill>
                <a:latin typeface="+mj-lt"/>
              </a:rPr>
              <a:t>Булгаков переосмыслил евангельский сюжет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2143125"/>
            <a:ext cx="3911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313" y="3286125"/>
            <a:ext cx="46434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4625" algn="just">
              <a:defRPr/>
            </a:pP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почти не действует, но он является причиной всех действий в романе: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приводят на суд к Пилату, из-за него Пилат вступает в конфликт с </a:t>
            </a:r>
            <a:r>
              <a:rPr lang="ru-RU" sz="2000" b="0" i="0" dirty="0" err="1">
                <a:latin typeface="+mn-lt"/>
              </a:rPr>
              <a:t>Каифой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казнят, Пилат мстит за смерть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Иуде и </a:t>
            </a:r>
            <a:r>
              <a:rPr lang="ru-RU" sz="2000" b="0" i="0" dirty="0" err="1">
                <a:latin typeface="+mn-lt"/>
              </a:rPr>
              <a:t>Каифе</a:t>
            </a:r>
            <a:r>
              <a:rPr lang="ru-RU" sz="2000" b="0" i="0" dirty="0">
                <a:latin typeface="+mn-lt"/>
              </a:rPr>
              <a:t>; кроме того, в прямой и непосредственной связи с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стоят все события линии Мастера и Маргариты в романе о Мастере. </a:t>
            </a:r>
          </a:p>
          <a:p>
            <a:pPr>
              <a:defRPr/>
            </a:pPr>
            <a:endParaRPr lang="ru-RU" sz="2000" b="0" i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0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2. </a:t>
            </a: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Ершалаимские</a:t>
            </a:r>
            <a:r>
              <a:rPr lang="ru-RU" sz="3600" i="0" dirty="0">
                <a:solidFill>
                  <a:srgbClr val="FFFF00"/>
                </a:solidFill>
                <a:latin typeface="+mj-lt"/>
              </a:rPr>
              <a:t> главы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0" y="928688"/>
            <a:ext cx="6286500" cy="3786187"/>
          </a:xfrm>
        </p:spPr>
        <p:txBody>
          <a:bodyPr>
            <a:noAutofit/>
          </a:bodyPr>
          <a:lstStyle/>
          <a:p>
            <a:pPr indent="536575" algn="just">
              <a:defRPr/>
            </a:pPr>
            <a:r>
              <a:rPr lang="ru-RU" sz="2200" spc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Иешуа</a:t>
            </a:r>
            <a:r>
              <a:rPr lang="ru-RU" sz="2200" spc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200" spc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Га-Ноцри</a:t>
            </a:r>
            <a:r>
              <a:rPr lang="ru-RU" sz="2200" spc="0" smtClean="0">
                <a:ln>
                  <a:noFill/>
                </a:ln>
                <a:solidFill>
                  <a:srgbClr val="FFFF00"/>
                </a:solidFill>
                <a:effectLst/>
              </a:rPr>
              <a:t> - персонаж, восходящий к Иисусу Христу из Евангелий. 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Упоминаемое в Талмуде одно из имен Христа - 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Га-Ноцри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 означает Назарянин. 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По-древнееврейски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 слово "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нацар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", или "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нацер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", означает "отрасль " или "ветвь", а "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Иешуа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 или "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Иошуа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 - "помощь 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Ягве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 или "помощь божию". Еще до нашей эры среди евреев существовала секта 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назореев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, или назарян, почитавших культового бога Иисуса (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Иошуа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Иешуа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) "</a:t>
            </a:r>
            <a:r>
              <a:rPr lang="ru-RU" sz="2200" spc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га-ноцри</a:t>
            </a:r>
            <a:r>
              <a:rPr lang="ru-RU" sz="22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", т.е. "Иисуса-хранителя".</a:t>
            </a:r>
            <a:endParaRPr lang="ru-RU" sz="2200" i="1" spc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387" name="Picture 7" descr="06_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28400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3214688" y="214313"/>
            <a:ext cx="5643562" cy="714375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Иешуа</a:t>
            </a:r>
            <a:r>
              <a:rPr lang="ru-RU" sz="3600" i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Га-Ноцри</a:t>
            </a:r>
            <a:endParaRPr lang="ru-RU" sz="3600" i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5000625"/>
            <a:ext cx="86439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Бродячий философ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, по кличке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, не помнящий своих родителей, не имеющий ни средств к существованию, ни семьи, ни родных, ни друзей, он проповедник добра, любви и милосердия. Его цель - сделать мир чище и добрее.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7375" y="609600"/>
            <a:ext cx="700087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Булгаков всячески подчеркивает, что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- человек, а не Бог.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Писатель сделал своего героя худым и невзрачным со следами физического насилия на лице: представший перед Понтием Пилатом человек </a:t>
            </a:r>
            <a:r>
              <a:rPr lang="ru-RU" sz="2000" b="0" dirty="0">
                <a:latin typeface="+mn-lt"/>
              </a:rPr>
              <a:t>"был одет в старенький и разорванный голубой хитон. Голова его была прикрыта белой повязкой с ремешком вокруг лба, а руки связаны за спиной. Под левым глазом у человека был большой синяк, в углу рта - ссадина с запекшийся кровью. Приведенный с тревожным любопытством глядел на прокуратора".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После побоев, а тем более во время казни, внешность Иисуса никак не могла содержать признаков величия, присущего пророку. На кресте в облике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проступают довольно уродливые черты: </a:t>
            </a:r>
            <a:r>
              <a:rPr lang="ru-RU" sz="2000" b="0" dirty="0">
                <a:latin typeface="+mn-lt"/>
              </a:rPr>
              <a:t>"...Открылось лицо повешенного, распухшее от укусов, с заплывшими глазами, неузнаваемое лицо", а "глаза его, обычно ясные, теперь были мутноваты".</a:t>
            </a:r>
          </a:p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Внешнее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неблагообразие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И. Г.-Н. контрастирует с красотой его души и чистотой его идеи о торжестве правды и добрых людей.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0"/>
            <a:ext cx="6572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Внешность </a:t>
            </a: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Иешуа</a:t>
            </a:r>
            <a:endParaRPr lang="ru-RU" sz="3600" i="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1785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17414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f_120142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642938"/>
            <a:ext cx="2357437" cy="1898650"/>
          </a:xfrm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9000"/>
            <a:ext cx="1981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71750" y="214313"/>
            <a:ext cx="3929063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Воплощением доброго в романе является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. Он верит в изначальную доброту мира, не допуская даже мысли о зле. 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Жизненная философия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такова: «Злых людей нет на свете, есть люди несчастливые». </a:t>
            </a:r>
            <a:r>
              <a:rPr lang="ru-RU" sz="2200" b="0" i="0" dirty="0">
                <a:latin typeface="+mn-lt"/>
              </a:rPr>
              <a:t>«Добрый человек», - обращается он  к прокуратору , и за это его избивает </a:t>
            </a:r>
            <a:r>
              <a:rPr lang="ru-RU" sz="2200" b="0" i="0" dirty="0" err="1">
                <a:latin typeface="+mn-lt"/>
              </a:rPr>
              <a:t>Крысобой</a:t>
            </a:r>
            <a:r>
              <a:rPr lang="ru-RU" sz="2200" b="0" i="0" dirty="0">
                <a:latin typeface="+mn-lt"/>
              </a:rPr>
              <a:t>. Но дело не в том, что он так обращается к людям, а в том, что он действительно ведет себя с каждым обычным человеком так, как будто бы он есть воплощение добра.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71500"/>
            <a:ext cx="22653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3929063"/>
            <a:ext cx="19954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5" y="0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Левий Матвей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5084763"/>
            <a:ext cx="23574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1857375"/>
            <a:ext cx="871537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200" b="0" i="0" dirty="0">
                <a:latin typeface="+mn-lt"/>
              </a:rPr>
              <a:t>По утверждению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: </a:t>
            </a:r>
            <a:r>
              <a:rPr lang="ru-RU" sz="2200" b="0" dirty="0">
                <a:latin typeface="+mn-lt"/>
              </a:rPr>
              <a:t>"...Ходит, ходит с козлиным пергаментом и неправильно пишет. Но я однажды заглянул в этот пергамент и ужаснулся. Решительно ничего из того, что там записано, я не говорил. Я его умолял: сожги ты бога ради свой пергамент! Но он вырвал его у меня из рук и убежал". </a:t>
            </a:r>
            <a:r>
              <a:rPr lang="ru-RU" sz="2200" b="0" i="0" dirty="0">
                <a:latin typeface="+mn-lt"/>
              </a:rPr>
              <a:t/>
            </a:r>
            <a:br>
              <a:rPr lang="ru-RU" sz="2200" b="0" i="0" dirty="0">
                <a:latin typeface="+mn-lt"/>
              </a:rPr>
            </a:b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Рукопись Левия Матвея, как и рукопись Мастера, не горит, но она несет не истинное, а извращенное знание. Это искажение идей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ведет к кровопролитию</a:t>
            </a:r>
            <a:r>
              <a:rPr lang="ru-RU" sz="2200" b="0" i="0" dirty="0">
                <a:latin typeface="+mn-lt"/>
              </a:rPr>
              <a:t>, о чем ученик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 предупреждает Понтия Пилата, говоря, </a:t>
            </a:r>
            <a:r>
              <a:rPr lang="ru-RU" sz="2200" b="0" dirty="0">
                <a:latin typeface="+mn-lt"/>
              </a:rPr>
              <a:t>что "крови еще будет".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13" y="571500"/>
            <a:ext cx="57864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Левий Матвей - бывший сборщик податей, единственный ученик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 - восходит к евангелисту Матфею. </a:t>
            </a:r>
            <a:endParaRPr lang="ru-RU" sz="2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5073650"/>
            <a:ext cx="650081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200" b="0" i="0" dirty="0">
                <a:latin typeface="+mn-lt"/>
              </a:rPr>
              <a:t>Ученик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, бессильный прекратить страдания Учителя на кресте, убедившись в бесполезности своих молитв, проклинает Бога и как бы передает себя под покровительство дьявола.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000528" cy="8636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FFFF00"/>
                </a:solidFill>
              </a:rPr>
              <a:t>Понтий Пилат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286125"/>
            <a:ext cx="60007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Упоминается, что прокуратор был сыном короля-звездочета и мельничихи Пилы, Однажды </a:t>
            </a:r>
            <a:r>
              <a:rPr lang="ru-RU" sz="2200" b="0" i="0" dirty="0" err="1">
                <a:latin typeface="+mn-lt"/>
              </a:rPr>
              <a:t>Ат</a:t>
            </a:r>
            <a:r>
              <a:rPr lang="ru-RU" sz="2200" b="0" i="0" dirty="0">
                <a:latin typeface="+mn-lt"/>
              </a:rPr>
              <a:t>, находясь в походе, узнал по звездам, что зачатый им ребенок станет могущественным и знаменитым. Королю привели первую попавшуюся женщину - мельничиху Пилу. Родившийся мальчик получил имя от сложения их имен.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714375"/>
            <a:ext cx="6572250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Понтий Пилат - римский прокуратор Иудеи в конце 20-х - начале 30-х гг. н. э., при котором был казнен Иисус Христос.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000" b="0" i="0" dirty="0">
                <a:latin typeface="+mn-lt"/>
              </a:rPr>
              <a:t>Прокуратор - императорский чиновник, обладавший высшей административной и судебной властью в небольшой провинции. Понтий Пилат пользовался покровительством всесильного императора </a:t>
            </a:r>
            <a:r>
              <a:rPr lang="ru-RU" sz="2000" b="0" i="0" dirty="0" err="1">
                <a:latin typeface="+mn-lt"/>
              </a:rPr>
              <a:t>Тиверия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Люция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Элия</a:t>
            </a:r>
            <a:r>
              <a:rPr lang="ru-RU" sz="2000" b="0" i="0" dirty="0">
                <a:latin typeface="+mn-lt"/>
              </a:rPr>
              <a:t> Сеяна. </a:t>
            </a:r>
            <a:endParaRPr lang="ru-RU" sz="2200" b="0" i="0" dirty="0">
              <a:latin typeface="+mn-lt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20716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Изображение 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357563"/>
            <a:ext cx="2478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3214688" y="928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642938"/>
            <a:ext cx="707231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Имя Пилата связано с именем Иисуса «неразрывным узлом». Пилату снится, что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обращается к нему: </a:t>
            </a:r>
            <a:r>
              <a:rPr lang="ru-RU" sz="2000" b="0" dirty="0">
                <a:latin typeface="+mn-lt"/>
              </a:rPr>
              <a:t>«Мы теперь будем всегда вместе... Раз один - то, значит, тут же и другой! Помянут меня,- сейчас же помянут и тебя!». </a:t>
            </a:r>
            <a:r>
              <a:rPr lang="ru-RU" sz="2000" b="0" i="0" dirty="0">
                <a:latin typeface="+mn-lt"/>
              </a:rPr>
              <a:t>Решение предать Иисуса смерти привело Пилата к «ужасному» разладу между тем, что говорило ему сердце и диктовал разум. Понтий Пилат прозревает грядущее свое бессмертие.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0"/>
            <a:ext cx="5286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0" dirty="0">
                <a:solidFill>
                  <a:srgbClr val="FFFF00"/>
                </a:solidFill>
                <a:latin typeface="+mj-lt"/>
              </a:rPr>
              <a:t>Бессмертие Пилата</a:t>
            </a:r>
          </a:p>
        </p:txBody>
      </p:sp>
      <p:pic>
        <p:nvPicPr>
          <p:cNvPr id="21509" name="Picture 6" descr="Про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0"/>
            <a:ext cx="2513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0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00313" y="3041650"/>
            <a:ext cx="6429375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С утверждением приговора  </a:t>
            </a:r>
            <a:r>
              <a:rPr lang="ru-RU" sz="2200" b="0" dirty="0">
                <a:latin typeface="+mn-lt"/>
              </a:rPr>
              <a:t>"тоска осталась необъясненной, ибо не могла же ее объяснить мелькнувшая как молния и тут же погасшая какая-то короткая другая мысль: "Бессмертие... пришло бессмертие..." Чье бессмертие пришло? Этого не понял прокуратор, но </a:t>
            </a:r>
            <a:r>
              <a:rPr lang="ru-RU" sz="2200" b="0" dirty="0">
                <a:solidFill>
                  <a:srgbClr val="FFFF00"/>
                </a:solidFill>
                <a:latin typeface="+mn-lt"/>
              </a:rPr>
              <a:t>мысль об этом загадочном бессмертии заставила его похолодеть на солнцепеке</a:t>
            </a:r>
            <a:r>
              <a:rPr lang="ru-RU" sz="2200" b="0" dirty="0">
                <a:latin typeface="+mn-lt"/>
              </a:rPr>
              <a:t>". </a:t>
            </a:r>
          </a:p>
          <a:p>
            <a:pPr algn="just">
              <a:defRPr/>
            </a:pPr>
            <a:r>
              <a:rPr lang="ru-RU" sz="2200" b="0" i="0" dirty="0">
                <a:latin typeface="+mn-lt"/>
              </a:rPr>
              <a:t>Такая трактовка во многом оказалась новаторской в художественном воплощении евангельской темы.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45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>
                <a:solidFill>
                  <a:srgbClr val="FFFF00"/>
                </a:solidFill>
              </a:rPr>
              <a:t>Роль библейских глав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 smtClean="0"/>
              <a:t>В евангельских главах – своеобразном идейном центре романа – поставлены важнейшие вопросы человеческого бытия, волнующие людей во все времена, «вечные вопросы»:</a:t>
            </a:r>
          </a:p>
          <a:p>
            <a:pPr marL="0" indent="0">
              <a:buFontTx/>
              <a:buNone/>
            </a:pPr>
            <a:endParaRPr lang="ru-RU" sz="900" smtClean="0"/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Что есть истина?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Что такое добро и зло?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Человек и его вера.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Человек и власть.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В чём смысл человеческой жизни?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Внутренняя свобода и несвобода человека.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Верность и предательство.</a:t>
            </a:r>
          </a:p>
          <a:p>
            <a:pPr marL="3222625" lvl="2" indent="-349250">
              <a:spcBef>
                <a:spcPct val="0"/>
              </a:spcBef>
            </a:pPr>
            <a:r>
              <a:rPr lang="ru-RU" sz="2400" smtClean="0"/>
              <a:t>Милосердие и всепрощение.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285852" cy="1308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18573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143500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529638" y="0"/>
            <a:ext cx="614362" cy="5715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357188" y="3429000"/>
            <a:ext cx="8462962" cy="3214688"/>
          </a:xfrm>
        </p:spPr>
        <p:txBody>
          <a:bodyPr/>
          <a:lstStyle/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«Мастер и Маргарита» - поздний вариант заголовка романа. Варианты: «Чёрный маг», «Сатана», «Чёрный богослов», «Князь тьмы». 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Эпиграф – слова Мефистофеля из романа И. Гёте «Фауст», и соотносятся они с </a:t>
            </a:r>
            <a:r>
              <a:rPr lang="ru-RU" sz="2400" dirty="0" err="1" smtClean="0"/>
              <a:t>Воландом</a:t>
            </a:r>
            <a:r>
              <a:rPr lang="ru-RU" sz="2400" dirty="0" smtClean="0"/>
              <a:t>.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Тема </a:t>
            </a:r>
            <a:r>
              <a:rPr lang="ru-RU" sz="2400" dirty="0" err="1" smtClean="0"/>
              <a:t>Воланда</a:t>
            </a:r>
            <a:r>
              <a:rPr lang="ru-RU" sz="2400" dirty="0" smtClean="0"/>
              <a:t> занимает в романе одно из главных мест. Слово «чёрт» употребляется около 60 раз.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err="1" smtClean="0"/>
              <a:t>Воланд</a:t>
            </a:r>
            <a:r>
              <a:rPr lang="ru-RU" sz="2400" dirty="0" smtClean="0"/>
              <a:t> - это дьявол, сатана, "князь тьмы", "дух зла и повелитель теней" (все эти определения встречаются в тексте романа). 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            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                         </a:t>
            </a:r>
          </a:p>
        </p:txBody>
      </p:sp>
      <p:pic>
        <p:nvPicPr>
          <p:cNvPr id="8197" name="Picture 5" descr="C:\Documents and Settings\Пользователь\Рабочий стол\фото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9537" y="846291"/>
            <a:ext cx="2428868" cy="245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43188" y="12858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0" dirty="0">
                <a:latin typeface="+mn-lt"/>
              </a:rPr>
              <a:t>…ТАК КТО Ж ТЫ, НАКОНЕЦ?</a:t>
            </a:r>
            <a:br>
              <a:rPr lang="ru-RU" b="0" dirty="0">
                <a:latin typeface="+mn-lt"/>
              </a:rPr>
            </a:br>
            <a:r>
              <a:rPr lang="ru-RU" b="0" dirty="0">
                <a:latin typeface="+mn-lt"/>
              </a:rPr>
              <a:t>- Я – ЧАСТЬ ТОЙ СИЛЫ,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ЧТО ВЕЧНО ХОЧЕТ ЗЛА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И ВЕЧНО СОВЕРШАЕТ БЛАГО. 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ГЁТЕ «ФАУСТ»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0" y="35718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3. «Нечистая сила» в романе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357188"/>
            <a:ext cx="1871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214313" y="357188"/>
            <a:ext cx="8643937" cy="6286500"/>
          </a:xfrm>
          <a:noFill/>
        </p:spPr>
        <p:txBody>
          <a:bodyPr/>
          <a:lstStyle/>
          <a:p>
            <a:pPr marL="0" indent="263525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Дьявол – падший ангел. По необъяснимой прихоти первая по близости к Богу сотворённая им личность, высший ангел Денница, или Люцифер (носитель света), захотел иметь всё лишь для себя, никому ничего не отдавая. По словам святых отцов, он залюбовался собою и стал как бы самозамкнутым сосудом. 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500063" y="4071938"/>
            <a:ext cx="8358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FFFF00"/>
                </a:solidFill>
                <a:latin typeface="Arial" pitchFamily="34" charset="0"/>
              </a:rPr>
              <a:t>Воланд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</a:rPr>
              <a:t> - это дьявол, сатана, князь тьмы, дух зла и повелитель теней. </a:t>
            </a:r>
          </a:p>
          <a:p>
            <a:pPr>
              <a:defRPr/>
            </a:pPr>
            <a:r>
              <a:rPr lang="ru-RU" dirty="0">
                <a:latin typeface="+mn-lt"/>
              </a:rPr>
              <a:t>Кто он?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«Палач порока» ?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«Карающий меч в руках правосудия»?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928813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6429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solidFill>
                  <a:srgbClr val="FFFF00"/>
                </a:solidFill>
              </a:rPr>
              <a:t>Содержание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857224" y="1714488"/>
            <a:ext cx="7572428" cy="321471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buFontTx/>
              <a:buAutoNum type="arabicPeriod"/>
              <a:defRPr/>
            </a:pPr>
            <a:r>
              <a:rPr lang="ru-RU" sz="3200" b="0" i="0" kern="10" dirty="0">
                <a:latin typeface="+mn-lt"/>
                <a:hlinkClick r:id="rId2" action="ppaction://hlinksldjump"/>
              </a:rPr>
              <a:t>Роман «Мастер и Маргарита»</a:t>
            </a:r>
            <a:endParaRPr lang="ru-RU" sz="3200" b="0" i="0" kern="10" dirty="0">
              <a:latin typeface="+mn-lt"/>
            </a:endParaRPr>
          </a:p>
          <a:p>
            <a:pPr algn="ctr">
              <a:buFontTx/>
              <a:buAutoNum type="arabicPeriod"/>
              <a:defRPr/>
            </a:pPr>
            <a:r>
              <a:rPr lang="ru-RU" sz="3200" b="0" i="0" dirty="0" err="1">
                <a:latin typeface="+mn-lt"/>
                <a:hlinkClick r:id="rId3" action="ppaction://hlinksldjump"/>
              </a:rPr>
              <a:t>Ершалаимские</a:t>
            </a:r>
            <a:r>
              <a:rPr lang="ru-RU" sz="3200" b="0" i="0" dirty="0">
                <a:latin typeface="+mn-lt"/>
                <a:hlinkClick r:id="rId3" action="ppaction://hlinksldjump"/>
              </a:rPr>
              <a:t> главы</a:t>
            </a:r>
            <a:endParaRPr lang="ru-RU" sz="3200" b="0" i="0" dirty="0">
              <a:latin typeface="+mn-lt"/>
            </a:endParaRPr>
          </a:p>
          <a:p>
            <a:pPr algn="ctr">
              <a:buFontTx/>
              <a:buAutoNum type="arabicPeriod"/>
              <a:defRPr/>
            </a:pPr>
            <a:r>
              <a:rPr lang="ru-RU" sz="3200" b="0" i="0" dirty="0">
                <a:latin typeface="+mn-lt"/>
                <a:hlinkClick r:id="rId4" action="ppaction://hlinksldjump"/>
              </a:rPr>
              <a:t>«Нечистая сила» в романе</a:t>
            </a:r>
            <a:endParaRPr lang="ru-RU" sz="3200" b="0" i="0" dirty="0">
              <a:latin typeface="+mn-lt"/>
            </a:endParaRPr>
          </a:p>
          <a:p>
            <a:pPr algn="ctr">
              <a:buFontTx/>
              <a:buAutoNum type="arabicPeriod"/>
              <a:defRPr/>
            </a:pPr>
            <a:r>
              <a:rPr lang="ru-RU" sz="3200" b="0" i="0" dirty="0">
                <a:latin typeface="+mn-lt"/>
                <a:hlinkClick r:id="rId5" action="ppaction://hlinksldjump"/>
              </a:rPr>
              <a:t>«Московские» главы. МАССОЛИТ</a:t>
            </a:r>
            <a:endParaRPr lang="ru-RU" sz="3200" b="0" i="0" dirty="0">
              <a:latin typeface="+mn-lt"/>
            </a:endParaRPr>
          </a:p>
          <a:p>
            <a:pPr algn="ctr">
              <a:buFontTx/>
              <a:buAutoNum type="arabicPeriod"/>
              <a:defRPr/>
            </a:pPr>
            <a:r>
              <a:rPr lang="ru-RU" sz="3200" b="0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n-lt"/>
                <a:ea typeface="+mj-ea"/>
                <a:cs typeface="+mj-cs"/>
                <a:hlinkClick r:id="" action="ppaction://noaction"/>
              </a:rPr>
              <a:t>Мастер и Маргарита</a:t>
            </a:r>
            <a:endParaRPr lang="ru-RU" sz="3200" b="0" i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latin typeface="+mn-lt"/>
              <a:ea typeface="+mj-ea"/>
              <a:cs typeface="+mj-cs"/>
            </a:endParaRPr>
          </a:p>
          <a:p>
            <a:pPr algn="ctr">
              <a:buFontTx/>
              <a:buAutoNum type="arabicPeriod"/>
              <a:defRPr/>
            </a:pPr>
            <a:r>
              <a:rPr lang="ru-RU" sz="3200" b="0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latin typeface="+mn-lt"/>
                <a:ea typeface="+mj-ea"/>
                <a:cs typeface="+mj-cs"/>
                <a:hlinkClick r:id="" action="ppaction://noaction"/>
              </a:rPr>
              <a:t>Зачёт по тексту</a:t>
            </a:r>
            <a:endParaRPr lang="ru-RU" sz="3200" b="0" i="0" kern="10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7250" y="5359400"/>
            <a:ext cx="7429500" cy="1498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endParaRPr lang="ru-RU" sz="4000" i="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Воланд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571625"/>
            <a:ext cx="2325687" cy="3024188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285728"/>
            <a:ext cx="50720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Князь тьмы </a:t>
            </a:r>
            <a:r>
              <a:rPr lang="ru-RU" sz="3600" i="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Воланд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071563"/>
            <a:ext cx="6143625" cy="52387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3525" algn="just">
              <a:lnSpc>
                <a:spcPct val="80000"/>
              </a:lnSpc>
              <a:defRPr/>
            </a:pPr>
            <a:r>
              <a:rPr lang="ru-RU" sz="2200" b="0" i="0" dirty="0">
                <a:latin typeface="+mn-lt"/>
              </a:rPr>
              <a:t>Имя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 взято из поэмы Гёте «Фауст», где оно упоминается лишь однажды и в русских переводах обычно опускается. Так называет себя Мефистофель в сцене Вальпургиевой ночи, требуя от нечисти дать дорогу: "Дворянин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 идет!". Основное слово "</a:t>
            </a:r>
            <a:r>
              <a:rPr lang="ru-RU" sz="2200" b="0" i="0" dirty="0" err="1">
                <a:latin typeface="+mn-lt"/>
              </a:rPr>
              <a:t>Faland</a:t>
            </a:r>
            <a:r>
              <a:rPr lang="ru-RU" sz="2200" b="0" i="0" dirty="0">
                <a:latin typeface="+mn-lt"/>
              </a:rPr>
              <a:t>" (обманщик, лукавый) употреблялось в смысле черта. Булгаков использовал это имя: после сеанса черной магии служащие Театра Варьете пытаются вспомнить имя мага: "Во... Кажись,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. А может быть, и не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? Может быть, </a:t>
            </a:r>
            <a:r>
              <a:rPr lang="ru-RU" sz="2200" b="0" i="0" dirty="0" err="1">
                <a:latin typeface="+mn-lt"/>
              </a:rPr>
              <a:t>Фаланд</a:t>
            </a:r>
            <a:r>
              <a:rPr lang="ru-RU" sz="2200" b="0" i="0" dirty="0">
                <a:latin typeface="+mn-lt"/>
              </a:rPr>
              <a:t>". В редакции 1929-1930 гг. имя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 воспроизводилось полностью латиницей на его визитной карточке: "</a:t>
            </a:r>
            <a:r>
              <a:rPr lang="ru-RU" sz="2200" b="0" i="0" dirty="0" err="1">
                <a:latin typeface="+mn-lt"/>
              </a:rPr>
              <a:t>D-r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200" b="0" i="0" dirty="0" err="1">
                <a:latin typeface="+mn-lt"/>
              </a:rPr>
              <a:t>Theodor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200" b="0" i="0" dirty="0" err="1">
                <a:latin typeface="+mn-lt"/>
              </a:rPr>
              <a:t>Voland</a:t>
            </a:r>
            <a:r>
              <a:rPr lang="ru-RU" sz="2200" b="0" i="0" dirty="0">
                <a:latin typeface="+mn-lt"/>
              </a:rPr>
              <a:t>". В окончательном тексте Булгаков от латиницы отказался: Иван Бездомный на Патриарших запоминает только начальную букву фамилии - W ("</a:t>
            </a:r>
            <a:r>
              <a:rPr lang="ru-RU" sz="2200" b="0" i="0" dirty="0" err="1">
                <a:latin typeface="+mn-lt"/>
              </a:rPr>
              <a:t>дубль-ве</a:t>
            </a:r>
            <a:r>
              <a:rPr lang="ru-RU" sz="2200" b="0" i="0" dirty="0">
                <a:latin typeface="+mn-lt"/>
              </a:rPr>
              <a:t>").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3000375" y="152400"/>
            <a:ext cx="5686425" cy="7048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</a:t>
            </a:r>
            <a:r>
              <a:rPr lang="ru-RU" sz="3800" b="1" smtClean="0">
                <a:ln>
                  <a:noFill/>
                </a:ln>
                <a:solidFill>
                  <a:srgbClr val="FFFF00"/>
                </a:solidFill>
                <a:effectLst/>
              </a:rPr>
              <a:t> - тайна и загадка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857500" y="1000125"/>
            <a:ext cx="6072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1325" algn="just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зримо или незримо присутствует в романе на всем пространстве текста. </a:t>
            </a:r>
            <a:r>
              <a:rPr lang="ru-RU" sz="2200" b="0" i="0" dirty="0">
                <a:latin typeface="+mn-lt"/>
              </a:rPr>
              <a:t>По его словам, он даже был при допросе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 Пилатом: </a:t>
            </a:r>
            <a:r>
              <a:rPr lang="ru-RU" sz="2200" b="0" dirty="0">
                <a:latin typeface="+mn-lt"/>
              </a:rPr>
              <a:t>«… Я лично присутствовал при всем этом. И на балконе был у Понтия Пилата, и в саду, когда он с </a:t>
            </a:r>
            <a:r>
              <a:rPr lang="ru-RU" sz="2200" b="0" dirty="0" err="1">
                <a:latin typeface="+mn-lt"/>
              </a:rPr>
              <a:t>Каифой</a:t>
            </a:r>
            <a:r>
              <a:rPr lang="ru-RU" sz="2200" b="0" dirty="0">
                <a:latin typeface="+mn-lt"/>
              </a:rPr>
              <a:t> разговаривал, и на помосте, но только тайно, инкогнито, так сказать, так что прошу вас – никому ни слова и полнейший секрет!.. Тсс!» </a:t>
            </a:r>
          </a:p>
        </p:txBody>
      </p:sp>
      <p:pic>
        <p:nvPicPr>
          <p:cNvPr id="26628" name="Picture 7" descr="Волан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25654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88" y="4286250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- воплощение противоречий жизни. </a:t>
            </a:r>
            <a:r>
              <a:rPr lang="ru-RU" sz="2000" b="0" i="0" dirty="0">
                <a:latin typeface="+mn-lt"/>
              </a:rPr>
              <a:t>Его портрет дает нам двоякое представление о герое. </a:t>
            </a:r>
            <a:r>
              <a:rPr lang="ru-RU" sz="2000" b="0" dirty="0">
                <a:latin typeface="+mn-lt"/>
              </a:rPr>
              <a:t>«…с левой стороны  у него были платиновые коронки,  а справой – золотые»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dirty="0">
                <a:latin typeface="+mn-lt"/>
              </a:rPr>
              <a:t>«брови черные, одна выше другой»</a:t>
            </a:r>
            <a:r>
              <a:rPr lang="ru-RU" sz="2000" b="0" i="0" dirty="0">
                <a:latin typeface="+mn-lt"/>
              </a:rPr>
              <a:t>, разные глаза: </a:t>
            </a:r>
            <a:r>
              <a:rPr lang="ru-RU" sz="2000" b="0" dirty="0">
                <a:latin typeface="+mn-lt"/>
              </a:rPr>
              <a:t>«левый, зеленый,  у него совершенно безумен, а правый – пуст, черен и мертв»</a:t>
            </a:r>
            <a:r>
              <a:rPr lang="ru-RU" sz="2000" b="0" i="0" dirty="0">
                <a:latin typeface="+mn-lt"/>
              </a:rPr>
              <a:t>, берет заломлен на одну сторону.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286125"/>
            <a:ext cx="2786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3379788"/>
            <a:ext cx="6072187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 - сгусток противоречий, как и вся жизнь за все тысячелетия, которые осмысливает Булгаков.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 – </a:t>
            </a:r>
            <a:r>
              <a:rPr lang="ru-RU" sz="2000" b="0" dirty="0">
                <a:latin typeface="+mn-lt"/>
              </a:rPr>
              <a:t>«часть той силы, которая вечно хочет зла и совершает благо»</a:t>
            </a:r>
            <a:r>
              <a:rPr lang="ru-RU" sz="2000" b="0" i="0" dirty="0">
                <a:latin typeface="+mn-lt"/>
              </a:rPr>
              <a:t>. Как в философии, так и в действиях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 противоречив, особенно когда речь идет о нравственных вопросах. В одном он последователен - это в своем доброжелательном отношении к Мастеру и Маргарите (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высокая оценка роли искусства, способного вопреки всем препятствиям нести людям правду и справедливость</a:t>
            </a:r>
            <a:r>
              <a:rPr lang="ru-RU" sz="2000" b="0" i="0" dirty="0">
                <a:latin typeface="+mn-lt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429000" y="214313"/>
            <a:ext cx="5429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3525" algn="just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000" b="0" i="0" dirty="0">
                <a:latin typeface="+mn-lt"/>
              </a:rPr>
              <a:t>Даже мнения о нем расходится: </a:t>
            </a:r>
            <a:r>
              <a:rPr lang="ru-RU" sz="2000" b="0" dirty="0">
                <a:latin typeface="+mn-lt"/>
              </a:rPr>
              <a:t>«…на поэта иностранец с первых же слов произвел отвратительное впечатление, а Берлиозу скорее понравился, то есть не то чтобы понравился, а…  как бы выразиться – заинтересовал, что ли».</a:t>
            </a:r>
            <a:r>
              <a:rPr lang="ru-RU" sz="2000" b="0" i="0" dirty="0">
                <a:latin typeface="+mn-lt"/>
              </a:rPr>
              <a:t> </a:t>
            </a:r>
          </a:p>
          <a:p>
            <a:pPr indent="263525" algn="just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000" b="0" i="0" dirty="0">
                <a:latin typeface="+mn-lt"/>
              </a:rPr>
              <a:t>Кто же все-таки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 на самом деле? Для Бездомного он – иностранный шпион, для Берлиоза – профессор истории, сумасшедший иностранец, для Степы </a:t>
            </a:r>
            <a:r>
              <a:rPr lang="ru-RU" sz="2000" b="0" i="0" dirty="0" err="1">
                <a:latin typeface="+mn-lt"/>
              </a:rPr>
              <a:t>Лиходеева</a:t>
            </a:r>
            <a:r>
              <a:rPr lang="ru-RU" sz="2000" b="0" i="0" dirty="0">
                <a:latin typeface="+mn-lt"/>
              </a:rPr>
              <a:t> – «черный маг», для Мастера – литературный персонаж. </a:t>
            </a:r>
            <a:endParaRPr lang="ru-RU" sz="2000" b="0" dirty="0">
              <a:latin typeface="+mn-lt"/>
            </a:endParaRPr>
          </a:p>
          <a:p>
            <a:pPr indent="263525" algn="just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endParaRPr lang="ru-RU" sz="2000" b="0" i="0" dirty="0">
              <a:latin typeface="+mn-lt"/>
            </a:endParaRPr>
          </a:p>
        </p:txBody>
      </p:sp>
      <p:pic>
        <p:nvPicPr>
          <p:cNvPr id="27653" name="Рисунок 2" descr="PDVD_01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1432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3357563" y="152400"/>
            <a:ext cx="5329237" cy="5619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000" b="1" smtClean="0">
                <a:ln>
                  <a:noFill/>
                </a:ln>
                <a:solidFill>
                  <a:srgbClr val="FFFF00"/>
                </a:solidFill>
                <a:effectLst/>
              </a:rPr>
              <a:t>Свита </a:t>
            </a:r>
            <a:r>
              <a:rPr lang="ru-RU" sz="5000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Воланда</a:t>
            </a:r>
            <a:endParaRPr lang="ru-RU" sz="5000" b="1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071813" y="714375"/>
            <a:ext cx="5657850" cy="3357563"/>
          </a:xfrm>
        </p:spPr>
        <p:txBody>
          <a:bodyPr/>
          <a:lstStyle/>
          <a:p>
            <a:pPr marL="0" indent="355600" algn="just">
              <a:buFont typeface="Wingdings 2" pitchFamily="18" charset="2"/>
              <a:buNone/>
              <a:defRPr/>
            </a:pPr>
            <a:r>
              <a:rPr lang="ru-RU" sz="2400" dirty="0" err="1" smtClean="0"/>
              <a:t>Воланд</a:t>
            </a:r>
            <a:r>
              <a:rPr lang="ru-RU" sz="2400" dirty="0" smtClean="0"/>
              <a:t> является в Москву не один, а в окружении свиты, что необычно для традиционного воплощение для данного персонажа в литературе. Ведь обычно сатана, предстает сам по себе, без сообщников.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чего же в романе присутствует сатана и его свита? </a:t>
            </a:r>
            <a:endParaRPr lang="ru-RU" sz="2400" dirty="0" smtClean="0"/>
          </a:p>
        </p:txBody>
      </p:sp>
      <p:pic>
        <p:nvPicPr>
          <p:cNvPr id="28676" name="Picture 6" descr="Тро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32015">
            <a:off x="546100" y="403225"/>
            <a:ext cx="2290763" cy="31670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357188" y="4214813"/>
            <a:ext cx="5929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buFont typeface="Wingdings 2" pitchFamily="18" charset="2"/>
              <a:buNone/>
              <a:defRPr/>
            </a:pPr>
            <a:r>
              <a:rPr lang="ru-RU" b="0" i="0" dirty="0">
                <a:latin typeface="+mn-lt"/>
              </a:rPr>
              <a:t>Все фокусы, эксцентрические номера показывают «демоны низшего порядка»: 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кот Бегемот,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Коровьев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Азазелло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 и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вампирша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Гелла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pic>
        <p:nvPicPr>
          <p:cNvPr id="28678" name="Picture 6" descr="Булгаков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500438"/>
            <a:ext cx="23209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14813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1"/>
          <p:cNvSpPr>
            <a:spLocks noGrp="1"/>
          </p:cNvSpPr>
          <p:nvPr>
            <p:ph idx="1"/>
          </p:nvPr>
        </p:nvSpPr>
        <p:spPr>
          <a:xfrm>
            <a:off x="214313" y="142875"/>
            <a:ext cx="8501062" cy="3786188"/>
          </a:xfrm>
        </p:spPr>
        <p:txBody>
          <a:bodyPr/>
          <a:lstStyle/>
          <a:p>
            <a:pPr marL="0" indent="363538" algn="just">
              <a:buFont typeface="Wingdings 2" pitchFamily="18" charset="2"/>
              <a:buNone/>
            </a:pPr>
            <a:r>
              <a:rPr lang="ru-RU" sz="2000" smtClean="0"/>
              <a:t> </a:t>
            </a:r>
            <a:r>
              <a:rPr lang="ru-RU" sz="2000" smtClean="0">
                <a:solidFill>
                  <a:srgbClr val="FFFF00"/>
                </a:solidFill>
              </a:rPr>
              <a:t>Коровьев –рыцарь, владеющий черной магией, аферист</a:t>
            </a:r>
            <a:r>
              <a:rPr lang="ru-RU" sz="2000" smtClean="0"/>
              <a:t>. </a:t>
            </a:r>
          </a:p>
          <a:p>
            <a:pPr marL="0" indent="363538" algn="just">
              <a:buFont typeface="Wingdings 2" pitchFamily="18" charset="2"/>
              <a:buNone/>
            </a:pPr>
            <a:r>
              <a:rPr lang="ru-RU" sz="2000" smtClean="0"/>
              <a:t>В действительности он  темно-фиолетовый рыцарь Фагот. Однажды неудачно сочинив каламбур о свете и тьме, был наказан; вынужден служить Воланду. </a:t>
            </a:r>
          </a:p>
          <a:p>
            <a:pPr marL="0" indent="363538" algn="just">
              <a:buFont typeface="Wingdings 2" pitchFamily="18" charset="2"/>
              <a:buNone/>
            </a:pPr>
            <a:r>
              <a:rPr lang="ru-RU" sz="2000" smtClean="0"/>
              <a:t>Подручный Воланда только по необходимости надевает различные маски-личины: пьяница, ловкий мошенник, проныра-переводчик при знаменитом иностранце и др. Смысл фамилии «Коровьев-Фагот» в комичности. Это шут (имеющий отношение к музыке), безвкусно одетый и еретически настроенный с шутовской фамилией (фр. </a:t>
            </a:r>
            <a:r>
              <a:rPr lang="en-US" sz="2000" smtClean="0"/>
              <a:t>«fagot»</a:t>
            </a:r>
            <a:r>
              <a:rPr lang="ru-RU" sz="2000" smtClean="0"/>
              <a:t> - </a:t>
            </a:r>
            <a:r>
              <a:rPr lang="en-US" sz="2000" smtClean="0"/>
              <a:t>«</a:t>
            </a:r>
            <a:r>
              <a:rPr lang="ru-RU" sz="2000" smtClean="0"/>
              <a:t>связка дудок», «отдавать ересью», фразеологизм - «быть, как связка дров») . </a:t>
            </a:r>
            <a:r>
              <a:rPr lang="ru-RU" sz="2000" smtClean="0">
                <a:solidFill>
                  <a:srgbClr val="FFFF00"/>
                </a:solidFill>
              </a:rPr>
              <a:t>Зло, получившее свое воплощение в нем, – ложь</a:t>
            </a:r>
            <a:r>
              <a:rPr lang="ru-RU" sz="2000" smtClean="0"/>
              <a:t>, отличающая его от других поданных Воланда.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008438"/>
            <a:ext cx="1928812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994150"/>
            <a:ext cx="21431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 descr="PDVD_00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0"/>
            <a:ext cx="31892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1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3857625"/>
          </a:xfrm>
        </p:spPr>
        <p:txBody>
          <a:bodyPr/>
          <a:lstStyle/>
          <a:p>
            <a:pPr marL="0" indent="536575" algn="just"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Кот Бегемот </a:t>
            </a:r>
            <a:r>
              <a:rPr lang="ru-RU" sz="2000" smtClean="0"/>
              <a:t>– </a:t>
            </a:r>
            <a:r>
              <a:rPr lang="ru-RU" sz="2000" smtClean="0">
                <a:solidFill>
                  <a:srgbClr val="FFFF00"/>
                </a:solidFill>
              </a:rPr>
              <a:t>кот-оборотень и любимый шут Воланда</a:t>
            </a:r>
            <a:r>
              <a:rPr lang="ru-RU" sz="2000" smtClean="0"/>
              <a:t>, персонаж сатирический, так как представлен в виде толстого черного кота, который </a:t>
            </a:r>
            <a:r>
              <a:rPr lang="ru-RU" sz="2000" smtClean="0">
                <a:solidFill>
                  <a:srgbClr val="FFFF00"/>
                </a:solidFill>
              </a:rPr>
              <a:t>умеет говорить и вечно «валяет дурака». </a:t>
            </a:r>
            <a:r>
              <a:rPr lang="ru-RU" sz="2000" smtClean="0"/>
              <a:t>Изредка он превращается в худенького юношу.</a:t>
            </a:r>
          </a:p>
          <a:p>
            <a:pPr marL="0" indent="536575" algn="just">
              <a:buFont typeface="Wingdings 2" pitchFamily="18" charset="2"/>
              <a:buNone/>
            </a:pPr>
            <a:r>
              <a:rPr lang="ru-RU" sz="2000" smtClean="0"/>
              <a:t>Имя Бегемот взято ветхозаветной книги Еноха. Упоминалось морское чудовище Бегемот, обитающее в невидимой пустыне "на востоке от сада, где жили избранные и праведные". </a:t>
            </a:r>
          </a:p>
          <a:p>
            <a:pPr marL="0" indent="536575" algn="just">
              <a:buFont typeface="Wingdings 2" pitchFamily="18" charset="2"/>
              <a:buNone/>
            </a:pPr>
            <a:r>
              <a:rPr lang="ru-RU" sz="2000" smtClean="0"/>
              <a:t>Кот Бегемот – мастер озорных проделок и розыгрышей. В свите он всего лишь любимый шут, потешающий князя тьмы. Его действия в Москве разрушительны и, как правило непоследовательны. Именно они и говорят о том, что </a:t>
            </a:r>
            <a:r>
              <a:rPr lang="ru-RU" sz="2000" smtClean="0">
                <a:solidFill>
                  <a:srgbClr val="FFFF00"/>
                </a:solidFill>
              </a:rPr>
              <a:t>в его образе заключено такое проявление зла как хаос.</a:t>
            </a:r>
          </a:p>
        </p:txBody>
      </p:sp>
      <p:pic>
        <p:nvPicPr>
          <p:cNvPr id="30724" name="Picture 6" descr="Бегемот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987800"/>
            <a:ext cx="19288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Бегемот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3929063"/>
            <a:ext cx="1939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PDVD_00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500563"/>
            <a:ext cx="26431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3857625"/>
          </a:xfrm>
        </p:spPr>
        <p:txBody>
          <a:bodyPr/>
          <a:lstStyle/>
          <a:p>
            <a:pPr marL="0" indent="363538" algn="just"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Азазелло – "демон безводной пустыни, демон-убийца". </a:t>
            </a:r>
          </a:p>
          <a:p>
            <a:pPr marL="0" indent="363538" algn="just">
              <a:buFont typeface="Wingdings 2" pitchFamily="18" charset="2"/>
              <a:buNone/>
            </a:pPr>
            <a:r>
              <a:rPr lang="ru-RU" sz="2000" smtClean="0"/>
              <a:t>Имя Азазелло образовано Булгаковым от ветхозаветного имени Азазел (или Азазель). Так зовут падшего ангела, который научил людей изготовлять оружие и украшения. Благодаря Азазелу женщины освоили "блудливое искусство" раскрашивать лицо. Поэтому именно Азазелло передает Маргарите крем, волшебным образом меняющий ее внешность. </a:t>
            </a:r>
            <a:r>
              <a:rPr lang="ru-RU" sz="2000" smtClean="0">
                <a:solidFill>
                  <a:srgbClr val="FFFF00"/>
                </a:solidFill>
              </a:rPr>
              <a:t>Он чрезвычайно изобретателен в смысле вышибания разного рода грешников </a:t>
            </a:r>
            <a:r>
              <a:rPr lang="ru-RU" sz="2000" smtClean="0"/>
              <a:t>из квартиры №50, из Москвы, и даже с этого на тот свет. </a:t>
            </a:r>
          </a:p>
          <a:p>
            <a:pPr marL="0" indent="363538" algn="just">
              <a:buFont typeface="Wingdings 2" pitchFamily="18" charset="2"/>
              <a:buNone/>
            </a:pPr>
            <a:r>
              <a:rPr lang="ru-RU" sz="2000" smtClean="0"/>
              <a:t>В финале романа перемены, произошедшие с Азазелло, не изменили его облик, в отличие от других спутников Воланда. Это говорит о его особой преданности своему делу. Этот персонаж </a:t>
            </a:r>
            <a:r>
              <a:rPr lang="ru-RU" sz="2000" smtClean="0">
                <a:solidFill>
                  <a:srgbClr val="FFFF00"/>
                </a:solidFill>
              </a:rPr>
              <a:t>олицетворяет собой смерть</a:t>
            </a:r>
            <a:r>
              <a:rPr lang="ru-RU" sz="2000" smtClean="0"/>
              <a:t>.</a:t>
            </a:r>
          </a:p>
        </p:txBody>
      </p:sp>
      <p:pic>
        <p:nvPicPr>
          <p:cNvPr id="31748" name="Picture 5" descr="Азазел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071938"/>
            <a:ext cx="1841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Нехорошая кварт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19563"/>
            <a:ext cx="197961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PDVD_009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4608513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Содержимое 1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35004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          Гелла – женщина-вампир</a:t>
            </a:r>
            <a:r>
              <a:rPr lang="ru-RU" sz="2400" smtClean="0"/>
              <a:t>. Молчалива и таинственна почти на всем протяжении романа. Вампиры – это традиционно низший разряд нечистой силы, поэтому можно предположить, что она самый младший член свиты. Ее отсутствие в прощальном полете над Москвой делает ее еще более таинственным персонажем. О ее роли в свите мы знаем лишь то, что она может выполнить все, что попросит ее хозяин. 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           </a:t>
            </a:r>
            <a:r>
              <a:rPr lang="ru-RU" sz="2400" smtClean="0">
                <a:solidFill>
                  <a:srgbClr val="FFFF00"/>
                </a:solidFill>
              </a:rPr>
              <a:t>Таинственность – ее главное отличие.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22688"/>
            <a:ext cx="21431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714750"/>
            <a:ext cx="21383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4294967295"/>
          </p:nvPr>
        </p:nvSpPr>
        <p:spPr>
          <a:xfrm>
            <a:off x="214313" y="285750"/>
            <a:ext cx="6429375" cy="2786063"/>
          </a:xfrm>
        </p:spPr>
        <p:txBody>
          <a:bodyPr/>
          <a:lstStyle/>
          <a:p>
            <a:pPr marL="0" indent="363538" algn="just">
              <a:buFont typeface="Wingdings 2" pitchFamily="18" charset="2"/>
              <a:buNone/>
            </a:pPr>
            <a:r>
              <a:rPr lang="ru-RU" sz="2200" smtClean="0"/>
              <a:t>Свита Воланда олицетворяет собой зло, но в каждом из них оно представлено своеобразно. Различен и характер и предназначение каждого из них. Высказывание Воланда о том, что </a:t>
            </a:r>
            <a:r>
              <a:rPr lang="ru-RU" sz="2200" smtClean="0">
                <a:solidFill>
                  <a:srgbClr val="FFFF00"/>
                </a:solidFill>
              </a:rPr>
              <a:t>именно на фоне добра можно увидеть зло, что добро без зла ничего не стоит</a:t>
            </a:r>
            <a:r>
              <a:rPr lang="ru-RU" sz="2200" smtClean="0"/>
              <a:t>, объясняет их поступки тем, что Добро и Зло – вещи неразделимые.</a:t>
            </a:r>
          </a:p>
        </p:txBody>
      </p:sp>
      <p:pic>
        <p:nvPicPr>
          <p:cNvPr id="33795" name="Picture 9" descr="Св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1559">
            <a:off x="6715125" y="150813"/>
            <a:ext cx="23225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86125" y="2857500"/>
            <a:ext cx="5607050" cy="3786188"/>
          </a:xfrm>
          <a:prstGeom prst="rect">
            <a:avLst/>
          </a:prstGeom>
        </p:spPr>
        <p:txBody>
          <a:bodyPr/>
          <a:lstStyle/>
          <a:p>
            <a:pPr indent="355600" algn="just">
              <a:defRPr/>
            </a:pPr>
            <a:r>
              <a:rPr lang="ru-RU" sz="2200" b="0" i="0" dirty="0" err="1">
                <a:latin typeface="+mn-lt"/>
                <a:ea typeface="+mj-ea"/>
                <a:cs typeface="+mj-cs"/>
              </a:rPr>
              <a:t>Мессир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 не творит зла, он пытается очистить мир, открывая и разоблачая людские пороки. Но он берет на себя эту миссию самовольно, не снисходя до жалости к тем, кого он жестоко наказывает. Впрочем, странно было бы требовать от дьявола сочувствия. Достаточно того, что он помог Мастеру и Маргарите.</a:t>
            </a:r>
            <a:r>
              <a:rPr lang="ru-RU" sz="2200" b="0" dirty="0">
                <a:latin typeface="+mn-lt"/>
                <a:ea typeface="+mj-ea"/>
                <a:cs typeface="+mj-cs"/>
              </a:rPr>
              <a:t> 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По сути, </a:t>
            </a:r>
            <a:r>
              <a:rPr lang="ru-RU" sz="2200" b="0" i="0" dirty="0" err="1">
                <a:latin typeface="+mn-lt"/>
                <a:ea typeface="+mj-ea"/>
                <a:cs typeface="+mj-cs"/>
              </a:rPr>
              <a:t>Воланд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 </a:t>
            </a:r>
            <a:r>
              <a:rPr lang="ru-RU" sz="2200" b="0" i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– </a:t>
            </a:r>
            <a:r>
              <a:rPr lang="ru-RU" sz="2200" b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«часть той силы, что вечно хочет зла и вечно совершает благо»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. </a:t>
            </a:r>
            <a:endParaRPr lang="ru-RU" sz="2200" b="0" dirty="0">
              <a:latin typeface="+mn-lt"/>
              <a:ea typeface="+mj-ea"/>
              <a:cs typeface="+mj-cs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39590">
            <a:off x="307975" y="3425825"/>
            <a:ext cx="2730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>
          <a:xfrm>
            <a:off x="0" y="428625"/>
            <a:ext cx="9144000" cy="4643438"/>
          </a:xfrm>
        </p:spPr>
        <p:txBody>
          <a:bodyPr/>
          <a:lstStyle/>
          <a:p>
            <a:pPr marL="0" indent="261938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Театр Варьете, где проходит сеанс «чёрной магии».</a:t>
            </a:r>
          </a:p>
          <a:p>
            <a:pPr marL="0" indent="261938" algn="just">
              <a:spcBef>
                <a:spcPts val="0"/>
              </a:spcBef>
              <a:defRPr/>
            </a:pPr>
            <a:r>
              <a:rPr lang="ru-RU" sz="2000" dirty="0" smtClean="0"/>
              <a:t>Во время «денежного дождя» публика неистовствует: </a:t>
            </a:r>
            <a:r>
              <a:rPr lang="ru-RU" sz="2000" i="1" dirty="0" smtClean="0"/>
              <a:t>«Всюду гудело слово «червонцы», слышались выкрикивания… Кое-кто уже ползал в проходе, шаря под креслами». </a:t>
            </a:r>
            <a:r>
              <a:rPr lang="ru-RU" sz="2000" dirty="0" smtClean="0"/>
              <a:t>В зале нарастает напряжение, назревает скандал, заканчивающийся дракой. Но дьявольские червонцы быстро превращаются в обыкновенную бумагу. Мнимые деньги для </a:t>
            </a:r>
            <a:r>
              <a:rPr lang="ru-RU" sz="2000" dirty="0" err="1" smtClean="0"/>
              <a:t>Воланда</a:t>
            </a:r>
            <a:r>
              <a:rPr lang="ru-RU" sz="2000" dirty="0" smtClean="0"/>
              <a:t> - это только способ выявить внутреннюю сущность людей.</a:t>
            </a:r>
          </a:p>
          <a:p>
            <a:pPr marL="0" indent="263525" algn="just">
              <a:spcBef>
                <a:spcPts val="0"/>
              </a:spcBef>
              <a:defRPr/>
            </a:pPr>
            <a:r>
              <a:rPr lang="ru-RU" sz="2000" dirty="0" smtClean="0"/>
              <a:t>Когда конферансье потребовал исчезновения этих «бумажек», публика потребовала оторвать ему голову, что и было молниеносно исполнено…</a:t>
            </a:r>
            <a:endParaRPr lang="ru-RU" sz="2000" i="1" dirty="0" smtClean="0"/>
          </a:p>
          <a:p>
            <a:pPr marL="0" indent="261938" algn="just">
              <a:spcBef>
                <a:spcPts val="0"/>
              </a:spcBef>
              <a:defRPr/>
            </a:pPr>
            <a:r>
              <a:rPr lang="ru-RU" sz="2000" dirty="0" smtClean="0"/>
              <a:t>На сцене открывается «дамский магазин», где любая женщина из числа сидящих в зале может бесплатно одеться с ног до головы. Тут же в магазин выстраивается очередь, однако по окончании представления все, приобретенное в «дамском магазине», исчезает без следа, заставив доверчивых женщин метаться по улицам в одном белье.</a:t>
            </a:r>
          </a:p>
          <a:p>
            <a:pPr marL="0" indent="263525" algn="just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4819" name="Picture 4" descr="Задача выполне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72063"/>
            <a:ext cx="2432050" cy="1785937"/>
          </a:xfrm>
        </p:spPr>
      </p:pic>
      <p:pic>
        <p:nvPicPr>
          <p:cNvPr id="34820" name="Picture 5" descr="Голова оторва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0" y="5064125"/>
            <a:ext cx="2428875" cy="1793875"/>
          </a:xfrm>
        </p:spPr>
      </p:pic>
      <p:pic>
        <p:nvPicPr>
          <p:cNvPr id="34821" name="Picture 5" descr="Милосер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088" y="5072063"/>
            <a:ext cx="26019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0"/>
            <a:ext cx="8643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  <a:latin typeface="+mj-lt"/>
              </a:rPr>
              <a:t>“…изменились ли эти горожане внутренне?”</a:t>
            </a:r>
            <a:endParaRPr lang="ru-RU" sz="2800" i="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6215062" cy="3643313"/>
          </a:xfrm>
        </p:spPr>
        <p:txBody>
          <a:bodyPr/>
          <a:lstStyle/>
          <a:p>
            <a:pPr marL="0" indent="3556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Роман Булгакова – это многомерное и многослойное произведение. В нем соединены мистика и сатира, фантастика и реализм, легкая ирония и философия. </a:t>
            </a:r>
          </a:p>
          <a:p>
            <a:pPr marL="0" indent="3556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Одной из главных философских проблем романа является проблема взаимоотношения добра и зла. Эта тема всегда занимала ведущее место в русской философии и литературе.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444D26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cs typeface="Arial" pitchFamily="34" charset="0"/>
              </a:rPr>
              <a:t>    </a:t>
            </a:r>
          </a:p>
        </p:txBody>
      </p:sp>
      <p:pic>
        <p:nvPicPr>
          <p:cNvPr id="8195" name="Picture 6" descr="копия рукопи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14313"/>
            <a:ext cx="2286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6286500" cy="71437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0" i="0" kern="10" dirty="0">
                <a:solidFill>
                  <a:srgbClr val="FFFF00"/>
                </a:solidFill>
                <a:latin typeface="+mj-lt"/>
              </a:rPr>
              <a:t>                        </a:t>
            </a:r>
          </a:p>
        </p:txBody>
      </p:sp>
      <p:pic>
        <p:nvPicPr>
          <p:cNvPr id="8197" name="Picture 8" descr="dv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429000"/>
            <a:ext cx="21685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МиМ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5643562" cy="3500438"/>
          </a:xfrm>
        </p:spPr>
        <p:txBody>
          <a:bodyPr/>
          <a:lstStyle/>
          <a:p>
            <a:pPr marL="0" indent="365125" algn="just">
              <a:buFont typeface="Wingdings 2" pitchFamily="18" charset="2"/>
              <a:buNone/>
            </a:pPr>
            <a:r>
              <a:rPr lang="ru-RU" sz="2400" smtClean="0"/>
              <a:t>Рассуждая о современном человеке, Воланд приходит к выводу: </a:t>
            </a:r>
            <a:r>
              <a:rPr lang="ru-RU" sz="2400" i="1" smtClean="0"/>
              <a:t>«…они – люди, как люди. Любят деньги, но ведь это всегда было… Ну, легкомысленны… ну, что ж… и милосердие иногда стучится в их сердца… обыкновенные люди… в общем, напоминают прежних</a:t>
            </a:r>
            <a:r>
              <a:rPr lang="ru-RU" sz="2300" i="1" smtClean="0"/>
              <a:t>… квартирный вопрос только испортил их…».</a:t>
            </a:r>
            <a:r>
              <a:rPr lang="ru-RU" sz="2400" i="1" smtClean="0">
                <a:solidFill>
                  <a:srgbClr val="FF0000"/>
                </a:solidFill>
              </a:rPr>
              <a:t> </a:t>
            </a:r>
          </a:p>
          <a:p>
            <a:pPr marL="0" indent="365125" algn="just"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5843" name="Picture 5" descr="f_11819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88913"/>
            <a:ext cx="30019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0" y="52879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defRPr/>
            </a:pP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в художественном мире романа не противоположность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, а  дополнение к нему. </a:t>
            </a:r>
          </a:p>
          <a:p>
            <a:pPr indent="365125" algn="just">
              <a:defRPr/>
            </a:pP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Зло для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 не цель, а средство справиться с людскими пороками.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63" y="500063"/>
            <a:ext cx="671512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Бал дает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 в Нехорошей квартире в бесконечно длящуюся полночь пятницы 3 мая 1929 года.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В пятом измерении становятся видимыми гигантские залы, где происходит действо, а сами участники бала, наоборот, невидимы для окружающих людей, в том числе для агентов ОГПУ, дежурящих у дверей Нехорошей квартиры.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Зал обильно украшен розами (символ любви Маргариты к Мастеру, предвестие их скорой смерти, аллегория Христа, память о пролитой крови).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Гости: алхимики, фальшивомонетчики, чародеи, государственные изменники, отравители, чернокнижники – попадают на бал через камин (кроме Маргариты), и пасть камина соответствует мрачной и глубокой пещере, откуда отправляются на шабаш его участники. Отсюда и сравнение с пещерой темного глаза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которым он смотрит на Маргариту.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В оркестре играют лучшие музыканты мира. Тем самым Булгаков иллюстрирует идею, что всякий талант  в чем-то от дьявола.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8875" y="0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0" dirty="0">
                <a:solidFill>
                  <a:srgbClr val="FFFF00"/>
                </a:solidFill>
                <a:latin typeface="+mj-lt"/>
              </a:rPr>
              <a:t>Великий бал  у Сатаны 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8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2219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3379788"/>
            <a:ext cx="628650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В ее биографии отразились судьбы двух женщин, описанных в книге швейцарского психиатра  Августа </a:t>
            </a:r>
            <a:r>
              <a:rPr lang="ru-RU" sz="2000" b="0" i="0" dirty="0" err="1">
                <a:latin typeface="+mn-lt"/>
              </a:rPr>
              <a:t>Фореля</a:t>
            </a:r>
            <a:r>
              <a:rPr lang="ru-RU" sz="2000" b="0" i="0" dirty="0">
                <a:latin typeface="+mn-lt"/>
              </a:rPr>
              <a:t> : "</a:t>
            </a:r>
            <a:r>
              <a:rPr lang="ru-RU" sz="2000" b="0" i="0" dirty="0" err="1">
                <a:latin typeface="+mn-lt"/>
              </a:rPr>
              <a:t>Фрида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Келлер</a:t>
            </a:r>
            <a:r>
              <a:rPr lang="ru-RU" sz="2000" b="0" i="0" dirty="0">
                <a:latin typeface="+mn-lt"/>
              </a:rPr>
              <a:t> - убила мальчика, </a:t>
            </a:r>
            <a:r>
              <a:rPr lang="ru-RU" sz="2000" b="0" i="0" dirty="0" err="1">
                <a:latin typeface="+mn-lt"/>
              </a:rPr>
              <a:t>Кониецко</a:t>
            </a:r>
            <a:r>
              <a:rPr lang="ru-RU" sz="2000" b="0" i="0" dirty="0">
                <a:latin typeface="+mn-lt"/>
              </a:rPr>
              <a:t> - удавила младенца носовым платком".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Булгаков наказывает гостью суровее, чем это было в жизни ("бедной </a:t>
            </a:r>
            <a:r>
              <a:rPr lang="ru-RU" sz="2000" b="0" i="0" dirty="0" err="1">
                <a:latin typeface="+mn-lt"/>
              </a:rPr>
              <a:t>Фриде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Келлер</a:t>
            </a:r>
            <a:r>
              <a:rPr lang="ru-RU" sz="2000" b="0" i="0" dirty="0">
                <a:latin typeface="+mn-lt"/>
              </a:rPr>
              <a:t>" смертный приговор был заменен пожизненным заключением). Булгаков же свою </a:t>
            </a:r>
            <a:r>
              <a:rPr lang="ru-RU" sz="2000" b="0" i="0" dirty="0" err="1">
                <a:latin typeface="+mn-lt"/>
              </a:rPr>
              <a:t>Фриду</a:t>
            </a:r>
            <a:r>
              <a:rPr lang="ru-RU" sz="2000" b="0" i="0" dirty="0">
                <a:latin typeface="+mn-lt"/>
              </a:rPr>
              <a:t> казнил, чтобы дать ей возможность оказаться на балу у Сатаны (в бале участвуют только ожившие мертвецы).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К </a:t>
            </a:r>
            <a:r>
              <a:rPr lang="ru-RU" sz="2000" b="0" i="0" dirty="0" err="1">
                <a:latin typeface="+mn-lt"/>
              </a:rPr>
              <a:t>Фриде</a:t>
            </a:r>
            <a:r>
              <a:rPr lang="ru-RU" sz="2000" b="0" i="0" dirty="0">
                <a:latin typeface="+mn-lt"/>
              </a:rPr>
              <a:t> на балу Маргарита проявляет милосердие.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38" y="0"/>
            <a:ext cx="4786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Милосердие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214813"/>
            <a:ext cx="2308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75" y="428625"/>
            <a:ext cx="70008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Особую роль на балу играет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Фрида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, показывающая Маргарите вариант судьбы того, кто переступит определенную Достоевским грань в виде слезы невинного ребенка.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Фрида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как бы становится зеркальным отображением Маргариты.</a:t>
            </a:r>
            <a:r>
              <a:rPr lang="ru-RU" sz="2000" dirty="0">
                <a:latin typeface="Arial" pitchFamily="34" charset="0"/>
              </a:rPr>
              <a:t> </a:t>
            </a:r>
          </a:p>
          <a:p>
            <a:pPr algn="just">
              <a:defRPr/>
            </a:pPr>
            <a:r>
              <a:rPr lang="ru-RU" sz="2000" b="0" i="0" dirty="0" err="1">
                <a:latin typeface="+mn-lt"/>
              </a:rPr>
              <a:t>Фрида</a:t>
            </a:r>
            <a:r>
              <a:rPr lang="ru-RU" sz="2000" b="0" i="0" dirty="0">
                <a:latin typeface="+mn-lt"/>
              </a:rPr>
              <a:t> просит Маргариту, чтобы та замолвила за нее слово перед князем тьмы и прекратила ее пытку: вот уже тридцать лет ей кладут ночью на стол платок, которым она удавила своего младенца. 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just">
              <a:defRPr/>
            </a:pPr>
            <a:r>
              <a:rPr lang="ru-RU" sz="2000" b="0" i="0" dirty="0">
                <a:latin typeface="+mn-lt"/>
              </a:rPr>
              <a:t>Необычная компания, состоящая из бывшего регента, двух демонов, причем один из них перевоплощается в кота, и девушки-вампира, выполняют поручения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помогают ему в  его миссии. </a:t>
            </a:r>
          </a:p>
          <a:p>
            <a:pPr indent="355600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Они призваны выявить недостатки общества и наказать людей за их грехи. Они не творят зла, они вершат справедливость. </a:t>
            </a:r>
          </a:p>
          <a:p>
            <a:pPr indent="355600" algn="just">
              <a:defRPr/>
            </a:pPr>
            <a:r>
              <a:rPr lang="ru-RU" sz="2000" b="0" i="0" dirty="0">
                <a:latin typeface="+mn-lt"/>
              </a:rPr>
              <a:t>По ходу столкновения безобразного с дьявольской силой оказывается, что даже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i="0" dirty="0" err="1">
                <a:latin typeface="+mn-lt"/>
              </a:rPr>
              <a:t>Коровьев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i="0" dirty="0" err="1">
                <a:latin typeface="+mn-lt"/>
              </a:rPr>
              <a:t>Азазелло</a:t>
            </a:r>
            <a:r>
              <a:rPr lang="ru-RU" sz="2000" b="0" i="0" dirty="0">
                <a:latin typeface="+mn-lt"/>
              </a:rPr>
              <a:t>, кот Бегемот более привлекательны, умнее, чем те </a:t>
            </a:r>
            <a:r>
              <a:rPr lang="ru-RU" sz="2000" b="0" i="0" dirty="0" err="1">
                <a:latin typeface="+mn-lt"/>
              </a:rPr>
              <a:t>мерзавцы</a:t>
            </a:r>
            <a:r>
              <a:rPr lang="ru-RU" sz="2000" b="0" i="0" dirty="0">
                <a:latin typeface="+mn-lt"/>
              </a:rPr>
              <a:t>, хапуги и мошенники, которых они разоблачают или проделывают с ними разные фокусы.</a:t>
            </a:r>
          </a:p>
          <a:p>
            <a:pPr indent="355600" algn="just">
              <a:defRPr/>
            </a:pP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 его свита, вопреки литературной традиции, не искушают людей, а обнажают человеческие пороки. Наказанием для людей становится пережитый ими ужас.</a:t>
            </a:r>
            <a:r>
              <a:rPr lang="ru-RU" sz="2000" b="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91513" cy="100806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>Смысл действий </a:t>
            </a:r>
            <a:r>
              <a:rPr lang="ru-RU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Воланда</a:t>
            </a: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/>
            </a:r>
            <a:b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>и его свиты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29638" y="0"/>
            <a:ext cx="614362" cy="5715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Изображение 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500188"/>
            <a:ext cx="50720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5750" y="714375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b="0" i="0" dirty="0">
                <a:latin typeface="+mn-lt"/>
              </a:rPr>
              <a:t>Если Бога нет, кто же управляет жизнью человеческой и всем вообще распорядком на земле?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7188" y="5143500"/>
            <a:ext cx="8786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ru-RU" b="0" i="0" dirty="0">
                <a:solidFill>
                  <a:srgbClr val="FFFF00"/>
                </a:solidFill>
                <a:latin typeface="+mn-lt"/>
              </a:rPr>
              <a:t>Человеческую судьбу и сам исторический процесс определяет </a:t>
            </a:r>
          </a:p>
          <a:p>
            <a:pPr algn="just">
              <a:defRPr/>
            </a:pPr>
            <a:r>
              <a:rPr lang="ru-RU" b="0" i="0" dirty="0">
                <a:solidFill>
                  <a:srgbClr val="FFFF00"/>
                </a:solidFill>
                <a:latin typeface="+mn-lt"/>
              </a:rPr>
              <a:t>непрерывный поток истины, следование высоким идеалам </a:t>
            </a:r>
          </a:p>
          <a:p>
            <a:pPr algn="just">
              <a:defRPr/>
            </a:pPr>
            <a:r>
              <a:rPr lang="ru-RU" b="0" i="0" dirty="0">
                <a:solidFill>
                  <a:srgbClr val="FFFF00"/>
                </a:solidFill>
                <a:latin typeface="+mn-lt"/>
              </a:rPr>
              <a:t>справедливости, милосердия.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428625" y="14287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4. «Московские» главы. МАССОЛИТ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0"/>
            <a:ext cx="8715375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Михаил Александрович Берлиоз </a:t>
            </a:r>
            <a:r>
              <a:rPr lang="ru-RU" sz="2000" b="0" i="0" dirty="0">
                <a:latin typeface="+mn-lt"/>
              </a:rPr>
              <a:t>- председатель </a:t>
            </a:r>
            <a:r>
              <a:rPr lang="ru-RU" sz="2000" b="0" i="0" dirty="0" err="1">
                <a:latin typeface="+mn-lt"/>
              </a:rPr>
              <a:t>МАССОЛИТа</a:t>
            </a:r>
            <a:r>
              <a:rPr lang="ru-RU" sz="2000" b="0" i="0" dirty="0">
                <a:latin typeface="+mn-lt"/>
              </a:rPr>
              <a:t>, располагающегося в Доме </a:t>
            </a:r>
            <a:r>
              <a:rPr lang="ru-RU" sz="2000" b="0" i="0" dirty="0" err="1">
                <a:latin typeface="+mn-lt"/>
              </a:rPr>
              <a:t>Грибоедова</a:t>
            </a:r>
            <a:r>
              <a:rPr lang="ru-RU" sz="2000" b="0" i="0" dirty="0">
                <a:latin typeface="+mn-lt"/>
              </a:rPr>
              <a:t>, можно расшифровать как Мастерская (или Мастера) социалистической  литературы.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Убеждает Ивана Бездомного, что </a:t>
            </a:r>
            <a:r>
              <a:rPr lang="ru-RU" sz="2000" b="0" dirty="0">
                <a:latin typeface="+mn-lt"/>
              </a:rPr>
              <a:t>"главное не в том, каков был Иисус, плох ли, хорош ли, а в том, что Иисуса-то этого, как личности, вовсе не существовало на свете и что все рассказы о нем - простые выдумки, самый обыкновенный миф".</a:t>
            </a:r>
            <a:r>
              <a:rPr lang="ru-RU" sz="20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Берлиоз получал материальные блага в обмен на убеждения и отказ от свободы творчества. За это следует наказание: он гибнет под колесами трамвая сразу после разговора с дьяволом (предсказание гибели Берлиоза сделано в полном соответствии с канонами астрологии).</a:t>
            </a:r>
            <a:r>
              <a:rPr lang="ru-RU" sz="2000" dirty="0">
                <a:latin typeface="Arial" pitchFamily="34" charset="0"/>
              </a:rPr>
              <a:t> </a:t>
            </a:r>
            <a:endParaRPr lang="ru-RU" sz="2000" b="0" i="0" dirty="0">
              <a:latin typeface="+mn-lt"/>
            </a:endParaRP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Голова Берлиоза воскресает на балу Сатаны лишь затем, чтобы выслушать окончание доказательства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: </a:t>
            </a:r>
            <a:r>
              <a:rPr lang="ru-RU" sz="2000" b="0" dirty="0">
                <a:latin typeface="+mn-lt"/>
              </a:rPr>
              <a:t>«</a:t>
            </a:r>
            <a:r>
              <a:rPr lang="ru-RU" sz="2000" b="0" dirty="0">
                <a:solidFill>
                  <a:srgbClr val="FFFF00"/>
                </a:solidFill>
                <a:latin typeface="+mn-lt"/>
              </a:rPr>
              <a:t>Каждому будет дано по его вере. </a:t>
            </a:r>
            <a:r>
              <a:rPr lang="ru-RU" sz="2000" b="0" dirty="0">
                <a:latin typeface="+mn-lt"/>
              </a:rPr>
              <a:t>Да сбудется же это! Вы уходите в небытие, а мне радостно будет из чаши, в которую вы превращаетесь, выпить за бытие". </a:t>
            </a:r>
            <a:endParaRPr lang="ru-RU" sz="2000" b="0" i="0" dirty="0">
              <a:latin typeface="+mn-lt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643438"/>
            <a:ext cx="264318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643438"/>
            <a:ext cx="29654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Иван Бездомный (он же - Иван Николаевич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Понырев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) </a:t>
            </a:r>
            <a:r>
              <a:rPr lang="ru-RU" sz="2000" b="0" i="0" dirty="0">
                <a:latin typeface="+mn-lt"/>
              </a:rPr>
              <a:t>- поэт, становящийся в эпилоге профессором Института истории и философии. 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По предсказанию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 Иван оказывается в сумасшедшем доме. 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Иван Николаевич </a:t>
            </a:r>
            <a:r>
              <a:rPr lang="ru-RU" sz="2000" b="0" i="0" dirty="0" err="1">
                <a:latin typeface="+mn-lt"/>
              </a:rPr>
              <a:t>Понырев</a:t>
            </a:r>
            <a:r>
              <a:rPr lang="ru-RU" sz="2000" b="0" i="0" dirty="0">
                <a:latin typeface="+mn-lt"/>
              </a:rPr>
              <a:t> убежден, что нет ни Бога, ни дьявола, а он стал жертвой гипнотизера. Вера оживает у профессора только раз в год, в ночь весеннего полнолуния, когда он видит во сне казнь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, видит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и Пилата, мирно беседующих на широкой, заливаемой лунным светом дороге, видит и узнает Мастера и Маргариту. </a:t>
            </a:r>
          </a:p>
          <a:p>
            <a:pPr indent="2619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В образе Бездомного проявился скептицизм Булгакова относительно возможности перерождения к лучшему тех, кто был привнесен в культуру и общественную жизнь Октябрьским переворотом 1917 г., утопией оказалась идея, что они смогут стать творцами новой национальной культуры.</a:t>
            </a:r>
            <a:r>
              <a:rPr lang="ru-RU" sz="2000" b="0" i="0" dirty="0">
                <a:latin typeface="+mn-lt"/>
              </a:rPr>
              <a:t> "Прозревший" и превратившийся из Бездомного в </a:t>
            </a:r>
            <a:r>
              <a:rPr lang="ru-RU" sz="2000" b="0" i="0" dirty="0" err="1">
                <a:latin typeface="+mn-lt"/>
              </a:rPr>
              <a:t>Понырева</a:t>
            </a:r>
            <a:r>
              <a:rPr lang="ru-RU" sz="2000" b="0" i="0" dirty="0">
                <a:latin typeface="+mn-lt"/>
              </a:rPr>
              <a:t> Иван ощущает подобную связь лишь во сне. </a:t>
            </a:r>
            <a:endParaRPr lang="ru-RU" sz="2000" b="0" i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357688"/>
            <a:ext cx="3225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Изображение 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357688"/>
            <a:ext cx="28590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0"/>
            <a:ext cx="17145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428625"/>
            <a:ext cx="87153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Булгаков нигде не привёл полного наименования придуманной им ассоциации, что позволяет неоднозначно расшифровывать это слово: Московская </a:t>
            </a:r>
            <a:r>
              <a:rPr lang="ru-RU" sz="2000" b="0" i="0" dirty="0" err="1">
                <a:latin typeface="+mn-lt"/>
              </a:rPr>
              <a:t>АССОциация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ЛИТераторов</a:t>
            </a:r>
            <a:r>
              <a:rPr lang="ru-RU" sz="2000" b="0" i="0" dirty="0">
                <a:latin typeface="+mn-lt"/>
              </a:rPr>
              <a:t>; </a:t>
            </a:r>
            <a:r>
              <a:rPr lang="ru-RU" sz="2000" b="0" i="0" dirty="0" err="1">
                <a:latin typeface="+mn-lt"/>
              </a:rPr>
              <a:t>МАСсовая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СОциалистическая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ЛИТература</a:t>
            </a:r>
            <a:r>
              <a:rPr lang="ru-RU" sz="2000" b="0" i="0" dirty="0">
                <a:latin typeface="+mn-lt"/>
              </a:rPr>
              <a:t>; </a:t>
            </a:r>
            <a:r>
              <a:rPr lang="ru-RU" sz="2000" b="0" i="0" dirty="0" err="1">
                <a:latin typeface="+mn-lt"/>
              </a:rPr>
              <a:t>МАССОвая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ЛИТература</a:t>
            </a:r>
            <a:r>
              <a:rPr lang="ru-RU" sz="2000" b="0" i="0" dirty="0">
                <a:latin typeface="+mn-lt"/>
              </a:rPr>
              <a:t>; </a:t>
            </a:r>
            <a:r>
              <a:rPr lang="ru-RU" sz="2000" b="0" i="0" dirty="0" err="1">
                <a:latin typeface="+mn-lt"/>
              </a:rPr>
              <a:t>МАСтера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СОветской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ЛИТературы</a:t>
            </a:r>
            <a:r>
              <a:rPr lang="ru-RU" sz="2000" b="0" i="0" dirty="0">
                <a:latin typeface="+mn-lt"/>
              </a:rPr>
              <a:t>; </a:t>
            </a:r>
            <a:r>
              <a:rPr lang="ru-RU" sz="2000" b="0" i="0" dirty="0" err="1">
                <a:latin typeface="+mn-lt"/>
              </a:rPr>
              <a:t>МАСтера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СОциалистической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ЛИТературы</a:t>
            </a:r>
            <a:r>
              <a:rPr lang="ru-RU" sz="2000" b="0" i="0" dirty="0">
                <a:latin typeface="+mn-lt"/>
              </a:rPr>
              <a:t> и т.д., Прообраз – РАПП, литературная группировка, которая стала символом карательных функций по отношению к свободомыслящим художникам.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2571750"/>
            <a:ext cx="671512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Дом, в котором разместился МАССОЛИТ, называется "Домом </a:t>
            </a:r>
            <a:r>
              <a:rPr lang="ru-RU" sz="2000" b="0" i="0" dirty="0" err="1">
                <a:latin typeface="+mn-lt"/>
              </a:rPr>
              <a:t>Грибоедова</a:t>
            </a:r>
            <a:r>
              <a:rPr lang="ru-RU" sz="2000" b="0" i="0" dirty="0">
                <a:latin typeface="+mn-lt"/>
              </a:rPr>
              <a:t>". Это пародия на Дом трудолюбия. Народная столовая здесь превратилась в роскошный ресторан. Библиотека отсутствует - членам </a:t>
            </a:r>
            <a:r>
              <a:rPr lang="ru-RU" sz="2000" b="0" i="0" dirty="0" err="1">
                <a:latin typeface="+mn-lt"/>
              </a:rPr>
              <a:t>МАССОЛИТа</a:t>
            </a:r>
            <a:r>
              <a:rPr lang="ru-RU" sz="2000" b="0" i="0" dirty="0">
                <a:latin typeface="+mn-lt"/>
              </a:rPr>
              <a:t> она не нужна, ведь коллеги Берлиоза не читатели, а писатели. Вместо трудовых учреждений здесь располагаются отделения, связанные только с отдыхом и развлечениями: "Рыбно-дачная секция", "Касса", "Квартирный вопрос", "Бильярдная" и др. . Главная достопримечательность - ресторан. </a:t>
            </a:r>
          </a:p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"Грибоедов" в романе - символ не пишущей, а жующей братии, символ превращения литературы в источник удовлетворения неумеренных аппетитов. </a:t>
            </a:r>
            <a:endParaRPr lang="ru-RU" sz="2000" b="0" i="0" dirty="0">
              <a:latin typeface="+mn-lt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857750"/>
            <a:ext cx="192881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75" y="0"/>
            <a:ext cx="203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0" dirty="0">
                <a:solidFill>
                  <a:srgbClr val="FFFF00"/>
                </a:solidFill>
                <a:latin typeface="+mj-lt"/>
              </a:rPr>
              <a:t>МАССОЛИТ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688"/>
            <a:ext cx="91852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4857750"/>
            <a:ext cx="8643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Пожары в романе символизируют печальные последствия революции для России.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214313"/>
            <a:ext cx="8572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Писателями считают только лиц с соответствующими удостоверениями, а особо выдающимися - тех, кто входит в состав руководящих органов. 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Двенадцать членов руководства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МАССОЛИТа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пародийно уподоблены двенадцати апостолам, только не христианской, а новой коммунистической веры. Такой художественный мир предается окончательному и бесповоротному суду.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2071688"/>
            <a:ext cx="87153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При пожаре </a:t>
            </a:r>
            <a:r>
              <a:rPr lang="ru-RU" sz="2000" b="0" dirty="0">
                <a:latin typeface="+mn-lt"/>
              </a:rPr>
              <a:t>"как бы зияющая пасть с черными краями появилась в тенте и стала расползаться во все стороны. Огонь, проскочив сквозь нее, поднялся до самой крыши </a:t>
            </a:r>
            <a:r>
              <a:rPr lang="ru-RU" sz="2000" b="0" dirty="0" err="1">
                <a:latin typeface="+mn-lt"/>
              </a:rPr>
              <a:t>грибоедовского</a:t>
            </a:r>
            <a:r>
              <a:rPr lang="ru-RU" sz="2000" b="0" dirty="0">
                <a:latin typeface="+mn-lt"/>
              </a:rPr>
              <a:t> дома. Лежащие на окне второго этажа папки с бумагами в комнате редакции вдруг вспыхнули, а за ними схватило штору, и тут огонь, гудя, как будто кто-то его раздувал, столбами пошел внутрь теткиного дома"</a:t>
            </a:r>
            <a:r>
              <a:rPr lang="ru-RU" sz="2000" b="0" i="0" dirty="0">
                <a:latin typeface="+mn-lt"/>
              </a:rPr>
              <a:t>, а </a:t>
            </a:r>
            <a:r>
              <a:rPr lang="ru-RU" sz="2000" b="0" dirty="0">
                <a:latin typeface="+mn-lt"/>
              </a:rPr>
              <a:t>"к чугунной решетке бульвара, откуда в среду вечером пришел не понятый никем первый вестник несчастья Иванушка, теперь бежали </a:t>
            </a:r>
            <a:r>
              <a:rPr lang="ru-RU" sz="2000" b="0" dirty="0" err="1">
                <a:latin typeface="+mn-lt"/>
              </a:rPr>
              <a:t>недообедавшие</a:t>
            </a:r>
            <a:r>
              <a:rPr lang="ru-RU" sz="2000" b="0" dirty="0">
                <a:latin typeface="+mn-lt"/>
              </a:rPr>
              <a:t> писатели, официанты, Софья Павловна, Боба, Петракова, Петраков".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 rot="10800000" flipV="1">
            <a:off x="1500188" y="0"/>
            <a:ext cx="6215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Барон </a:t>
            </a:r>
            <a:r>
              <a:rPr lang="ru-RU" sz="1700" b="0" i="0" dirty="0" err="1">
                <a:solidFill>
                  <a:srgbClr val="FFFF00"/>
                </a:solidFill>
                <a:latin typeface="+mn-lt"/>
              </a:rPr>
              <a:t>Майгель</a:t>
            </a: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 – </a:t>
            </a:r>
            <a:r>
              <a:rPr lang="ru-RU" sz="1700" b="0" i="0" dirty="0">
                <a:latin typeface="+mn-lt"/>
              </a:rPr>
              <a:t>служащий Зрелищной комиссии. Интеллигентный, приятный в общении, светский человек совершенно равнодушен к жертвам своих доносов, будь то именитые иностранцы или простые советские граждане (убит </a:t>
            </a:r>
            <a:r>
              <a:rPr lang="ru-RU" sz="1700" b="0" i="0" dirty="0" err="1">
                <a:latin typeface="+mn-lt"/>
              </a:rPr>
              <a:t>Азазелло</a:t>
            </a:r>
            <a:r>
              <a:rPr lang="ru-RU" sz="1700" b="0" i="0" dirty="0">
                <a:latin typeface="+mn-lt"/>
              </a:rPr>
              <a:t>). </a:t>
            </a:r>
          </a:p>
          <a:p>
            <a:pPr algn="just">
              <a:defRPr/>
            </a:pP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Степан Богданович Лиходеев </a:t>
            </a:r>
            <a:r>
              <a:rPr lang="ru-RU" sz="1700" b="0" i="0" dirty="0">
                <a:latin typeface="+mn-lt"/>
              </a:rPr>
              <a:t>- директор Театра Варьете. У Булгакова образ сатирический. Пьянство - не единственный и далеко не главный порок директора Театра Варьете. Он наказан прежде всего за то, что занимает не свое место (отправлен в Ялту).</a:t>
            </a:r>
          </a:p>
          <a:p>
            <a:pPr algn="just">
              <a:defRPr/>
            </a:pPr>
            <a:r>
              <a:rPr lang="ru-RU" sz="1700" b="0" i="0" dirty="0" err="1">
                <a:solidFill>
                  <a:srgbClr val="FFFF00"/>
                </a:solidFill>
                <a:latin typeface="+mn-lt"/>
              </a:rPr>
              <a:t>Алоизий</a:t>
            </a: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1700" b="0" i="0" dirty="0" err="1">
                <a:solidFill>
                  <a:srgbClr val="FFFF00"/>
                </a:solidFill>
                <a:latin typeface="+mn-lt"/>
              </a:rPr>
              <a:t>Могарыч</a:t>
            </a: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1700" b="0" i="0" dirty="0">
                <a:latin typeface="+mn-lt"/>
              </a:rPr>
              <a:t>- журналист, написавший донос на Мастера и поселившийся впоследствии в его подвальчике в одном из арбатских переулков (отделывается  исцарапанным в кровь лицом).</a:t>
            </a:r>
          </a:p>
          <a:p>
            <a:pPr algn="just">
              <a:defRPr/>
            </a:pP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Андрей </a:t>
            </a:r>
            <a:r>
              <a:rPr lang="ru-RU" sz="1700" b="0" i="0" dirty="0" err="1">
                <a:solidFill>
                  <a:srgbClr val="FFFF00"/>
                </a:solidFill>
                <a:latin typeface="+mn-lt"/>
              </a:rPr>
              <a:t>Фокич</a:t>
            </a: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 Соков </a:t>
            </a:r>
            <a:r>
              <a:rPr lang="ru-RU" sz="1700" b="0" i="0" dirty="0">
                <a:latin typeface="+mn-lt"/>
              </a:rPr>
              <a:t>– буфетчик, отказавшийся потратить свои сокровища, скопленные отнюдь не трудами праведными, а за счёт «осетрины второй свежести» (умер от рака печени).</a:t>
            </a:r>
          </a:p>
          <a:p>
            <a:pPr algn="just">
              <a:defRPr/>
            </a:pPr>
            <a:r>
              <a:rPr lang="ru-RU" sz="1700" b="0" i="0" dirty="0">
                <a:solidFill>
                  <a:srgbClr val="FFFF00"/>
                </a:solidFill>
                <a:latin typeface="+mn-lt"/>
              </a:rPr>
              <a:t>Никанор Иванович Босой </a:t>
            </a:r>
            <a:r>
              <a:rPr lang="ru-RU" sz="1700" b="0" i="0" dirty="0">
                <a:latin typeface="+mn-lt"/>
              </a:rPr>
              <a:t>- председатель жилищного товарищества дома 302-бис по Садовой, где расположена Нехорошая квартира (арест за хранение валюты, сходит с ума). </a:t>
            </a:r>
          </a:p>
          <a:p>
            <a:pPr algn="just">
              <a:defRPr/>
            </a:pPr>
            <a:r>
              <a:rPr lang="ru-RU" sz="1700" b="0" i="0" dirty="0">
                <a:latin typeface="+mn-lt"/>
              </a:rPr>
              <a:t>Образ бюрократа представлен в виде пустого костюма, который с успехом выполняет роль начальника.  А служители зрелищного фонда поют любимую песню каторжан: «Славное море, священный Байкал...» 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357438"/>
            <a:ext cx="1428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4714875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00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8"/>
            <a:ext cx="1500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3438"/>
            <a:ext cx="1500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529638" y="0"/>
            <a:ext cx="614362" cy="5715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/>
              </a:rPr>
              <a:t>История создания романа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71563"/>
            <a:ext cx="2714625" cy="1214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1928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Замысел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86125" y="1071563"/>
            <a:ext cx="2214563" cy="1214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1929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Начало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работы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00750" y="1071563"/>
            <a:ext cx="314325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1928 – 1938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8 редакций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643188"/>
            <a:ext cx="2714625" cy="2071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Первоначально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роман о Дьяволе</a:t>
            </a:r>
            <a:r>
              <a:rPr lang="ru-RU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без Мастера и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Маргариты</a:t>
            </a:r>
          </a:p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286125" y="2643188"/>
            <a:ext cx="2143125" cy="2000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1930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сжёг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 рукопись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00750" y="2643188"/>
            <a:ext cx="3143250" cy="2071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1931 – 1932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Продолжение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работы,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появление образов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Мастера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и Маргариты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4868863"/>
            <a:ext cx="27146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1936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Заключительная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глава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357563" y="4857750"/>
            <a:ext cx="2071687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1936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Название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романа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215063" y="4941888"/>
            <a:ext cx="29289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1940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Редактирование 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переписывание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714625" y="1500188"/>
            <a:ext cx="5715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5500688" y="1500188"/>
            <a:ext cx="5715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714625" y="3286125"/>
            <a:ext cx="571500" cy="485775"/>
          </a:xfrm>
          <a:prstGeom prst="rightArrow">
            <a:avLst>
              <a:gd name="adj1" fmla="val 49676"/>
              <a:gd name="adj2" fmla="val 522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5429250" y="3357563"/>
            <a:ext cx="504825" cy="485775"/>
          </a:xfrm>
          <a:prstGeom prst="rightArrow">
            <a:avLst>
              <a:gd name="adj1" fmla="val 50000"/>
              <a:gd name="adj2" fmla="val 333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700338" y="5300663"/>
            <a:ext cx="585787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429250" y="5286375"/>
            <a:ext cx="698500" cy="485775"/>
          </a:xfrm>
          <a:prstGeom prst="rightArrow">
            <a:avLst>
              <a:gd name="adj1" fmla="val 50000"/>
              <a:gd name="adj2" fmla="val 46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Опубликован впервые в журнале «Москва» в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1966–1967 </a:t>
            </a:r>
            <a:r>
              <a:rPr lang="ru-RU">
                <a:solidFill>
                  <a:schemeClr val="bg2"/>
                </a:solidFill>
              </a:rPr>
              <a:t>г.г.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000125"/>
            <a:ext cx="8572500" cy="23574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Как-то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заведено, что в 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романах добро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должно в конечном итоге побеждать зло, повергая 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его. Но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эта концепция не имеет никакого отношения к роману Булгакова. Здесь все наоборот, на его страницах мы видим много качеств и свойств </a:t>
            </a:r>
            <a:r>
              <a:rPr lang="ru-RU" sz="2000" u="sng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зла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: зависть, ненависть</a:t>
            </a:r>
            <a:r>
              <a:rPr lang="ru-RU" sz="2000" spc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, месть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, заговоры, глупость, подлость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- в то время как только одна тема действительно отвечает требованиям </a:t>
            </a:r>
            <a:r>
              <a:rPr lang="ru-RU" sz="2000" u="sng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добра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это любовь, 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настоящая, чистая и светлая любовь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28662" y="214290"/>
            <a:ext cx="7000892" cy="71435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 lnSpcReduction="10000"/>
          </a:bodyPr>
          <a:lstStyle/>
          <a:p>
            <a:pPr algn="ctr">
              <a:defRPr/>
            </a:pPr>
            <a:r>
              <a:rPr lang="ru-RU" sz="4200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5. Мастер и Маргарита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3429000"/>
            <a:ext cx="84296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Мастер и Маргарита присутствуют в романе в неразрывном единстве. </a:t>
            </a:r>
            <a:r>
              <a:rPr lang="ru-RU" sz="2000" b="0" i="0" dirty="0">
                <a:latin typeface="+mn-lt"/>
              </a:rPr>
              <a:t>Когда на сцене один Мастер, рассказывающий Ивану горькую историю своей жизни, весь его рассказ пронизан воспоминанием о возлюбленной. Даже тогда, когда мы видим одинокую Маргариту, потерявшую своего Мастера, все ее действия оказываются подчинены заботе о возлюбленном. Маргарита, даже, начинает «оттеснять» Мастера во второй части романа: берет на себя активную роль и пытается вести борьбу с жизненными обстоятельствами, от которой отказался Мастер.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429124" y="214290"/>
            <a:ext cx="4429156" cy="865188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FF00"/>
                </a:solidFill>
              </a:rPr>
              <a:t>Герой – </a:t>
            </a:r>
            <a:r>
              <a:rPr lang="ru-RU" b="1" smtClean="0">
                <a:solidFill>
                  <a:srgbClr val="FFFF00"/>
                </a:solidFill>
              </a:rPr>
              <a:t>загадка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4710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143375" y="1643063"/>
            <a:ext cx="4500563" cy="4429125"/>
          </a:xfrm>
        </p:spPr>
        <p:txBody>
          <a:bodyPr/>
          <a:lstStyle/>
          <a:p>
            <a:pPr algn="ctr"/>
            <a:r>
              <a:rPr lang="ru-RU" sz="2800" smtClean="0"/>
              <a:t>Что объединяет </a:t>
            </a:r>
          </a:p>
          <a:p>
            <a:pPr algn="ctr">
              <a:buFont typeface="Wingdings 2" pitchFamily="18" charset="2"/>
              <a:buNone/>
            </a:pPr>
            <a:r>
              <a:rPr lang="ru-RU" sz="2800" smtClean="0"/>
              <a:t>Мастера и Воланда?</a:t>
            </a:r>
          </a:p>
          <a:p>
            <a:pPr algn="ctr"/>
            <a:r>
              <a:rPr lang="ru-RU" sz="2800" smtClean="0"/>
              <a:t>Почему судьбу </a:t>
            </a:r>
          </a:p>
          <a:p>
            <a:pPr algn="ctr">
              <a:buFont typeface="Wingdings 2" pitchFamily="18" charset="2"/>
              <a:buNone/>
            </a:pPr>
            <a:r>
              <a:rPr lang="ru-RU" sz="2800" smtClean="0"/>
              <a:t>Мастера и Маргариты устраивает Воланд?</a:t>
            </a:r>
          </a:p>
          <a:p>
            <a:pPr algn="ctr"/>
            <a:r>
              <a:rPr lang="ru-RU" sz="2800" smtClean="0"/>
              <a:t>Почему Воланду </a:t>
            </a:r>
          </a:p>
          <a:p>
            <a:pPr algn="ctr">
              <a:buFont typeface="Wingdings 2" pitchFamily="18" charset="2"/>
              <a:buNone/>
            </a:pPr>
            <a:r>
              <a:rPr lang="ru-RU" sz="2800" smtClean="0"/>
              <a:t>интересен роман Мастера?</a:t>
            </a:r>
          </a:p>
          <a:p>
            <a:pPr algn="ctr">
              <a:buFontTx/>
              <a:buNone/>
            </a:pPr>
            <a:endParaRPr lang="ru-RU" sz="2800" smtClean="0"/>
          </a:p>
        </p:txBody>
      </p:sp>
      <p:pic>
        <p:nvPicPr>
          <p:cNvPr id="47108" name="Picture 11" descr="volan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4310063" cy="6858000"/>
          </a:xfrm>
          <a:noFill/>
        </p:spPr>
      </p:pic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0" y="3930650"/>
            <a:ext cx="1071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i="0">
                <a:solidFill>
                  <a:srgbClr val="FFFF00"/>
                </a:solidFill>
              </a:rPr>
              <a:t>М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 rot="10800000">
            <a:off x="0" y="5287963"/>
            <a:ext cx="114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i="0">
                <a:solidFill>
                  <a:srgbClr val="FFFF00"/>
                </a:solidFill>
              </a:rPr>
              <a:t>М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2101837" cy="714375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</a:rPr>
              <a:t>Мастер</a:t>
            </a:r>
          </a:p>
        </p:txBody>
      </p:sp>
      <p:pic>
        <p:nvPicPr>
          <p:cNvPr id="48131" name="Picture 7" descr="Ма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788" y="2500313"/>
            <a:ext cx="25892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714500"/>
            <a:ext cx="6286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u="sng" dirty="0">
                <a:latin typeface="+mn-lt"/>
              </a:rPr>
              <a:t>Первая версия</a:t>
            </a:r>
            <a:r>
              <a:rPr lang="ru-RU" sz="2000" b="0" i="0" dirty="0">
                <a:latin typeface="+mn-lt"/>
              </a:rPr>
              <a:t>: Мастер - «историк, сделавшийся писателем», - Булгаков готовил к «выпуску» учебник истории. Мастеру «примерно 38 лет» - Булгакову было 38 лет к моменту завершения первой редакции книги «Мастер и Маргарита». Газетная кампания против Мастера и его романа о Понтии Пилате схожа с газетной кампанией против Булгакова в связи с романом «Белая гвардия». Как и Мастер, Булгаков сжёг первую редакцию романа «Мастер и Маргарита». </a:t>
            </a:r>
          </a:p>
          <a:p>
            <a:pPr indent="174625" algn="just">
              <a:defRPr/>
            </a:pPr>
            <a:r>
              <a:rPr lang="ru-RU" sz="2000" b="0" i="0" u="sng" dirty="0">
                <a:latin typeface="+mn-lt"/>
              </a:rPr>
              <a:t>Вторая версия</a:t>
            </a:r>
            <a:r>
              <a:rPr lang="ru-RU" sz="2000" b="0" i="0" dirty="0">
                <a:latin typeface="+mn-lt"/>
              </a:rPr>
              <a:t>: Н. В. Гоголь - прототип Мастера по той причине, что сжег рукопись своего романа, был по образованию историком и имел внешность, схожую с портретом Мастера - острый нос, клок волос, свешивающийся на лоб. Но Гоголь - писатель, а Мастер себя таковым не считает.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42938"/>
            <a:ext cx="8643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Булгаков назвал 13-ю главу, в которой Мастер впервые выходит на сцену, «Явление героя». В литературоведении укоренились суждения о том, что 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прототипом Мастера послужили : 1) Булгаков; 2) Гоголь.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Ма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429125"/>
            <a:ext cx="1928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-4763"/>
            <a:ext cx="7072312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i="0" u="sng" dirty="0">
                <a:latin typeface="+mn-lt"/>
              </a:rPr>
              <a:t>Ещё одна версия</a:t>
            </a:r>
            <a:r>
              <a:rPr lang="ru-RU" sz="2000" b="0" i="0" dirty="0">
                <a:latin typeface="+mn-lt"/>
              </a:rPr>
              <a:t>: </a:t>
            </a:r>
          </a:p>
          <a:p>
            <a:pPr>
              <a:defRPr/>
            </a:pPr>
            <a:endParaRPr lang="ru-RU" sz="2000" i="0" dirty="0">
              <a:latin typeface="+mn-lt"/>
            </a:endParaRPr>
          </a:p>
          <a:p>
            <a:pPr>
              <a:defRPr/>
            </a:pPr>
            <a:r>
              <a:rPr lang="ru-RU" sz="2000" i="0" u="sng" dirty="0">
                <a:solidFill>
                  <a:srgbClr val="FFFF00"/>
                </a:solidFill>
                <a:latin typeface="+mn-lt"/>
              </a:rPr>
              <a:t>Григорий Сковорода, украинский философ XVIII в. Булгаков опирался на его философию.</a:t>
            </a:r>
          </a:p>
          <a:p>
            <a:pPr indent="261938" algn="just">
              <a:buFont typeface="Arial" pitchFamily="34" charset="0"/>
              <a:buChar char="•"/>
              <a:defRPr/>
            </a:pPr>
            <a:r>
              <a:rPr lang="ru-RU" sz="2000" b="0" i="0" dirty="0">
                <a:latin typeface="+mn-lt"/>
              </a:rPr>
              <a:t>Сковорода знал древнееврейский, греческий, латынь, немецкий и немного итальянский. И Мастер у Булгакова знает несколько иностранных языков: английский, французский, немецкий, латынь, греческий и немного читает по-итальянски. </a:t>
            </a:r>
          </a:p>
          <a:p>
            <a:pPr indent="261938" algn="just">
              <a:buFont typeface="Arial" pitchFamily="34" charset="0"/>
              <a:buChar char="•"/>
              <a:defRPr/>
            </a:pPr>
            <a:r>
              <a:rPr lang="ru-RU" sz="2000" b="0" i="0" dirty="0">
                <a:latin typeface="+mn-lt"/>
              </a:rPr>
              <a:t>Сковорода ни одно из своих сочинений при жизни не напечатал (как и </a:t>
            </a:r>
            <a:r>
              <a:rPr lang="ru-RU" sz="2000" b="0" i="0" dirty="0" err="1">
                <a:latin typeface="+mn-lt"/>
              </a:rPr>
              <a:t>булгаковский</a:t>
            </a:r>
            <a:r>
              <a:rPr lang="ru-RU" sz="2000" b="0" i="0" dirty="0">
                <a:latin typeface="+mn-lt"/>
              </a:rPr>
              <a:t> герой).</a:t>
            </a:r>
          </a:p>
          <a:p>
            <a:pPr indent="261938" algn="just">
              <a:buFont typeface="Arial" pitchFamily="34" charset="0"/>
              <a:buChar char="•"/>
              <a:defRPr/>
            </a:pPr>
            <a:r>
              <a:rPr lang="ru-RU" sz="2000" b="0" i="0" dirty="0">
                <a:latin typeface="+mn-lt"/>
              </a:rPr>
              <a:t>Сковорода, недовольный своей книгой «</a:t>
            </a:r>
            <a:r>
              <a:rPr lang="ru-RU" sz="2000" b="0" i="0" dirty="0" err="1">
                <a:latin typeface="+mn-lt"/>
              </a:rPr>
              <a:t>Асхань</a:t>
            </a:r>
            <a:r>
              <a:rPr lang="ru-RU" sz="2000" b="0" i="0" dirty="0">
                <a:latin typeface="+mn-lt"/>
              </a:rPr>
              <a:t>», «</a:t>
            </a:r>
            <a:r>
              <a:rPr lang="ru-RU" sz="2000" b="0" i="0" dirty="0" err="1">
                <a:latin typeface="+mn-lt"/>
              </a:rPr>
              <a:t>ожелчившися</a:t>
            </a:r>
            <a:r>
              <a:rPr lang="ru-RU" sz="2000" b="0" i="0" dirty="0">
                <a:latin typeface="+mn-lt"/>
              </a:rPr>
              <a:t>, спалил ее». Сжигает свой роман и Мастер.</a:t>
            </a:r>
          </a:p>
          <a:p>
            <a:pPr indent="261938" algn="just">
              <a:buFont typeface="Arial" pitchFamily="34" charset="0"/>
              <a:buChar char="•"/>
              <a:defRPr/>
            </a:pPr>
            <a:r>
              <a:rPr lang="ru-RU" sz="2000" b="0" i="0" dirty="0">
                <a:latin typeface="+mn-lt"/>
              </a:rPr>
              <a:t>Не менее чётко отражена в романе Булгакова и идея поиска покоя. Эта тема является постоянной в философских трудах Сковороды и его поэзии. Покой - это награда за все земные страдания человека, покой для философа-поэта олицетворяет вечность, вечный дом. Отсюда и смысл «определения свыше» посмертной судьбы Мастера в романе Булгакова: «Он не заслужил света, он заслужил покой».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025" y="0"/>
            <a:ext cx="1831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5153">
            <a:off x="172343" y="1647594"/>
            <a:ext cx="2895695" cy="4123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4688" y="214313"/>
            <a:ext cx="5643562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«Мастером» в древности называли учителя, преподававшего грамоту по церковным книгам, знатока евангельских сюжетов. </a:t>
            </a:r>
            <a:r>
              <a:rPr lang="ru-RU" sz="2000" b="0" i="0" dirty="0">
                <a:latin typeface="+mn-lt"/>
              </a:rPr>
              <a:t>Это значение слова «мастер» ещё в XIX в. сохранялось в орловском областном диалекте (дед писателя - орловский священник, отец - окончил орловскую духовную семинарию). 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«- А скажите, почему Маргарита вас называет Мастером? - спросил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. Тот усмехнулся и сказал: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Это простительная слабость. Она слишком высокого мнения о том романе, который я написал.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О чем роман?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Роман о Понтии Пилате...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О чем, о чем? О ком? - заговорил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, перестав смеяться. - Вот теперь? Это потрясающе!»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Мастер - «знаток евангельских сюжетов».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85750"/>
            <a:ext cx="328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-Вы - писатель?</a:t>
            </a:r>
          </a:p>
          <a:p>
            <a:pPr>
              <a:spcBef>
                <a:spcPct val="50000"/>
              </a:spcBef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-Я - МАСТЕР.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997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Образ Мастера — символ страданий, человечности, искателя истины в пошлом мире.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428750"/>
            <a:ext cx="62865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 Когда Мастер мимоходом упомянул о написанном им романе,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, в свою очередь, поинтересовался, о чем он.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«- Роман о Понтии Пилате…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Дайте-ка посмотреть,-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 протянул руку ладонью кверху.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Я, к сожалению, не могу этого сделать,- ответил Мастер,- потому что я сжег его в печке.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- Простите, не поверю,- ответил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,- этого быть не может. Рукописи не горят.»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Почему роман, который Мастер сжег, оказался в конце концов невредимым?</a:t>
            </a:r>
          </a:p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Своеобразным толкованием Священного писания является роман Мастера об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 Пилате. Рукопись такого сочинения сгореть не могла!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214313"/>
            <a:ext cx="46767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Рукописи не горят…</a:t>
            </a: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857375"/>
            <a:ext cx="23955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86000" y="285750"/>
            <a:ext cx="268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МАРГАРИТА</a:t>
            </a:r>
          </a:p>
        </p:txBody>
      </p:sp>
      <p:pic>
        <p:nvPicPr>
          <p:cNvPr id="52227" name="Picture 5" descr="Маргар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06613"/>
            <a:ext cx="28575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50" y="857250"/>
            <a:ext cx="8643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Маргарита - ведьма и святая одновременно. </a:t>
            </a:r>
            <a:r>
              <a:rPr lang="ru-RU" sz="2000" b="0" i="0" dirty="0">
                <a:latin typeface="+mn-lt"/>
              </a:rPr>
              <a:t>Аналогичную модель можно найти у А. Блока (Вечная Женственность, стихи о Прекрасной Даме) Как и многие символисты, Блок опирался в своей поэзии на философию Владимира Соловьева.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2143125"/>
            <a:ext cx="5715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В начале романа Маргарита - подруга Мастера, она </a:t>
            </a:r>
            <a:r>
              <a:rPr lang="ru-RU" sz="2000" b="0" dirty="0">
                <a:latin typeface="+mn-lt"/>
              </a:rPr>
              <a:t>«восприимчива ко лжи и злу не менее, чем к истине и добру», </a:t>
            </a:r>
            <a:r>
              <a:rPr lang="ru-RU" sz="2000" b="0" i="0" dirty="0">
                <a:latin typeface="+mn-lt"/>
              </a:rPr>
              <a:t>сострадая возлюбленному, с успехом лжёт мужу.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Постепенно она перерождается и в конце повествования обретает нравственную силу, делающую её способной противостоять злу.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Когда «все обманы исчезли» и красота Маргариты, прежде «обманчивая и бессильная», преображается в «красоту неземную», эта «непомерной красоты женщина» избавляет Мастера от страданий, способствует возрождению созданного им романа и побеждает смерть.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arga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698875"/>
            <a:ext cx="21431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5" descr="margarita-pr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65538"/>
            <a:ext cx="22510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Главным прототипом послужила третья жена писателя Е.С. Булгакова.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В литературном же плане Маргарита восходит к Маргарите «Фауста» В. Гёте.</a:t>
            </a:r>
          </a:p>
          <a:p>
            <a:pPr>
              <a:defRPr/>
            </a:pPr>
            <a:endParaRPr lang="ru-RU" sz="2000" b="0" i="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857250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С образом Маргариты в романе связан мотив милосердия (она просит после Великого бала у Сатаны за несчастную </a:t>
            </a:r>
            <a:r>
              <a:rPr lang="ru-RU" sz="2000" b="0" i="0" dirty="0" err="1">
                <a:latin typeface="+mn-lt"/>
              </a:rPr>
              <a:t>Фриду</a:t>
            </a:r>
            <a:r>
              <a:rPr lang="ru-RU" sz="2000" b="0" i="0" dirty="0">
                <a:latin typeface="+mn-lt"/>
              </a:rPr>
              <a:t>, успокаивает испуганного разгромом четырехлетнего мальчика).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Маргарита любит гениального писателя - Мастера (в ранних редакциях названного Поэтом). Она символ вечной женственности.</a:t>
            </a: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0"/>
            <a:ext cx="19700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750" y="3643313"/>
            <a:ext cx="2127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Мар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42918"/>
            <a:ext cx="3143272" cy="298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vstr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500313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u-zas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763" y="4357688"/>
            <a:ext cx="21542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portr-m-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0"/>
            <a:ext cx="2143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93989">
            <a:off x="6619875" y="487363"/>
            <a:ext cx="2405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757">
            <a:off x="6375400" y="4754563"/>
            <a:ext cx="269716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4" cstate="print"/>
          <a:srcRect l="7143"/>
          <a:stretch>
            <a:fillRect/>
          </a:stretch>
        </p:blipFill>
        <p:spPr bwMode="auto">
          <a:xfrm>
            <a:off x="6357938" y="2571750"/>
            <a:ext cx="2786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i="0" dirty="0">
                <a:latin typeface="+mn-lt"/>
              </a:rPr>
              <a:t>Главные герои романа Мастер и Маргарита — люди женатые, но их семейная жизнь была не очень счастливой.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857250"/>
            <a:ext cx="6357938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Почему же между этими героями вспыхнула любовь? В глазах Мастера, как и в глазах Маргариты, горел «какой-то непонятный огонек», коль вспыхнула такая любовь, выжигающая оба сердца дотла. Не погасили ее ни безрадостные черные дни, когда роман Мастера был разгромлен критиками и жизнь влюбленных остановилась, ни тяжелая болезнь Мастера, ни его внезапное исчезновение на многие месяцы. У этой любви оказался мирный домашний характер. Маргарита не могла расстаться с Мастером ни на минуту, даже когда его не было: </a:t>
            </a:r>
            <a:r>
              <a:rPr lang="ru-RU" sz="2000" b="0" dirty="0">
                <a:latin typeface="+mn-lt"/>
              </a:rPr>
              <a:t>“Ах, право, дьяволу бы я заложила душу, чтобы только узнать, жив он или нет!”</a:t>
            </a:r>
            <a:r>
              <a:rPr lang="ru-RU" sz="2000" b="0" i="0" dirty="0">
                <a:latin typeface="+mn-lt"/>
              </a:rPr>
              <a:t>. </a:t>
            </a:r>
          </a:p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История Мастера и Маргариты, словно прозрачный ручей, пересекает все пространство романа, прорываясь сквозь завалы и пропасти на ее пути и уходя в потусторонний мир, в вечность. Маргарита и Мастер не заслужили света.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наградили их вечным покоем.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01122" cy="12239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Время и пространство</a:t>
            </a:r>
            <a:b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ru-RU" sz="40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хронотоп</a:t>
            </a: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</a:t>
            </a:r>
          </a:p>
        </p:txBody>
      </p:sp>
      <p:sp>
        <p:nvSpPr>
          <p:cNvPr id="1024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8688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14313" y="1500188"/>
            <a:ext cx="2806700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Реальное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Москва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20 – 30 годы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ХХ века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571750" y="3143250"/>
            <a:ext cx="3071813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Библейское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(мифологическое)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Ершалаим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1 год н.э.</a:t>
            </a:r>
          </a:p>
          <a:p>
            <a:pPr algn="ctr"/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5572125" y="3857625"/>
            <a:ext cx="2808288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Фантастическое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Перемещение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во времени и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Пространстве</a:t>
            </a:r>
          </a:p>
          <a:p>
            <a:pPr algn="ctr"/>
            <a:r>
              <a:rPr lang="ru-RU" sz="2000">
                <a:solidFill>
                  <a:schemeClr val="bg2"/>
                </a:solidFill>
              </a:rPr>
              <a:t>(Воланд и его свита)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5400000">
            <a:off x="2368551" y="3632200"/>
            <a:ext cx="1511300" cy="4105275"/>
          </a:xfrm>
          <a:custGeom>
            <a:avLst/>
            <a:gdLst>
              <a:gd name="G0" fmla="+- 13109 0 0"/>
              <a:gd name="G1" fmla="+- 18762 0 0"/>
              <a:gd name="G2" fmla="+- 4222 0 0"/>
              <a:gd name="G3" fmla="*/ 13109 1 2"/>
              <a:gd name="G4" fmla="+- G3 10800 0"/>
              <a:gd name="G5" fmla="+- 21600 13109 18762"/>
              <a:gd name="G6" fmla="+- 18762 4222 0"/>
              <a:gd name="G7" fmla="*/ G6 1 2"/>
              <a:gd name="G8" fmla="*/ 1876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762 1 2"/>
              <a:gd name="G15" fmla="+- G5 0 G4"/>
              <a:gd name="G16" fmla="+- G0 0 G4"/>
              <a:gd name="G17" fmla="*/ G2 G15 G16"/>
              <a:gd name="T0" fmla="*/ 17355 w 21600"/>
              <a:gd name="T1" fmla="*/ 0 h 21600"/>
              <a:gd name="T2" fmla="*/ 13109 w 21600"/>
              <a:gd name="T3" fmla="*/ 4222 h 21600"/>
              <a:gd name="T4" fmla="*/ 0 w 21600"/>
              <a:gd name="T5" fmla="*/ 19980 h 21600"/>
              <a:gd name="T6" fmla="*/ 9381 w 21600"/>
              <a:gd name="T7" fmla="*/ 21600 h 21600"/>
              <a:gd name="T8" fmla="*/ 18762 w 21600"/>
              <a:gd name="T9" fmla="*/ 13230 h 21600"/>
              <a:gd name="T10" fmla="*/ 21600 w 21600"/>
              <a:gd name="T11" fmla="*/ 422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55" y="0"/>
                </a:moveTo>
                <a:lnTo>
                  <a:pt x="13109" y="4222"/>
                </a:lnTo>
                <a:lnTo>
                  <a:pt x="15947" y="4222"/>
                </a:lnTo>
                <a:lnTo>
                  <a:pt x="15947" y="18359"/>
                </a:lnTo>
                <a:lnTo>
                  <a:pt x="0" y="18359"/>
                </a:lnTo>
                <a:lnTo>
                  <a:pt x="0" y="21600"/>
                </a:lnTo>
                <a:lnTo>
                  <a:pt x="18762" y="21600"/>
                </a:lnTo>
                <a:lnTo>
                  <a:pt x="18762" y="4222"/>
                </a:lnTo>
                <a:lnTo>
                  <a:pt x="21600" y="42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rot="16200000">
            <a:off x="5580062" y="909638"/>
            <a:ext cx="1008063" cy="3887788"/>
          </a:xfrm>
          <a:custGeom>
            <a:avLst/>
            <a:gdLst>
              <a:gd name="G0" fmla="+- 10085 0 0"/>
              <a:gd name="G1" fmla="+- 18264 0 0"/>
              <a:gd name="G2" fmla="+- 5965 0 0"/>
              <a:gd name="G3" fmla="*/ 10085 1 2"/>
              <a:gd name="G4" fmla="+- G3 10800 0"/>
              <a:gd name="G5" fmla="+- 21600 10085 18264"/>
              <a:gd name="G6" fmla="+- 18264 5965 0"/>
              <a:gd name="G7" fmla="*/ G6 1 2"/>
              <a:gd name="G8" fmla="*/ 1826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264 1 2"/>
              <a:gd name="G15" fmla="+- G5 0 G4"/>
              <a:gd name="G16" fmla="+- G0 0 G4"/>
              <a:gd name="G17" fmla="*/ G2 G15 G16"/>
              <a:gd name="T0" fmla="*/ 15843 w 21600"/>
              <a:gd name="T1" fmla="*/ 0 h 21600"/>
              <a:gd name="T2" fmla="*/ 10085 w 21600"/>
              <a:gd name="T3" fmla="*/ 5965 h 21600"/>
              <a:gd name="T4" fmla="*/ 0 w 21600"/>
              <a:gd name="T5" fmla="*/ 18737 h 21600"/>
              <a:gd name="T6" fmla="*/ 9132 w 21600"/>
              <a:gd name="T7" fmla="*/ 21600 h 21600"/>
              <a:gd name="T8" fmla="*/ 18264 w 21600"/>
              <a:gd name="T9" fmla="*/ 14328 h 21600"/>
              <a:gd name="T10" fmla="*/ 21600 w 21600"/>
              <a:gd name="T11" fmla="*/ 596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43" y="0"/>
                </a:moveTo>
                <a:lnTo>
                  <a:pt x="10085" y="5965"/>
                </a:lnTo>
                <a:lnTo>
                  <a:pt x="13421" y="5965"/>
                </a:lnTo>
                <a:lnTo>
                  <a:pt x="13421" y="15872"/>
                </a:lnTo>
                <a:lnTo>
                  <a:pt x="0" y="15872"/>
                </a:lnTo>
                <a:lnTo>
                  <a:pt x="0" y="21600"/>
                </a:lnTo>
                <a:lnTo>
                  <a:pt x="18264" y="21600"/>
                </a:lnTo>
                <a:lnTo>
                  <a:pt x="18264" y="5965"/>
                </a:lnTo>
                <a:lnTo>
                  <a:pt x="21600" y="596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1" descr="filMM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0825" y="4071938"/>
            <a:ext cx="2543175" cy="1733550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000099"/>
                </a:solidFill>
                <a:latin typeface="+mn-lt"/>
              </a:rPr>
              <a:t>Он не заслужил света,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43313" y="500063"/>
            <a:ext cx="550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 заслужил покой…</a:t>
            </a:r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2928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143250"/>
            <a:ext cx="657225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 err="1">
                <a:latin typeface="+mn-lt"/>
              </a:rPr>
              <a:t>Булгаковская</a:t>
            </a:r>
            <a:r>
              <a:rPr lang="ru-RU" sz="2000" b="0" i="0" dirty="0">
                <a:latin typeface="+mn-lt"/>
              </a:rPr>
              <a:t> Маргарита тоже своей вечной любовью помогает Мастеру  обрести то, что он заслужил. Но награда героя здесь - не свет, а покой, и в царстве покоя, в последнем приюте у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точнее, на границе двух миров - света и тьмы, Маргарита становится поводырем и хранителем своего возлюбленного: </a:t>
            </a:r>
            <a:r>
              <a:rPr lang="ru-RU" sz="2000" b="0" dirty="0">
                <a:latin typeface="+mn-lt"/>
              </a:rPr>
              <a:t>"Ты будешь засыпать, надевши свой засаленный и вечный колпак, ты будешь засыпать с улыбкой на губах. Сон укрепит тебя, ты станешь рассуждать мудро. А прогнать меня ты уже не сумеешь. Беречь твой сон буду я"</a:t>
            </a:r>
            <a:r>
              <a:rPr lang="ru-RU" sz="2000" b="0" i="0" dirty="0">
                <a:latin typeface="+mn-lt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38" y="1143000"/>
            <a:ext cx="62150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Фауст и Маргарита (Гёте) воссоединяются на небесах, в свете. Вечная любовь </a:t>
            </a:r>
            <a:r>
              <a:rPr lang="ru-RU" sz="2000" b="0" i="0" dirty="0" err="1">
                <a:latin typeface="+mn-lt"/>
              </a:rPr>
              <a:t>гетевской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Гретхен</a:t>
            </a:r>
            <a:r>
              <a:rPr lang="ru-RU" sz="2000" b="0" i="0" dirty="0">
                <a:latin typeface="+mn-lt"/>
              </a:rPr>
              <a:t> помогает ее возлюбленному обрести награду - традиционный свет, который его слепит, и потому она должна стать его проводником в мире света.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0.87153 L 8.05556E-6 6.2963E-6 " pathEditMode="relative" ptsTypes="AA">
                                      <p:cBhvr>
                                        <p:cTn id="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3143250" y="1357313"/>
            <a:ext cx="57864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Первая связана с рождением, жизнью и смертью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. Вторая происходит в Москве. 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Идет «последняя гроза» - наступает Страшный Суд. </a:t>
            </a:r>
            <a:r>
              <a:rPr lang="ru-RU" sz="2000" b="0" i="0" dirty="0">
                <a:latin typeface="+mn-lt"/>
              </a:rPr>
              <a:t>В преддверии этой "последней грозы", которая </a:t>
            </a:r>
            <a:r>
              <a:rPr lang="ru-RU" sz="2000" b="0" dirty="0">
                <a:latin typeface="+mn-lt"/>
              </a:rPr>
              <a:t>"довершит все, что нужно довершить"</a:t>
            </a:r>
            <a:r>
              <a:rPr lang="ru-RU" sz="2000" b="0" i="0" dirty="0">
                <a:latin typeface="+mn-lt"/>
              </a:rPr>
              <a:t>, Мастер восстанавливает правду об учении, жизни и смерти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, устраняя "путаницу", внесенную учеником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и продолжавшуюся почти две тысячи лет. И снова люди, почти все, остались глухи к этой правде, а Мастера постигла участь, близкая к участи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. 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4929188"/>
            <a:ext cx="2428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188"/>
            <a:ext cx="664368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lvl="1" indent="168275" algn="just">
              <a:defRPr/>
            </a:pPr>
            <a:r>
              <a:rPr lang="ru-RU" sz="2000" b="0" i="0" dirty="0">
                <a:latin typeface="+mn-lt"/>
              </a:rPr>
              <a:t>"Последняя гроза" наступила. Свершился суд над Берлиозом, бароном </a:t>
            </a:r>
            <a:r>
              <a:rPr lang="ru-RU" sz="2000" b="0" i="0" dirty="0" err="1">
                <a:latin typeface="+mn-lt"/>
              </a:rPr>
              <a:t>Майгелем</a:t>
            </a:r>
            <a:r>
              <a:rPr lang="ru-RU" sz="2000" b="0" i="0" dirty="0">
                <a:latin typeface="+mn-lt"/>
              </a:rPr>
              <a:t>; пришел срок освобождения от посмертных мук для Понтия Пилата, для безвестной </a:t>
            </a:r>
            <a:r>
              <a:rPr lang="ru-RU" sz="2000" b="0" i="0" dirty="0" err="1">
                <a:latin typeface="+mn-lt"/>
              </a:rPr>
              <a:t>Фриды</a:t>
            </a:r>
            <a:r>
              <a:rPr lang="ru-RU" sz="2000" b="0" i="0" dirty="0">
                <a:latin typeface="+mn-lt"/>
              </a:rPr>
              <a:t>, для "темно-фиолетового рыцаря" (</a:t>
            </a:r>
            <a:r>
              <a:rPr lang="ru-RU" sz="2000" b="0" i="0" dirty="0" err="1">
                <a:latin typeface="+mn-lt"/>
              </a:rPr>
              <a:t>Коровьева</a:t>
            </a:r>
            <a:r>
              <a:rPr lang="ru-RU" sz="2000" b="0" i="0" dirty="0">
                <a:latin typeface="+mn-lt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Образ грозовой тучи, пришедшей с запада, получает символическую интерпретацию: </a:t>
            </a:r>
            <a:r>
              <a:rPr lang="ru-RU" sz="2000" b="0" dirty="0">
                <a:latin typeface="+mn-lt"/>
              </a:rPr>
              <a:t>"Но не столько страшен палач, сколько неестественное освещение, происходящее от какой-то тучи, которая кипит и наваливается на землю, как это бывает только во время мировых катастроф".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86" name="Rectangle 2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643937" cy="300037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i="1" spc="0" smtClean="0">
                <a:ln>
                  <a:noFill/>
                </a:ln>
                <a:solidFill>
                  <a:srgbClr val="FFFF00"/>
                </a:solidFill>
                <a:effectLst/>
              </a:rPr>
              <a:t>"Все обманы исчезли", "меняется облик всех летящих к своей цели" 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</a:rPr>
              <a:t>- эти слова имеют символический смысл, они относятся не только к шести всадникам, скачущим в ночи. Они указывают на наступление Страшного Суда и, стало быть, относятся ко всем: "Но сегодня такая ночь, когда сводятся счеты". </a:t>
            </a:r>
            <a:b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000" spc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Воланд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говорит: </a:t>
            </a:r>
            <a:r>
              <a:rPr lang="ru-RU" sz="2000" i="1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«Все будет правильно. На этом построен мир».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Это значит, что действительность существует все-таки ради добра. Мировое зло и страдание – нечто переходящее, они закончатся вместе со всей драмой события.</a:t>
            </a:r>
          </a:p>
        </p:txBody>
      </p:sp>
      <p:pic>
        <p:nvPicPr>
          <p:cNvPr id="58371" name="Picture 21" descr="220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3579813"/>
            <a:ext cx="4806950" cy="300513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Изображение 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3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119697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305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i="0" dirty="0">
                <a:solidFill>
                  <a:srgbClr val="FFFF00"/>
                </a:solidFill>
                <a:latin typeface="+mn-lt"/>
              </a:rPr>
              <a:t>Роман «Мастер и Маргарита» - роман об ответственности человека за всё добро и зло, которые совершаются на земле, за собственный выбор жизненных путей, ведущих  или к истине и свету, или к рабству, предательству и бесчеловечности.</a:t>
            </a:r>
          </a:p>
          <a:p>
            <a:pPr indent="17780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i="0" dirty="0">
                <a:solidFill>
                  <a:srgbClr val="FFFF00"/>
                </a:solidFill>
                <a:latin typeface="+mn-lt"/>
              </a:rPr>
              <a:t>Делая свой собственный выбор, помните: </a:t>
            </a:r>
          </a:p>
          <a:p>
            <a:pPr indent="17780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dirty="0">
                <a:solidFill>
                  <a:srgbClr val="FFFF00"/>
                </a:solidFill>
                <a:latin typeface="+mn-lt"/>
              </a:rPr>
              <a:t>«Каждому будет дано по его вере».   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29638" y="0"/>
            <a:ext cx="614362" cy="5715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857256"/>
          </a:xfrm>
        </p:spPr>
        <p:txBody>
          <a:bodyPr/>
          <a:lstStyle/>
          <a:p>
            <a:pPr algn="ctr">
              <a:defRPr/>
            </a:pPr>
            <a:r>
              <a:rPr lang="ru-RU" sz="4000" b="1">
                <a:solidFill>
                  <a:srgbClr val="FFFF00"/>
                </a:solidFill>
              </a:rPr>
              <a:t>Композиция романа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14438"/>
            <a:ext cx="8143875" cy="494188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smtClean="0"/>
              <a:t> Многоплановая (современность, мифология, фантастика)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Принцип зеркального отражения – «роман в романе»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Система внутренних соответствий (</a:t>
            </a:r>
            <a:r>
              <a:rPr lang="ru-RU" sz="2800" u="sng" smtClean="0"/>
              <a:t>события</a:t>
            </a:r>
            <a:r>
              <a:rPr lang="ru-RU" sz="2800" smtClean="0"/>
              <a:t> библейские – современным, географические места, погодные условия, система исторических прототипов, временные рамки событий)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Система сюжетных двойников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Пейзаж  (образы – символы)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0"/>
            <a:ext cx="8786813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b="0" i="0" dirty="0">
                <a:latin typeface="+mn-lt"/>
              </a:rPr>
              <a:t>Зеркальное отражение: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Ершалаим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- Москва</a:t>
            </a:r>
            <a:r>
              <a:rPr lang="ru-RU" sz="1800" b="0" i="0" dirty="0">
                <a:latin typeface="+mn-lt"/>
              </a:rPr>
              <a:t>. Есть общий мотив в описании этих двух городов в двух столь непохожих романах. Почти в одних и тех же выражениях описаны два города (тучи, гроза, тьма, пришедшая с запада…);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Га-Ноцри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- Мастер</a:t>
            </a:r>
            <a:r>
              <a:rPr lang="ru-RU" sz="1800" b="0" i="0" dirty="0">
                <a:latin typeface="+mn-lt"/>
              </a:rPr>
              <a:t>. Они обретают каждый свою истину, они не знают, не понимают, не угадывают своих предателей, не имеют.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Каифа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- Берлиоз. </a:t>
            </a:r>
            <a:r>
              <a:rPr lang="ru-RU" sz="1800" b="0" i="0" dirty="0">
                <a:latin typeface="+mn-lt"/>
              </a:rPr>
              <a:t>Антагонистом </a:t>
            </a:r>
            <a:r>
              <a:rPr lang="ru-RU" sz="1800" b="0" i="0" dirty="0" err="1">
                <a:latin typeface="+mn-lt"/>
              </a:rPr>
              <a:t>Иешуа</a:t>
            </a:r>
            <a:r>
              <a:rPr lang="ru-RU" sz="1800" b="0" i="0" dirty="0">
                <a:latin typeface="+mn-lt"/>
              </a:rPr>
              <a:t> в романе Мастера является "исполняющий обязанности президента Синедриона первосвященник иудейский Иосиф </a:t>
            </a:r>
            <a:r>
              <a:rPr lang="ru-RU" sz="1800" b="0" i="0" dirty="0" err="1">
                <a:latin typeface="+mn-lt"/>
              </a:rPr>
              <a:t>Каифа</a:t>
            </a:r>
            <a:r>
              <a:rPr lang="ru-RU" sz="1800" b="0" i="0" dirty="0">
                <a:latin typeface="+mn-lt"/>
              </a:rPr>
              <a:t>", а антагонистом Мастера в романе о Мастере является Михаил Александрович Берлиоз.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Иуда из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Кириафа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-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Алоизий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Могарыч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.</a:t>
            </a:r>
            <a:r>
              <a:rPr lang="ru-RU" sz="1800" b="0" i="0" dirty="0">
                <a:latin typeface="+mn-lt"/>
              </a:rPr>
              <a:t> Иуда ив </a:t>
            </a:r>
            <a:r>
              <a:rPr lang="ru-RU" sz="1800" b="0" i="0" dirty="0" err="1">
                <a:latin typeface="+mn-lt"/>
              </a:rPr>
              <a:t>Кириафа</a:t>
            </a:r>
            <a:r>
              <a:rPr lang="ru-RU" sz="1800" b="0" i="0" dirty="0">
                <a:latin typeface="+mn-lt"/>
              </a:rPr>
              <a:t> получил 30 тетрадрахм, </a:t>
            </a:r>
            <a:r>
              <a:rPr lang="ru-RU" sz="1800" b="0" i="0" dirty="0" err="1">
                <a:latin typeface="+mn-lt"/>
              </a:rPr>
              <a:t>Алоизий</a:t>
            </a:r>
            <a:r>
              <a:rPr lang="ru-RU" sz="1800" b="0" i="0" dirty="0">
                <a:latin typeface="+mn-lt"/>
              </a:rPr>
              <a:t> </a:t>
            </a:r>
            <a:r>
              <a:rPr lang="ru-RU" sz="1800" b="0" i="0" dirty="0" err="1">
                <a:latin typeface="+mn-lt"/>
              </a:rPr>
              <a:t>Могарыч</a:t>
            </a:r>
            <a:r>
              <a:rPr lang="ru-RU" sz="1800" b="0" i="0" dirty="0">
                <a:latin typeface="+mn-lt"/>
              </a:rPr>
              <a:t> "хотел получить" и получил "комнаты" Мастера. В обоих случаях стимулом предательства был материальный интерес, который </a:t>
            </a:r>
            <a:r>
              <a:rPr lang="ru-RU" sz="1800" b="0" i="0" dirty="0" err="1">
                <a:latin typeface="+mn-lt"/>
              </a:rPr>
              <a:t>Воланд</a:t>
            </a:r>
            <a:r>
              <a:rPr lang="ru-RU" sz="1800" b="0" i="0" dirty="0">
                <a:latin typeface="+mn-lt"/>
              </a:rPr>
              <a:t> считает определяющим основанием поведения людей.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Левий Матвей - Иван Николаевич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Понырев</a:t>
            </a:r>
            <a:r>
              <a:rPr lang="ru-RU" sz="1800" b="0" i="0" dirty="0">
                <a:latin typeface="+mn-lt"/>
              </a:rPr>
              <a:t>. Протагонисты обоих романов имеют каждый по одному ученику. </a:t>
            </a:r>
            <a:r>
              <a:rPr lang="ru-RU" sz="1800" b="0" i="0" dirty="0" err="1">
                <a:latin typeface="+mn-lt"/>
              </a:rPr>
              <a:t>Иешуа</a:t>
            </a:r>
            <a:r>
              <a:rPr lang="ru-RU" sz="1800" b="0" i="0" dirty="0">
                <a:latin typeface="+mn-lt"/>
              </a:rPr>
              <a:t> </a:t>
            </a:r>
            <a:r>
              <a:rPr lang="ru-RU" sz="1800" b="0" i="0" dirty="0" err="1">
                <a:latin typeface="+mn-lt"/>
              </a:rPr>
              <a:t>Га-Ноцри</a:t>
            </a:r>
            <a:r>
              <a:rPr lang="ru-RU" sz="1800" b="0" i="0" dirty="0">
                <a:latin typeface="+mn-lt"/>
              </a:rPr>
              <a:t> - Левия Матвея, Мастер - Ивана Николаевича </a:t>
            </a:r>
            <a:r>
              <a:rPr lang="ru-RU" sz="1800" b="0" i="0" dirty="0" err="1">
                <a:latin typeface="+mn-lt"/>
              </a:rPr>
              <a:t>Понырева</a:t>
            </a:r>
            <a:r>
              <a:rPr lang="ru-RU" sz="1800" b="0" i="0" dirty="0">
                <a:latin typeface="+mn-lt"/>
              </a:rPr>
              <a:t>. Оба ученика сначала были очень далеки от позиции своих учителей, Левий был "сборщиком податей", </a:t>
            </a:r>
            <a:r>
              <a:rPr lang="ru-RU" sz="1800" b="0" i="0" dirty="0" err="1">
                <a:latin typeface="+mn-lt"/>
              </a:rPr>
              <a:t>Понырев</a:t>
            </a:r>
            <a:r>
              <a:rPr lang="ru-RU" sz="1800" b="0" i="0" dirty="0">
                <a:latin typeface="+mn-lt"/>
              </a:rPr>
              <a:t> - антирелигиозным поэтом.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Толпа в мире античном и современном.</a:t>
            </a:r>
            <a:r>
              <a:rPr lang="ru-RU" sz="1800" b="0" i="0" dirty="0">
                <a:latin typeface="+mn-lt"/>
              </a:rPr>
              <a:t> Сравните изображение толпы любопытных, идущих смотреть на казнь (глава 16), и толпы, образующей очередь в Варьете (глава 17), описание вечера в ресторане "Грибоедов" и бала у Сатаны.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Дом </a:t>
            </a:r>
            <a:r>
              <a:rPr lang="ru-RU" sz="1800" b="0" i="0" dirty="0" err="1">
                <a:solidFill>
                  <a:srgbClr val="FFFF00"/>
                </a:solidFill>
                <a:latin typeface="+mn-lt"/>
              </a:rPr>
              <a:t>Грибоедова</a:t>
            </a:r>
            <a:r>
              <a:rPr lang="ru-RU" sz="1800" b="0" i="0" dirty="0">
                <a:solidFill>
                  <a:srgbClr val="FFFF00"/>
                </a:solidFill>
                <a:latin typeface="+mn-lt"/>
              </a:rPr>
              <a:t> - бал у Сатаны</a:t>
            </a:r>
            <a:r>
              <a:rPr lang="ru-RU" sz="1800" b="0" i="0" dirty="0">
                <a:latin typeface="+mn-lt"/>
              </a:rPr>
              <a:t>. Безудержное веселье в ресторане совпадает с описанием пира мертвецов.</a:t>
            </a:r>
            <a:endParaRPr lang="ru-RU" sz="1800" b="0" i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6248" y="285728"/>
            <a:ext cx="4173539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романа</a:t>
            </a:r>
          </a:p>
        </p:txBody>
      </p:sp>
      <p:pic>
        <p:nvPicPr>
          <p:cNvPr id="13315" name="Picture 17" descr="Булгаков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3209">
            <a:off x="207963" y="320675"/>
            <a:ext cx="3498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000125"/>
            <a:ext cx="19288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5" y="38576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Мастер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000125"/>
            <a:ext cx="2022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15125" y="38576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Маргарита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4357688"/>
            <a:ext cx="13573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4357688"/>
            <a:ext cx="13843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57438" y="6396038"/>
            <a:ext cx="157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Азазелло</a:t>
            </a:r>
            <a:endParaRPr lang="ru-RU" b="0" i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639603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Гелла</a:t>
            </a:r>
            <a:endParaRPr lang="ru-RU" b="0" i="0" dirty="0">
              <a:latin typeface="+mn-lt"/>
            </a:endParaRPr>
          </a:p>
        </p:txBody>
      </p:sp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3250"/>
            <a:ext cx="21431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313" y="639603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Воланд</a:t>
            </a:r>
            <a:endParaRPr lang="ru-RU" b="0" i="0" dirty="0">
              <a:latin typeface="+mn-lt"/>
            </a:endParaRPr>
          </a:p>
        </p:txBody>
      </p:sp>
      <p:pic>
        <p:nvPicPr>
          <p:cNvPr id="133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357688"/>
            <a:ext cx="14827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4357688"/>
            <a:ext cx="135731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500688" y="63960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Кот Бегемот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9500" y="639603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Коровьев</a:t>
            </a:r>
            <a:endParaRPr lang="ru-RU" b="0" i="0" dirty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429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600" b="1" smtClean="0">
                <a:ln>
                  <a:noFill/>
                </a:ln>
                <a:solidFill>
                  <a:srgbClr val="FFFF00"/>
                </a:solidFill>
                <a:effectLst/>
              </a:rPr>
              <a:t>Три уровня реальности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14313" y="642938"/>
            <a:ext cx="8643937" cy="4000500"/>
          </a:xfrm>
          <a:noFill/>
        </p:spPr>
        <p:txBody>
          <a:bodyPr/>
          <a:lstStyle/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Три временных пласта - </a:t>
            </a:r>
            <a:r>
              <a:rPr lang="ru-RU" sz="2000" smtClean="0"/>
              <a:t>прошлое – настоящее –вечное;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Три уровня реальности</a:t>
            </a:r>
            <a:r>
              <a:rPr lang="ru-RU" sz="2000" smtClean="0"/>
              <a:t> – земной (люди), художественный (библейские персонажи) и мистический (Воланд со своими спутниками);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Роль связующего звена выполняет Воланд и его свита.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marL="0" indent="174625" algn="just"/>
            <a:r>
              <a:rPr lang="ru-RU" sz="1800" smtClean="0"/>
              <a:t>Теория таких «трех миров» позаимствована Булгаковым у Григория Сковороды (украинского философа </a:t>
            </a:r>
            <a:r>
              <a:rPr lang="en-US" sz="1800" smtClean="0"/>
              <a:t>XVIII </a:t>
            </a:r>
            <a:r>
              <a:rPr lang="ru-RU" sz="1800" smtClean="0"/>
              <a:t>в.). Согласно этой теории, самый главный мир – космический, Вселенная. Два других мира частные. Один из них - человеческий; другой - символический, т.е. библейский. Каждый из трех миров имеет две «натуры»: видимую и невидимую. Все три мира сотканы из зла и добра, и мир библейский выступает как бы в роли связующего звена между видимыми и невидимыми натурами. Этой классификации строго соответствуют все «три мира» романа Булгакова.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38"/>
            <a:ext cx="27543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643438"/>
            <a:ext cx="319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 l="8109" t="8109" r="8109" b="8109"/>
          <a:stretch>
            <a:fillRect/>
          </a:stretch>
        </p:blipFill>
        <p:spPr bwMode="auto">
          <a:xfrm>
            <a:off x="6372225" y="4643438"/>
            <a:ext cx="27717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529638" y="0"/>
            <a:ext cx="614362" cy="57150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FBEF5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2274</TotalTime>
  <Words>5653</Words>
  <Application>Microsoft Office PowerPoint</Application>
  <PresentationFormat>Экран (4:3)</PresentationFormat>
  <Paragraphs>277</Paragraphs>
  <Slides>53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Constantia</vt:lpstr>
      <vt:lpstr>Wingdings 2</vt:lpstr>
      <vt:lpstr>Wingdings</vt:lpstr>
      <vt:lpstr>Бумажная</vt:lpstr>
      <vt:lpstr>Слайд 1</vt:lpstr>
      <vt:lpstr>Содержание</vt:lpstr>
      <vt:lpstr>Слайд 3</vt:lpstr>
      <vt:lpstr>История создания романа</vt:lpstr>
      <vt:lpstr>Время и пространство ( хронотоп )</vt:lpstr>
      <vt:lpstr>Композиция романа </vt:lpstr>
      <vt:lpstr>Слайд 7</vt:lpstr>
      <vt:lpstr>Герои романа</vt:lpstr>
      <vt:lpstr>Три уровня реальности</vt:lpstr>
      <vt:lpstr>Слайд 10</vt:lpstr>
      <vt:lpstr>Иешуа Га-Ноцри - персонаж, восходящий к Иисусу Христу из Евангелий. Упоминаемое в Талмуде одно из имен Христа - Га-Ноцри означает Назарянин. По-древнееврейски слово "нацар", или "нацер", означает "отрасль " или "ветвь", а "Иешуа" или "Иошуа" - "помощь Ягве" или "помощь божию". Еще до нашей эры среди евреев существовала секта назореев, или назарян, почитавших культового бога Иисуса (Иошуа, Иешуа) "га-ноцри", т.е. "Иисуса-хранителя".</vt:lpstr>
      <vt:lpstr>Слайд 12</vt:lpstr>
      <vt:lpstr>Слайд 13</vt:lpstr>
      <vt:lpstr>Слайд 14</vt:lpstr>
      <vt:lpstr>Понтий Пилат</vt:lpstr>
      <vt:lpstr>Слайд 16</vt:lpstr>
      <vt:lpstr>Роль библейских глав</vt:lpstr>
      <vt:lpstr>Слайд 18</vt:lpstr>
      <vt:lpstr>Слайд 19</vt:lpstr>
      <vt:lpstr>Слайд 20</vt:lpstr>
      <vt:lpstr>Воланд - тайна и загадка</vt:lpstr>
      <vt:lpstr>Слайд 22</vt:lpstr>
      <vt:lpstr>Свита Воланда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Смысл действий Воланда и его свиты</vt:lpstr>
      <vt:lpstr>Слайд 34</vt:lpstr>
      <vt:lpstr>Слайд 35</vt:lpstr>
      <vt:lpstr>Слайд 36</vt:lpstr>
      <vt:lpstr>Слайд 37</vt:lpstr>
      <vt:lpstr>Слайд 38</vt:lpstr>
      <vt:lpstr>Слайд 39</vt:lpstr>
      <vt:lpstr>Как-то заведено, что в романах добро должно в конечном итоге побеждать зло, повергая его. Но эта концепция не имеет никакого отношения к роману Булгакова. Здесь все наоборот, на его страницах мы видим много качеств и свойств зла: зависть, ненависть, месть, заговоры, глупость, подлость, - в то время как только одна тема действительно отвечает требованиям добра – это любовь, настоящая, чистая и светлая любовь.</vt:lpstr>
      <vt:lpstr>Герой – загадка</vt:lpstr>
      <vt:lpstr>Мастер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"Все обманы исчезли", "меняется облик всех летящих к своей цели" - эти слова имеют символический смысл, они относятся не только к шести всадникам, скачущим в ночи. Они указывают на наступление Страшного Суда и, стало быть, относятся ко всем: "Но сегодня такая ночь, когда сводятся счеты".  Воланд говорит: «Все будет правильно. На этом построен мир». Это значит, что действительность существует все-таки ради добра. Мировое зло и страдание – нечто переходящее, они закончатся вместе со всей драмой события.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и Маргарита</dc:title>
  <dc:creator>Алєксєєнко Вероніка</dc:creator>
  <cp:lastModifiedBy>admin</cp:lastModifiedBy>
  <cp:revision>208</cp:revision>
  <dcterms:created xsi:type="dcterms:W3CDTF">2008-01-22T11:01:56Z</dcterms:created>
  <dcterms:modified xsi:type="dcterms:W3CDTF">2013-05-20T21:34:57Z</dcterms:modified>
</cp:coreProperties>
</file>