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39035" cy="17021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Пауло </a:t>
            </a:r>
            <a:r>
              <a:rPr lang="ru-RU" sz="4800" dirty="0" err="1" smtClean="0"/>
              <a:t>Коельо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1947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5" t="14123"/>
          <a:stretch/>
        </p:blipFill>
        <p:spPr>
          <a:xfrm>
            <a:off x="323528" y="1268760"/>
            <a:ext cx="3816424" cy="41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3778704" cy="4249648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/>
              <a:t>Почитатели Коэльо высоко ценят его духовность, честность, мудрость, а также его интерес к общемировым проблемам и открытость к общению с людьми в независимости от их происхождения и материального положения. Пауло Коэльо является Почётным советником в программе ЮНЕСКО « Межкультурные и межрелигиозные диалоги». В 2007 году ему было присвоено звание Посла доброй воли ООН, что способствовало его работе в области межкультурного диалога и защите прав детей.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2952"/>
          <a:stretch/>
        </p:blipFill>
        <p:spPr>
          <a:xfrm>
            <a:off x="4644008" y="1844824"/>
            <a:ext cx="3744415" cy="3900907"/>
          </a:xfrm>
        </p:spPr>
      </p:pic>
    </p:spTree>
    <p:extLst>
      <p:ext uri="{BB962C8B-B14F-4D97-AF65-F5344CB8AC3E}">
        <p14:creationId xmlns:p14="http://schemas.microsoft.com/office/powerpoint/2010/main" val="12959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212042" cy="392246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836712"/>
            <a:ext cx="3672408" cy="518457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/>
              <a:t>В 2009 году Пауло Коэльо попал в Книгу Рекордов Гиннеса как автор самого переводимого в мире романа (Алхимик). Более того, на Франкфуртской Книжной Ярмарке в 2003 году, он за одну автограф сессию подписал  наибольшее количество разноязычных изданий романа Алхимик (книги на 53 языках), за что также попал в Книгу Рекордов Гиннеса.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4032448" cy="504056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dirty="0"/>
              <a:t>На досуге Коэльо любит читать, путешествовать, компьютеры, проводить время в Интернете, играть в футбол, прогулки, часто общается со своими фанатами в Сети, ведёт блог, занимается музыкой и </a:t>
            </a:r>
            <a:r>
              <a:rPr lang="ru-RU" dirty="0" err="1"/>
              <a:t>Kyudo</a:t>
            </a:r>
            <a:r>
              <a:rPr lang="ru-RU" dirty="0"/>
              <a:t> (своего рода медитативная стрельба из лука). Каждое утро он просыпается рано и после двухчасовой прогулки выпускает 24 стрелы, используя один из своих трех луков. Пауло Коэльо всегда интересовался кино и сейчас  работает над своим первым кино-проектом «</a:t>
            </a:r>
            <a:r>
              <a:rPr lang="ru-RU" dirty="0" err="1"/>
              <a:t>Experimental</a:t>
            </a:r>
            <a:r>
              <a:rPr lang="ru-RU" dirty="0"/>
              <a:t> </a:t>
            </a:r>
            <a:r>
              <a:rPr lang="ru-RU" dirty="0" err="1"/>
              <a:t>Witch</a:t>
            </a:r>
            <a:r>
              <a:rPr lang="ru-RU" dirty="0"/>
              <a:t>». В 1996 году Коэльо и его жена, Кристина </a:t>
            </a:r>
            <a:r>
              <a:rPr lang="ru-RU" dirty="0" err="1"/>
              <a:t>Оитисия</a:t>
            </a:r>
            <a:r>
              <a:rPr lang="ru-RU" dirty="0"/>
              <a:t>, основали Институт Пауло Коэльо, который помогает малоимущим детям и пожилым людям в Бразилии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Пауло Коэльо и его жена живут в Бразилии, Рио-де-Жанейро, и много времени проводят в Европе.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43" y="1268760"/>
            <a:ext cx="3452494" cy="4538315"/>
          </a:xfrm>
        </p:spPr>
      </p:pic>
    </p:spTree>
    <p:extLst>
      <p:ext uri="{BB962C8B-B14F-4D97-AF65-F5344CB8AC3E}">
        <p14:creationId xmlns:p14="http://schemas.microsoft.com/office/powerpoint/2010/main" val="13891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4248472" cy="489654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sz="2800" dirty="0"/>
              <a:t>Интересные факты: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Книги Коэльо были переведены на 72 языков и выпущены в 150 странах мира. Общий тираж книг превысил более 100 миллионов.</a:t>
            </a:r>
          </a:p>
          <a:p>
            <a:pPr marL="68580" indent="0">
              <a:buNone/>
            </a:pPr>
            <a:r>
              <a:rPr lang="ru-RU" dirty="0"/>
              <a:t>Он является Кавалером ордена Почётного легиона (Франция)</a:t>
            </a:r>
          </a:p>
          <a:p>
            <a:pPr marL="68580" indent="0">
              <a:buNone/>
            </a:pPr>
            <a:r>
              <a:rPr lang="ru-RU" dirty="0"/>
              <a:t>Особый советник Юнеско по вопросам «Межкультурного и межрелигиозного диалога» с 1996 года.</a:t>
            </a:r>
          </a:p>
          <a:p>
            <a:pPr marL="68580" indent="0">
              <a:buNone/>
            </a:pPr>
            <a:r>
              <a:rPr lang="ru-RU" dirty="0"/>
              <a:t>В 2006 году Пауло Коэльо стал Послом Мира ООН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384376" cy="3792672"/>
          </a:xfrm>
        </p:spPr>
      </p:pic>
    </p:spTree>
    <p:extLst>
      <p:ext uri="{BB962C8B-B14F-4D97-AF65-F5344CB8AC3E}">
        <p14:creationId xmlns:p14="http://schemas.microsoft.com/office/powerpoint/2010/main" val="4234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i="1" dirty="0"/>
              <a:t>На свете нет ничего совершенно ошибочного</a:t>
            </a:r>
            <a:r>
              <a:rPr lang="ru-RU" sz="3600" i="1" dirty="0" smtClean="0"/>
              <a:t>. Даже </a:t>
            </a:r>
            <a:r>
              <a:rPr lang="ru-RU" sz="3600" i="1" dirty="0"/>
              <a:t>сломанные часы дважды в сутки показывают точное </a:t>
            </a:r>
            <a:r>
              <a:rPr lang="ru-RU" sz="3600" i="1" dirty="0" smtClean="0"/>
              <a:t>время.</a:t>
            </a:r>
          </a:p>
          <a:p>
            <a:pPr marL="68580" indent="0" algn="r">
              <a:buNone/>
            </a:pPr>
            <a:r>
              <a:rPr lang="ru-RU" sz="3600" i="1" dirty="0" smtClean="0"/>
              <a:t>Пауло </a:t>
            </a:r>
            <a:r>
              <a:rPr lang="ru-RU" sz="3600" i="1" dirty="0" err="1" smtClean="0"/>
              <a:t>Коельо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5907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i="1" dirty="0" smtClean="0"/>
              <a:t>Если человек действительно чего-то захочет, то вся Вселенная будет способствовать тому, чтобы его желание сбылось.</a:t>
            </a:r>
          </a:p>
          <a:p>
            <a:pPr marL="68580" indent="0" algn="r">
              <a:buNone/>
            </a:pPr>
            <a:r>
              <a:rPr lang="ru-RU" sz="3200" i="1" dirty="0" smtClean="0"/>
              <a:t>Пауло </a:t>
            </a:r>
            <a:r>
              <a:rPr lang="ru-RU" sz="3200" i="1" dirty="0" err="1" smtClean="0"/>
              <a:t>Коельо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8111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4608512" cy="525658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/>
              <a:t>Родился </a:t>
            </a:r>
            <a:r>
              <a:rPr lang="ru-RU" dirty="0"/>
              <a:t>в Рио-де-Жанейро, Бразилия, 24 августа 1947 в семье инженера. Его родители хотели, чтобы мальчик пошёл по стопам отца, но уже в юности Пауло Коэльо решил, что хочет стать писателем. Его нежелание следовать воле родителей привело к тому, что в возрасте 17 лет Пауло был определён в психиатрическую больницу (1966), где проходил лечение </a:t>
            </a:r>
            <a:r>
              <a:rPr lang="ru-RU" dirty="0" smtClean="0"/>
              <a:t>электрошоком. Он </a:t>
            </a:r>
            <a:r>
              <a:rPr lang="ru-RU" dirty="0"/>
              <a:t>был выпушен из больницы через три года, совершив три попытки побега. Коэльо позже признался, что его родители приняли решение поместить его в лечебницу потому, что хотели защитить его и не знали, что с ним делать.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123133" cy="3858697"/>
          </a:xfrm>
        </p:spPr>
      </p:pic>
    </p:spTree>
    <p:extLst>
      <p:ext uri="{BB962C8B-B14F-4D97-AF65-F5344CB8AC3E}">
        <p14:creationId xmlns:p14="http://schemas.microsoft.com/office/powerpoint/2010/main" val="14778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3308190" cy="495238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484784"/>
            <a:ext cx="3419856" cy="417646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/>
              <a:t>Опыт и переживания, которые он получил за эти тяжёлые три года Коэльо мастерски изложил в романе «Вероника решает умереть». В юности он также отбыл тюремное заключение за выступления против правящего диктаторского режима в Бразилии (в тюрьме он не раз подвергался пыткам). Этот этап своей жизни Пауло Коэльо частично описывает в романе Валькирии, недавно впервые вышедшем на русском языке.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2305897" cy="34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980728"/>
            <a:ext cx="8064896" cy="252028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Уступив желанию родителей, Коэльо поступает на юридический факультет, но уже через год он бросает учёбу, присоединяется движению хиппи и путешествует по Америке и Европе. В это же время он становится композитором и пишет песни для многих знаменитых бразильских исполнителей. Позже Пауло объединил силы с рок-звездой Раулем </a:t>
            </a:r>
            <a:r>
              <a:rPr lang="ru-RU" sz="1600" dirty="0" err="1" smtClean="0">
                <a:solidFill>
                  <a:schemeClr val="tx1"/>
                </a:solidFill>
              </a:rPr>
              <a:t>Сейхасом</a:t>
            </a:r>
            <a:r>
              <a:rPr lang="ru-RU" sz="1600" dirty="0" smtClean="0">
                <a:solidFill>
                  <a:schemeClr val="tx1"/>
                </a:solidFill>
              </a:rPr>
              <a:t>.  </a:t>
            </a:r>
            <a:r>
              <a:rPr lang="ru-RU" sz="1600" dirty="0">
                <a:solidFill>
                  <a:schemeClr val="tx1"/>
                </a:solidFill>
              </a:rPr>
              <a:t>Вместе они написали 120 песен (между 1973 и 1982), который революционизировали бразильскую рок-музыку; некоторые из этих песен — хиты и сегодня. Эрика </a:t>
            </a:r>
            <a:r>
              <a:rPr lang="ru-RU" sz="1600" dirty="0" err="1">
                <a:solidFill>
                  <a:schemeClr val="tx1"/>
                </a:solidFill>
              </a:rPr>
              <a:t>Мармо</a:t>
            </a:r>
            <a:r>
              <a:rPr lang="ru-RU" sz="1600" dirty="0">
                <a:solidFill>
                  <a:schemeClr val="tx1"/>
                </a:solidFill>
              </a:rPr>
              <a:t> описал тот период его жизни в своей книге «Песнь Волшебника: Музыкальная Карьера Пауло Коэльо», изданной в 2007 году.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112567" cy="3456383"/>
          </a:xfrm>
        </p:spPr>
      </p:pic>
    </p:spTree>
    <p:extLst>
      <p:ext uri="{BB962C8B-B14F-4D97-AF65-F5344CB8AC3E}">
        <p14:creationId xmlns:p14="http://schemas.microsoft.com/office/powerpoint/2010/main" val="42620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352839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476672"/>
            <a:ext cx="3384376" cy="491953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Хиппи, журналист, рок-звезда, актер, драматург, театральный директор и телевизионный продюсер — эта ураганная жизнь закончилась в 1982 году во время поездки в Европу. В Дахау и позже в Амстердаме у Пауло состоялась мистическая встреча с «J», его новым наставником, который убедил его пройти путём Сантьяго-де-</a:t>
            </a:r>
            <a:r>
              <a:rPr lang="ru-RU" sz="1800" dirty="0" err="1">
                <a:solidFill>
                  <a:schemeClr val="tx1"/>
                </a:solidFill>
              </a:rPr>
              <a:t>Компостела</a:t>
            </a:r>
            <a:r>
              <a:rPr lang="ru-RU" sz="1800" dirty="0">
                <a:solidFill>
                  <a:schemeClr val="tx1"/>
                </a:solidFill>
              </a:rPr>
              <a:t>, дорогой средневекового паломника между Францией и Испанией.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6592" y="5517232"/>
            <a:ext cx="1347576" cy="13766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sz="quarter" idx="13"/>
          </p:nvPr>
        </p:nvSpPr>
        <p:spPr>
          <a:xfrm>
            <a:off x="971600" y="1052736"/>
            <a:ext cx="4536504" cy="4753704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/>
              <a:t>Он совершил это паломничество в 1986 году. Именно там он повторно обратился к христианству и снова обрёл веру, в которой его воспитывали отцы-иезуиты в школьные годы. Позже он описал этот опыт в своей первой книге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Pilgrinage</a:t>
            </a:r>
            <a:r>
              <a:rPr lang="ru-RU" dirty="0"/>
              <a:t> («Дневник Мага»), изданном в 1987 году. В следующем году вышла его вторая, и самая популярная книга «Алхимик». Этот роман не только принёс Коэльо мировую известность, но и обрел статус современной классики. Это история вне времени, которая не перестанет очаровывать и вдохновлять целые поколения будущих читателей.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6512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76875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Произведения Пауло </a:t>
            </a:r>
            <a:r>
              <a:rPr lang="ru-RU" dirty="0" err="1" smtClean="0"/>
              <a:t>Коельо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5976664" cy="496855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200" dirty="0"/>
              <a:t>«Паломничество» или «Дневник мага» / </a:t>
            </a:r>
            <a:r>
              <a:rPr lang="en-US" sz="1200" dirty="0"/>
              <a:t>O </a:t>
            </a:r>
            <a:r>
              <a:rPr lang="en-US" sz="1200" dirty="0" err="1"/>
              <a:t>Diário</a:t>
            </a:r>
            <a:r>
              <a:rPr lang="en-US" sz="1200" dirty="0"/>
              <a:t> de um </a:t>
            </a:r>
            <a:r>
              <a:rPr lang="en-US" sz="1200" dirty="0" err="1"/>
              <a:t>Mago</a:t>
            </a:r>
            <a:r>
              <a:rPr lang="en-US" sz="1200" dirty="0"/>
              <a:t>, 1987, </a:t>
            </a:r>
            <a:r>
              <a:rPr lang="ru-RU" sz="1200" dirty="0"/>
              <a:t>рус. пер 2006</a:t>
            </a:r>
          </a:p>
          <a:p>
            <a:pPr marL="68580" indent="0">
              <a:buNone/>
            </a:pPr>
            <a:r>
              <a:rPr lang="ru-RU" sz="1200" dirty="0"/>
              <a:t>«Алхимик» / </a:t>
            </a:r>
            <a:r>
              <a:rPr lang="en-US" sz="1200" dirty="0"/>
              <a:t>O </a:t>
            </a:r>
            <a:r>
              <a:rPr lang="en-US" sz="1200" dirty="0" err="1"/>
              <a:t>Alquimista</a:t>
            </a:r>
            <a:r>
              <a:rPr lang="en-US" sz="1200" dirty="0"/>
              <a:t>, 1988, </a:t>
            </a:r>
            <a:r>
              <a:rPr lang="ru-RU" sz="1200" dirty="0" err="1"/>
              <a:t>рус.пер</a:t>
            </a:r>
            <a:r>
              <a:rPr lang="ru-RU" sz="1200" dirty="0"/>
              <a:t>. 1998</a:t>
            </a:r>
          </a:p>
          <a:p>
            <a:pPr marL="68580" indent="0">
              <a:buNone/>
            </a:pPr>
            <a:r>
              <a:rPr lang="ru-RU" sz="1200" dirty="0"/>
              <a:t>«</a:t>
            </a:r>
            <a:r>
              <a:rPr lang="ru-RU" sz="1200" dirty="0" err="1"/>
              <a:t>Брида</a:t>
            </a:r>
            <a:r>
              <a:rPr lang="ru-RU" sz="1200" dirty="0"/>
              <a:t>» / </a:t>
            </a:r>
            <a:r>
              <a:rPr lang="en-US" sz="1200" dirty="0" err="1"/>
              <a:t>Brida</a:t>
            </a:r>
            <a:r>
              <a:rPr lang="en-US" sz="1200" dirty="0"/>
              <a:t>, 1990, </a:t>
            </a:r>
            <a:r>
              <a:rPr lang="ru-RU" sz="1200" dirty="0"/>
              <a:t>рус. пер. 2008</a:t>
            </a:r>
          </a:p>
          <a:p>
            <a:pPr marL="68580" indent="0">
              <a:buNone/>
            </a:pPr>
            <a:r>
              <a:rPr lang="ru-RU" sz="1200" dirty="0"/>
              <a:t>«Валькирии» / </a:t>
            </a:r>
            <a:r>
              <a:rPr lang="en-US" sz="1200" dirty="0"/>
              <a:t>As </a:t>
            </a:r>
            <a:r>
              <a:rPr lang="en-US" sz="1200" dirty="0" err="1"/>
              <a:t>Valkírias</a:t>
            </a:r>
            <a:r>
              <a:rPr lang="en-US" sz="1200" dirty="0"/>
              <a:t>, 1992, </a:t>
            </a:r>
            <a:r>
              <a:rPr lang="ru-RU" sz="1200" dirty="0"/>
              <a:t>рус. пер. 2011</a:t>
            </a:r>
          </a:p>
          <a:p>
            <a:pPr marL="68580" indent="0">
              <a:buNone/>
            </a:pPr>
            <a:r>
              <a:rPr lang="ru-RU" sz="1200" dirty="0"/>
              <a:t>«</a:t>
            </a:r>
            <a:r>
              <a:rPr lang="ru-RU" sz="1200" dirty="0" err="1"/>
              <a:t>Мактуб</a:t>
            </a:r>
            <a:r>
              <a:rPr lang="ru-RU" sz="1200" dirty="0"/>
              <a:t>» / </a:t>
            </a:r>
            <a:r>
              <a:rPr lang="en-US" sz="1200" dirty="0" err="1"/>
              <a:t>Maktub</a:t>
            </a:r>
            <a:r>
              <a:rPr lang="en-US" sz="1200" dirty="0"/>
              <a:t>, 1994, </a:t>
            </a:r>
            <a:r>
              <a:rPr lang="ru-RU" sz="1200" dirty="0"/>
              <a:t>рус. пер. 2008</a:t>
            </a:r>
          </a:p>
          <a:p>
            <a:pPr marL="68580" indent="0">
              <a:buNone/>
            </a:pPr>
            <a:r>
              <a:rPr lang="ru-RU" sz="1200" dirty="0"/>
              <a:t>«На берегу Рио-</a:t>
            </a:r>
            <a:r>
              <a:rPr lang="ru-RU" sz="1200" dirty="0" err="1"/>
              <a:t>Пьедра</a:t>
            </a:r>
            <a:r>
              <a:rPr lang="ru-RU" sz="1200" dirty="0"/>
              <a:t> села я и заплакала» / </a:t>
            </a:r>
            <a:r>
              <a:rPr lang="en-US" sz="1200" dirty="0"/>
              <a:t>Na </a:t>
            </a:r>
            <a:r>
              <a:rPr lang="en-US" sz="1200" dirty="0" err="1"/>
              <a:t>margem</a:t>
            </a:r>
            <a:r>
              <a:rPr lang="en-US" sz="1200" dirty="0"/>
              <a:t> do </a:t>
            </a:r>
            <a:r>
              <a:rPr lang="en-US" sz="1200" dirty="0" err="1"/>
              <a:t>rio</a:t>
            </a:r>
            <a:r>
              <a:rPr lang="en-US" sz="1200" dirty="0"/>
              <a:t> </a:t>
            </a:r>
            <a:r>
              <a:rPr lang="en-US" sz="1200" dirty="0" err="1"/>
              <a:t>Piedra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sentei</a:t>
            </a:r>
            <a:r>
              <a:rPr lang="en-US" sz="1200" dirty="0"/>
              <a:t> e </a:t>
            </a:r>
            <a:r>
              <a:rPr lang="en-US" sz="1200" dirty="0" err="1"/>
              <a:t>chorei</a:t>
            </a:r>
            <a:r>
              <a:rPr lang="en-US" sz="1200" dirty="0"/>
              <a:t>, 1994, </a:t>
            </a:r>
            <a:r>
              <a:rPr lang="ru-RU" sz="1200" dirty="0"/>
              <a:t>рус. пер. 2002</a:t>
            </a:r>
          </a:p>
          <a:p>
            <a:pPr marL="68580" indent="0">
              <a:buNone/>
            </a:pPr>
            <a:r>
              <a:rPr lang="ru-RU" sz="1200" dirty="0"/>
              <a:t>«Пятая гора» / </a:t>
            </a:r>
            <a:r>
              <a:rPr lang="en-US" sz="1200" dirty="0"/>
              <a:t>O Monte </a:t>
            </a:r>
            <a:r>
              <a:rPr lang="en-US" sz="1200" dirty="0" err="1"/>
              <a:t>Cinco</a:t>
            </a:r>
            <a:r>
              <a:rPr lang="en-US" sz="1200" dirty="0"/>
              <a:t>, 1996, </a:t>
            </a:r>
            <a:r>
              <a:rPr lang="ru-RU" sz="1200" dirty="0" err="1"/>
              <a:t>рус.пер</a:t>
            </a:r>
            <a:r>
              <a:rPr lang="ru-RU" sz="1200" dirty="0"/>
              <a:t>. 2001</a:t>
            </a:r>
          </a:p>
          <a:p>
            <a:pPr marL="68580" indent="0">
              <a:buNone/>
            </a:pPr>
            <a:r>
              <a:rPr lang="ru-RU" sz="1200" dirty="0"/>
              <a:t>«Книга воина света» / </a:t>
            </a:r>
            <a:r>
              <a:rPr lang="en-US" sz="1200" dirty="0"/>
              <a:t>Manual do </a:t>
            </a:r>
            <a:r>
              <a:rPr lang="en-US" sz="1200" dirty="0" err="1"/>
              <a:t>guerreiro</a:t>
            </a:r>
            <a:r>
              <a:rPr lang="en-US" sz="1200" dirty="0"/>
              <a:t> da </a:t>
            </a:r>
            <a:r>
              <a:rPr lang="en-US" sz="1200" dirty="0" err="1"/>
              <a:t>luz</a:t>
            </a:r>
            <a:r>
              <a:rPr lang="en-US" sz="1200" dirty="0"/>
              <a:t>, 1997, </a:t>
            </a:r>
            <a:r>
              <a:rPr lang="ru-RU" sz="1200" dirty="0" err="1"/>
              <a:t>рус.пер</a:t>
            </a:r>
            <a:r>
              <a:rPr lang="ru-RU" sz="1200" dirty="0"/>
              <a:t>. 2002</a:t>
            </a:r>
          </a:p>
          <a:p>
            <a:pPr marL="68580" indent="0">
              <a:buNone/>
            </a:pPr>
            <a:r>
              <a:rPr lang="ru-RU" sz="1200" dirty="0"/>
              <a:t>«Любовные письма пророка», 1997, никогда не переводилась на английский</a:t>
            </a:r>
          </a:p>
          <a:p>
            <a:pPr marL="68580" indent="0">
              <a:buNone/>
            </a:pPr>
            <a:r>
              <a:rPr lang="ru-RU" sz="1200" dirty="0"/>
              <a:t>«Вероника решает умереть» / </a:t>
            </a:r>
            <a:r>
              <a:rPr lang="en-US" sz="1200" dirty="0" err="1"/>
              <a:t>Veronika</a:t>
            </a:r>
            <a:r>
              <a:rPr lang="en-US" sz="1200" dirty="0"/>
              <a:t> decide </a:t>
            </a:r>
            <a:r>
              <a:rPr lang="en-US" sz="1200" dirty="0" err="1"/>
              <a:t>morrer</a:t>
            </a:r>
            <a:r>
              <a:rPr lang="en-US" sz="1200" dirty="0"/>
              <a:t>, 1998, </a:t>
            </a:r>
            <a:r>
              <a:rPr lang="ru-RU" sz="1200" dirty="0" err="1"/>
              <a:t>рус.пер</a:t>
            </a:r>
            <a:r>
              <a:rPr lang="ru-RU" sz="1200" dirty="0"/>
              <a:t>. 2001</a:t>
            </a:r>
          </a:p>
          <a:p>
            <a:pPr marL="68580" indent="0">
              <a:buNone/>
            </a:pPr>
            <a:r>
              <a:rPr lang="ru-RU" sz="1200" dirty="0"/>
              <a:t>«Дьявол и сеньорита Прим» / </a:t>
            </a:r>
            <a:r>
              <a:rPr lang="en-US" sz="1200" dirty="0"/>
              <a:t>O </a:t>
            </a:r>
            <a:r>
              <a:rPr lang="en-US" sz="1200" dirty="0" err="1"/>
              <a:t>Demônio</a:t>
            </a:r>
            <a:r>
              <a:rPr lang="en-US" sz="1200" dirty="0"/>
              <a:t> e a </a:t>
            </a:r>
            <a:r>
              <a:rPr lang="en-US" sz="1200" dirty="0" err="1"/>
              <a:t>srta</a:t>
            </a:r>
            <a:r>
              <a:rPr lang="en-US" sz="1200" dirty="0"/>
              <a:t> </a:t>
            </a:r>
            <a:r>
              <a:rPr lang="en-US" sz="1200" dirty="0" err="1"/>
              <a:t>Prym</a:t>
            </a:r>
            <a:r>
              <a:rPr lang="en-US" sz="1200" dirty="0"/>
              <a:t>, 2000, </a:t>
            </a:r>
            <a:r>
              <a:rPr lang="ru-RU" sz="1200" dirty="0" err="1"/>
              <a:t>рус.пер</a:t>
            </a:r>
            <a:r>
              <a:rPr lang="ru-RU" sz="1200" dirty="0"/>
              <a:t>. 2002</a:t>
            </a:r>
          </a:p>
          <a:p>
            <a:pPr marL="68580" indent="0">
              <a:buNone/>
            </a:pPr>
            <a:r>
              <a:rPr lang="ru-RU" sz="1200" dirty="0"/>
              <a:t>«Отцы, сыновья и деды» / </a:t>
            </a:r>
            <a:r>
              <a:rPr lang="en-US" sz="1200" dirty="0" err="1"/>
              <a:t>Histórias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pais</a:t>
            </a:r>
            <a:r>
              <a:rPr lang="en-US" sz="1200" dirty="0"/>
              <a:t>, </a:t>
            </a:r>
            <a:r>
              <a:rPr lang="en-US" sz="1200" dirty="0" err="1"/>
              <a:t>filhos</a:t>
            </a:r>
            <a:r>
              <a:rPr lang="en-US" sz="1200" dirty="0"/>
              <a:t> e </a:t>
            </a:r>
            <a:r>
              <a:rPr lang="en-US" sz="1200" dirty="0" err="1"/>
              <a:t>netos</a:t>
            </a:r>
            <a:r>
              <a:rPr lang="en-US" sz="1200" dirty="0"/>
              <a:t>, 2001</a:t>
            </a:r>
          </a:p>
          <a:p>
            <a:pPr marL="68580" indent="0">
              <a:buNone/>
            </a:pPr>
            <a:r>
              <a:rPr lang="en-US" sz="1200" dirty="0"/>
              <a:t>«</a:t>
            </a:r>
            <a:r>
              <a:rPr lang="ru-RU" sz="1200" dirty="0"/>
              <a:t>Одиннадцать минут» / </a:t>
            </a:r>
            <a:r>
              <a:rPr lang="en-US" sz="1200" dirty="0" err="1"/>
              <a:t>Onze</a:t>
            </a:r>
            <a:r>
              <a:rPr lang="en-US" sz="1200" dirty="0"/>
              <a:t> </a:t>
            </a:r>
            <a:r>
              <a:rPr lang="en-US" sz="1200" dirty="0" err="1"/>
              <a:t>Minutos</a:t>
            </a:r>
            <a:r>
              <a:rPr lang="en-US" sz="1200" dirty="0"/>
              <a:t>, 2003, </a:t>
            </a:r>
            <a:r>
              <a:rPr lang="ru-RU" sz="1200" dirty="0" err="1"/>
              <a:t>рус.пер</a:t>
            </a:r>
            <a:r>
              <a:rPr lang="ru-RU" sz="1200" dirty="0"/>
              <a:t>. 2003</a:t>
            </a:r>
          </a:p>
          <a:p>
            <a:pPr marL="68580" indent="0">
              <a:buNone/>
            </a:pPr>
            <a:r>
              <a:rPr lang="ru-RU" sz="1200" dirty="0"/>
              <a:t>«Заир», 2005 / </a:t>
            </a:r>
            <a:r>
              <a:rPr lang="en-US" sz="1200" dirty="0"/>
              <a:t>O </a:t>
            </a:r>
            <a:r>
              <a:rPr lang="en-US" sz="1200" dirty="0" err="1"/>
              <a:t>Zahir</a:t>
            </a:r>
            <a:r>
              <a:rPr lang="en-US" sz="1200" dirty="0"/>
              <a:t>, </a:t>
            </a:r>
            <a:r>
              <a:rPr lang="ru-RU" sz="1200" dirty="0" err="1"/>
              <a:t>рус.пер</a:t>
            </a:r>
            <a:r>
              <a:rPr lang="ru-RU" sz="1200" dirty="0"/>
              <a:t>. 2005</a:t>
            </a:r>
          </a:p>
          <a:p>
            <a:pPr marL="68580" indent="0">
              <a:buNone/>
            </a:pPr>
            <a:r>
              <a:rPr lang="ru-RU" sz="1200" dirty="0"/>
              <a:t>«Ведьма из </a:t>
            </a:r>
            <a:r>
              <a:rPr lang="ru-RU" sz="1200" dirty="0" err="1"/>
              <a:t>Портобелло</a:t>
            </a:r>
            <a:r>
              <a:rPr lang="ru-RU" sz="1200" dirty="0"/>
              <a:t>» / </a:t>
            </a:r>
            <a:r>
              <a:rPr lang="en-US" sz="1200" dirty="0"/>
              <a:t>A </a:t>
            </a:r>
            <a:r>
              <a:rPr lang="en-US" sz="1200" dirty="0" err="1"/>
              <a:t>bruxa</a:t>
            </a:r>
            <a:r>
              <a:rPr lang="en-US" sz="1200" dirty="0"/>
              <a:t> de Portobello, 2007, </a:t>
            </a:r>
            <a:r>
              <a:rPr lang="ru-RU" sz="1200" dirty="0" err="1"/>
              <a:t>рус.пер</a:t>
            </a:r>
            <a:r>
              <a:rPr lang="ru-RU" sz="1200" dirty="0"/>
              <a:t>. 2007</a:t>
            </a:r>
          </a:p>
          <a:p>
            <a:pPr marL="68580" indent="0">
              <a:buNone/>
            </a:pPr>
            <a:r>
              <a:rPr lang="ru-RU" sz="1200" dirty="0"/>
              <a:t>«Победитель остаётся один» / </a:t>
            </a:r>
            <a:r>
              <a:rPr lang="en-US" sz="1200" dirty="0"/>
              <a:t>O </a:t>
            </a:r>
            <a:r>
              <a:rPr lang="en-US" sz="1200" dirty="0" err="1"/>
              <a:t>Vencedor</a:t>
            </a:r>
            <a:r>
              <a:rPr lang="en-US" sz="1200" dirty="0"/>
              <a:t> </a:t>
            </a:r>
            <a:r>
              <a:rPr lang="en-US" sz="1200" dirty="0" err="1"/>
              <a:t>Está</a:t>
            </a:r>
            <a:r>
              <a:rPr lang="en-US" sz="1200" dirty="0"/>
              <a:t> </a:t>
            </a:r>
            <a:r>
              <a:rPr lang="en-US" sz="1200" dirty="0" err="1"/>
              <a:t>Só</a:t>
            </a:r>
            <a:r>
              <a:rPr lang="en-US" sz="1200" dirty="0"/>
              <a:t>, 2008, </a:t>
            </a:r>
            <a:r>
              <a:rPr lang="ru-RU" sz="1200" dirty="0" err="1"/>
              <a:t>рус.пер</a:t>
            </a:r>
            <a:r>
              <a:rPr lang="ru-RU" sz="1200" dirty="0"/>
              <a:t>. 2009</a:t>
            </a:r>
          </a:p>
          <a:p>
            <a:pPr marL="68580" indent="0">
              <a:buNone/>
            </a:pPr>
            <a:r>
              <a:rPr lang="ru-RU" sz="1200" dirty="0"/>
              <a:t>«Алеф», 2011</a:t>
            </a:r>
          </a:p>
          <a:p>
            <a:pPr marL="68580" indent="0">
              <a:buNone/>
            </a:pPr>
            <a:r>
              <a:rPr lang="ru-RU" sz="1200" dirty="0"/>
              <a:t>«Манускрипт, найденный в </a:t>
            </a:r>
            <a:r>
              <a:rPr lang="ru-RU" sz="1200" dirty="0" err="1"/>
              <a:t>Акко</a:t>
            </a:r>
            <a:r>
              <a:rPr lang="ru-RU" sz="1200" dirty="0"/>
              <a:t>», 2012</a:t>
            </a:r>
          </a:p>
          <a:p>
            <a:pPr marL="68580" indent="0">
              <a:buNone/>
            </a:pPr>
            <a:r>
              <a:rPr lang="ru-RU" sz="1200" dirty="0"/>
              <a:t>«Подобно реке»,2006</a:t>
            </a:r>
          </a:p>
          <a:p>
            <a:pPr marL="68580" indent="0">
              <a:buNone/>
            </a:pPr>
            <a:r>
              <a:rPr lang="ru-RU" sz="1200" dirty="0"/>
              <a:t>«Любовь. Избранные высказывания»</a:t>
            </a:r>
          </a:p>
          <a:p>
            <a:pPr marL="68580" indent="0">
              <a:buNone/>
            </a:pP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2142688" cy="25922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1911460" cy="24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5093"/>
            <a:ext cx="3511561" cy="454013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196752"/>
            <a:ext cx="3887288" cy="460968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Пауло Коэльо получили  множество престижных международных наград. Критики отмечают его реалистичный, полный поэзии и философии стиль. Язык символов в романах Коэльо говорит напрямую с сердцами читателей и это делает его романы популярными во всём мире.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1100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Пауло Коельо</vt:lpstr>
      <vt:lpstr>Презентация PowerPoint</vt:lpstr>
      <vt:lpstr>Презентация PowerPoint</vt:lpstr>
      <vt:lpstr>Презентация PowerPoint</vt:lpstr>
      <vt:lpstr>Уступив желанию родителей, Коэльо поступает на юридический факультет, но уже через год он бросает учёбу, присоединяется движению хиппи и путешествует по Америке и Европе. В это же время он становится композитором и пишет песни для многих знаменитых бразильских исполнителей. Позже Пауло объединил силы с рок-звездой Раулем Сейхасом.  Вместе они написали 120 песен (между 1973 и 1982), который революционизировали бразильскую рок-музыку; некоторые из этих песен — хиты и сегодня. Эрика Мармо описал тот период его жизни в своей книге «Песнь Волшебника: Музыкальная Карьера Пауло Коэльо», изданной в 2007 году.  </vt:lpstr>
      <vt:lpstr>Хиппи, журналист, рок-звезда, актер, драматург, театральный директор и телевизионный продюсер — эта ураганная жизнь закончилась в 1982 году во время поездки в Европу. В Дахау и позже в Амстердаме у Пауло состоялась мистическая встреча с «J», его новым наставником, который убедил его пройти путём Сантьяго-де-Компостела, дорогой средневекового паломника между Францией и Испанией.</vt:lpstr>
      <vt:lpstr>Презентация PowerPoint</vt:lpstr>
      <vt:lpstr>Произведения Пауло Коельо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Пауло Коельо</dc:title>
  <dc:creator>Валерия</dc:creator>
  <cp:lastModifiedBy>Валерия</cp:lastModifiedBy>
  <cp:revision>6</cp:revision>
  <dcterms:created xsi:type="dcterms:W3CDTF">2014-05-04T07:10:09Z</dcterms:created>
  <dcterms:modified xsi:type="dcterms:W3CDTF">2014-05-04T08:09:11Z</dcterms:modified>
</cp:coreProperties>
</file>