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5" r:id="rId8"/>
    <p:sldId id="264" r:id="rId9"/>
    <p:sldId id="266" r:id="rId10"/>
    <p:sldId id="260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1EDAEA2-08B1-483A-A23A-C3D94D9EAF8A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9622872-B2EA-4D83-9C08-50AAB90E8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DAEA2-08B1-483A-A23A-C3D94D9EAF8A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2872-B2EA-4D83-9C08-50AAB90E8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DAEA2-08B1-483A-A23A-C3D94D9EAF8A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2872-B2EA-4D83-9C08-50AAB90E8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1EDAEA2-08B1-483A-A23A-C3D94D9EAF8A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2872-B2EA-4D83-9C08-50AAB90E8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1EDAEA2-08B1-483A-A23A-C3D94D9EAF8A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9622872-B2EA-4D83-9C08-50AAB90E85B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1EDAEA2-08B1-483A-A23A-C3D94D9EAF8A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9622872-B2EA-4D83-9C08-50AAB90E8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1EDAEA2-08B1-483A-A23A-C3D94D9EAF8A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9622872-B2EA-4D83-9C08-50AAB90E8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DAEA2-08B1-483A-A23A-C3D94D9EAF8A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2872-B2EA-4D83-9C08-50AAB90E8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1EDAEA2-08B1-483A-A23A-C3D94D9EAF8A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9622872-B2EA-4D83-9C08-50AAB90E8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1EDAEA2-08B1-483A-A23A-C3D94D9EAF8A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9622872-B2EA-4D83-9C08-50AAB90E8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1EDAEA2-08B1-483A-A23A-C3D94D9EAF8A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9622872-B2EA-4D83-9C08-50AAB90E8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1EDAEA2-08B1-483A-A23A-C3D94D9EAF8A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9622872-B2EA-4D83-9C08-50AAB90E8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645024"/>
            <a:ext cx="7632848" cy="2016224"/>
          </a:xfrm>
        </p:spPr>
        <p:txBody>
          <a:bodyPr>
            <a:noAutofit/>
          </a:bodyPr>
          <a:lstStyle/>
          <a:p>
            <a:r>
              <a:rPr lang="ru-RU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Інформаційні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ru-RU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продукти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ru-RU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і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ru-RU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послуги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399032"/>
          </a:xfrm>
        </p:spPr>
        <p:txBody>
          <a:bodyPr>
            <a:normAutofit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Підсумок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4572000"/>
          </a:xfrm>
        </p:spPr>
        <p:txBody>
          <a:bodyPr>
            <a:normAutofit/>
          </a:bodyPr>
          <a:lstStyle/>
          <a:p>
            <a:r>
              <a:rPr lang="ru-RU" sz="1800" dirty="0" err="1" smtClean="0"/>
              <a:t>Сьогодні</a:t>
            </a:r>
            <a:r>
              <a:rPr lang="ru-RU" sz="1800" dirty="0" smtClean="0"/>
              <a:t> </a:t>
            </a:r>
            <a:r>
              <a:rPr lang="ru-RU" sz="1800" dirty="0" err="1" smtClean="0"/>
              <a:t>інформаційний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</a:t>
            </a:r>
            <a:r>
              <a:rPr lang="ru-RU" sz="1800" dirty="0" err="1" smtClean="0"/>
              <a:t>ринок</a:t>
            </a:r>
            <a:r>
              <a:rPr lang="ru-RU" sz="1800" dirty="0" smtClean="0"/>
              <a:t> </a:t>
            </a:r>
            <a:r>
              <a:rPr lang="ru-RU" sz="1800" dirty="0" err="1" smtClean="0"/>
              <a:t>намагається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</a:t>
            </a:r>
            <a:r>
              <a:rPr lang="ru-RU" sz="1800" dirty="0" err="1" smtClean="0"/>
              <a:t>існувати</a:t>
            </a:r>
            <a:r>
              <a:rPr lang="ru-RU" sz="1800" dirty="0" smtClean="0"/>
              <a:t> та </a:t>
            </a:r>
            <a:r>
              <a:rPr lang="ru-RU" sz="1800" dirty="0" err="1" smtClean="0"/>
              <a:t>розвиватися</a:t>
            </a:r>
            <a:r>
              <a:rPr lang="ru-RU" sz="1800" dirty="0" smtClean="0"/>
              <a:t> у</a:t>
            </a:r>
          </a:p>
          <a:p>
            <a:pPr>
              <a:buNone/>
            </a:pPr>
            <a:r>
              <a:rPr lang="ru-RU" sz="1800" dirty="0" smtClean="0"/>
              <a:t>      </a:t>
            </a:r>
            <a:r>
              <a:rPr lang="ru-RU" sz="1800" dirty="0" err="1" smtClean="0"/>
              <a:t>відповідності</a:t>
            </a:r>
            <a:r>
              <a:rPr lang="ru-RU" sz="1800" dirty="0" smtClean="0"/>
              <a:t> до </a:t>
            </a:r>
            <a:r>
              <a:rPr lang="ru-RU" sz="1800" dirty="0" err="1" smtClean="0"/>
              <a:t>вимог</a:t>
            </a:r>
            <a:r>
              <a:rPr lang="ru-RU" sz="1800" dirty="0" smtClean="0"/>
              <a:t> </a:t>
            </a:r>
            <a:r>
              <a:rPr lang="ru-RU" sz="1800" dirty="0" err="1" smtClean="0"/>
              <a:t>світового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</a:t>
            </a:r>
            <a:r>
              <a:rPr lang="ru-RU" sz="1800" dirty="0" err="1" smtClean="0"/>
              <a:t>господарства</a:t>
            </a:r>
            <a:r>
              <a:rPr lang="ru-RU" sz="1800" dirty="0" smtClean="0"/>
              <a:t>: </a:t>
            </a:r>
            <a:r>
              <a:rPr lang="ru-RU" sz="1800" dirty="0" err="1" smtClean="0"/>
              <a:t>відбувається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часткове</a:t>
            </a:r>
            <a:r>
              <a:rPr lang="ru-RU" sz="1800" dirty="0" smtClean="0"/>
              <a:t> </a:t>
            </a:r>
            <a:r>
              <a:rPr lang="ru-RU" sz="1800" dirty="0" err="1" smtClean="0"/>
              <a:t>зміщення</a:t>
            </a:r>
            <a:r>
              <a:rPr lang="ru-RU" sz="1800" dirty="0" smtClean="0"/>
              <a:t> </a:t>
            </a:r>
          </a:p>
          <a:p>
            <a:pPr>
              <a:buNone/>
            </a:pPr>
            <a:r>
              <a:rPr lang="ru-RU" sz="1800" dirty="0" smtClean="0"/>
              <a:t>      </a:t>
            </a:r>
            <a:r>
              <a:rPr lang="ru-RU" sz="1800" dirty="0" err="1" smtClean="0"/>
              <a:t>акцентів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виробництва</a:t>
            </a:r>
            <a:r>
              <a:rPr lang="ru-RU" sz="1800" dirty="0" smtClean="0"/>
              <a:t> </a:t>
            </a:r>
            <a:r>
              <a:rPr lang="ru-RU" sz="1800" dirty="0" err="1" smtClean="0"/>
              <a:t>звичайних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товарів</a:t>
            </a:r>
            <a:r>
              <a:rPr lang="ru-RU" sz="1800" dirty="0" smtClean="0"/>
              <a:t> та </a:t>
            </a:r>
            <a:r>
              <a:rPr lang="ru-RU" sz="1800" dirty="0" err="1" smtClean="0"/>
              <a:t>послуг</a:t>
            </a:r>
            <a:r>
              <a:rPr lang="ru-RU" sz="1800" dirty="0" smtClean="0"/>
              <a:t> на </a:t>
            </a:r>
            <a:r>
              <a:rPr lang="ru-RU" sz="1800" dirty="0" err="1" smtClean="0"/>
              <a:t>виробництво</a:t>
            </a:r>
            <a:r>
              <a:rPr lang="ru-RU" sz="1800" dirty="0" smtClean="0"/>
              <a:t> як </a:t>
            </a:r>
            <a:r>
              <a:rPr lang="ru-RU" sz="1800" dirty="0" err="1" smtClean="0"/>
              <a:t>індивідуальних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товарів</a:t>
            </a:r>
            <a:r>
              <a:rPr lang="ru-RU" sz="1800" dirty="0" smtClean="0"/>
              <a:t> та </a:t>
            </a:r>
            <a:r>
              <a:rPr lang="ru-RU" sz="1800" dirty="0" err="1" smtClean="0"/>
              <a:t>послуг</a:t>
            </a:r>
            <a:r>
              <a:rPr lang="ru-RU" sz="1800" dirty="0" smtClean="0"/>
              <a:t>, так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складних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соціальних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комплексів</a:t>
            </a:r>
            <a:r>
              <a:rPr lang="ru-RU" sz="1800" dirty="0" smtClean="0"/>
              <a:t>.</a:t>
            </a:r>
            <a:endParaRPr lang="ru-RU" dirty="0"/>
          </a:p>
        </p:txBody>
      </p:sp>
      <p:pic>
        <p:nvPicPr>
          <p:cNvPr id="4" name="Рисунок 3" descr="mainimg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53874">
            <a:off x="4160041" y="927775"/>
            <a:ext cx="4288161" cy="222728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Тест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4569371"/>
          </a:xfrm>
        </p:spPr>
        <p:txBody>
          <a:bodyPr>
            <a:normAutofit fontScale="92500" lnSpcReduction="20000"/>
          </a:bodyPr>
          <a:lstStyle/>
          <a:p>
            <a:endParaRPr lang="uk-UA" sz="1600" dirty="0" smtClean="0"/>
          </a:p>
          <a:p>
            <a:pPr>
              <a:buNone/>
            </a:pPr>
            <a:r>
              <a:rPr lang="uk-UA" sz="1600" dirty="0" smtClean="0"/>
              <a:t>    1) У якій статті Закону </a:t>
            </a:r>
            <a:r>
              <a:rPr lang="uk-UA" sz="1600" dirty="0" err="1" smtClean="0"/>
              <a:t>україни</a:t>
            </a:r>
            <a:r>
              <a:rPr lang="uk-UA" sz="1600" dirty="0" smtClean="0"/>
              <a:t> говорить : </a:t>
            </a:r>
            <a:r>
              <a:rPr lang="ru-RU" sz="1600" dirty="0" smtClean="0"/>
              <a:t>« До </a:t>
            </a:r>
            <a:r>
              <a:rPr lang="ru-RU" sz="1600" dirty="0" err="1" smtClean="0"/>
              <a:t>інформаційних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ресурсів</a:t>
            </a:r>
            <a:r>
              <a:rPr lang="ru-RU" sz="1600" dirty="0" smtClean="0"/>
              <a:t>  </a:t>
            </a:r>
            <a:r>
              <a:rPr lang="ru-RU" sz="1600" dirty="0" err="1" smtClean="0"/>
              <a:t>України</a:t>
            </a:r>
            <a:r>
              <a:rPr lang="ru-RU" sz="1600" dirty="0" smtClean="0"/>
              <a:t> входить вся </a:t>
            </a:r>
            <a:r>
              <a:rPr lang="ru-RU" sz="1600" dirty="0" err="1" smtClean="0"/>
              <a:t>належна</a:t>
            </a:r>
            <a:r>
              <a:rPr lang="ru-RU" sz="1600" dirty="0" smtClean="0"/>
              <a:t> </a:t>
            </a:r>
            <a:r>
              <a:rPr lang="ru-RU" sz="1600" dirty="0" err="1" smtClean="0"/>
              <a:t>їй</a:t>
            </a:r>
            <a:r>
              <a:rPr lang="ru-RU" sz="1600" dirty="0" smtClean="0"/>
              <a:t> </a:t>
            </a:r>
            <a:r>
              <a:rPr lang="ru-RU" sz="1600" dirty="0" err="1" smtClean="0"/>
              <a:t>інформація</a:t>
            </a:r>
            <a:r>
              <a:rPr lang="ru-RU" sz="1600" dirty="0" smtClean="0"/>
              <a:t>, </a:t>
            </a:r>
            <a:r>
              <a:rPr lang="ru-RU" sz="1600" dirty="0" err="1" smtClean="0"/>
              <a:t>незалежно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змісту</a:t>
            </a:r>
            <a:r>
              <a:rPr lang="ru-RU" sz="1600" dirty="0" smtClean="0"/>
              <a:t>, форм, часу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місця</a:t>
            </a:r>
            <a:r>
              <a:rPr lang="ru-RU" sz="1600" dirty="0" smtClean="0"/>
              <a:t> </a:t>
            </a:r>
            <a:r>
              <a:rPr lang="ru-RU" sz="1600" dirty="0" err="1" smtClean="0"/>
              <a:t>створення</a:t>
            </a:r>
            <a:r>
              <a:rPr lang="ru-RU" sz="1600" dirty="0" smtClean="0"/>
              <a:t> »?</a:t>
            </a:r>
          </a:p>
          <a:p>
            <a:pPr>
              <a:buNone/>
            </a:pPr>
            <a:r>
              <a:rPr lang="ru-RU" sz="1600" dirty="0" smtClean="0"/>
              <a:t>       а) 48;  </a:t>
            </a:r>
          </a:p>
          <a:p>
            <a:pPr>
              <a:buNone/>
            </a:pPr>
            <a:r>
              <a:rPr lang="ru-RU" sz="1600" dirty="0" smtClean="0"/>
              <a:t>       б) 54;  </a:t>
            </a:r>
          </a:p>
          <a:p>
            <a:pPr>
              <a:buNone/>
            </a:pPr>
            <a:r>
              <a:rPr lang="ru-RU" sz="1600" dirty="0" smtClean="0"/>
              <a:t>        в) 31.</a:t>
            </a:r>
          </a:p>
          <a:p>
            <a:pPr>
              <a:buNone/>
            </a:pPr>
            <a:r>
              <a:rPr lang="ru-RU" sz="1600" dirty="0" smtClean="0"/>
              <a:t>    2) </a:t>
            </a:r>
            <a:r>
              <a:rPr lang="ru-RU" sz="1600" dirty="0" err="1" smtClean="0"/>
              <a:t>Наслідком</a:t>
            </a:r>
            <a:r>
              <a:rPr lang="ru-RU" sz="1600" dirty="0" smtClean="0"/>
              <a:t> </a:t>
            </a:r>
            <a:r>
              <a:rPr lang="ru-RU" sz="1600" dirty="0" err="1" smtClean="0"/>
              <a:t>поєднання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інформаційних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ресурсів</a:t>
            </a:r>
            <a:r>
              <a:rPr lang="ru-RU" sz="1600" dirty="0" smtClean="0"/>
              <a:t> та </a:t>
            </a:r>
            <a:r>
              <a:rPr lang="ru-RU" sz="1600" dirty="0" err="1" smtClean="0"/>
              <a:t>інформаційних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технологій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:</a:t>
            </a:r>
          </a:p>
          <a:p>
            <a:pPr>
              <a:buNone/>
            </a:pPr>
            <a:r>
              <a:rPr lang="ru-RU" sz="1600" dirty="0" smtClean="0"/>
              <a:t>       а) </a:t>
            </a:r>
            <a:r>
              <a:rPr lang="ru-RU" sz="1600" dirty="0" err="1" smtClean="0"/>
              <a:t>інформаційних</a:t>
            </a:r>
            <a:r>
              <a:rPr lang="ru-RU" sz="1600" dirty="0" smtClean="0"/>
              <a:t> потреб </a:t>
            </a:r>
            <a:r>
              <a:rPr lang="ru-RU" sz="1600" dirty="0" err="1" smtClean="0"/>
              <a:t>громадян</a:t>
            </a:r>
            <a:r>
              <a:rPr lang="ru-RU" sz="1600" dirty="0" smtClean="0"/>
              <a:t> ; </a:t>
            </a:r>
          </a:p>
          <a:p>
            <a:pPr>
              <a:buNone/>
            </a:pPr>
            <a:r>
              <a:rPr lang="ru-RU" sz="1600" dirty="0" smtClean="0"/>
              <a:t>       б) </a:t>
            </a:r>
            <a:r>
              <a:rPr lang="ru-RU" sz="1600" dirty="0" err="1" smtClean="0"/>
              <a:t>створення</a:t>
            </a:r>
            <a:r>
              <a:rPr lang="ru-RU" sz="1600" dirty="0" smtClean="0"/>
              <a:t> </a:t>
            </a:r>
          </a:p>
          <a:p>
            <a:pPr>
              <a:buNone/>
            </a:pPr>
            <a:r>
              <a:rPr lang="ru-RU" sz="1600" dirty="0" smtClean="0"/>
              <a:t>            </a:t>
            </a:r>
            <a:r>
              <a:rPr lang="ru-RU" sz="1600" dirty="0" err="1" smtClean="0"/>
              <a:t>певної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нової</a:t>
            </a:r>
            <a:r>
              <a:rPr lang="ru-RU" sz="1600" dirty="0" smtClean="0"/>
              <a:t> </a:t>
            </a:r>
            <a:r>
              <a:rPr lang="ru-RU" sz="1600" dirty="0" err="1" smtClean="0"/>
              <a:t>інформації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інформації</a:t>
            </a:r>
            <a:r>
              <a:rPr lang="ru-RU" sz="1600" dirty="0" smtClean="0"/>
              <a:t> у </a:t>
            </a:r>
            <a:r>
              <a:rPr lang="ru-RU" sz="1600" dirty="0" err="1" smtClean="0"/>
              <a:t>новій</a:t>
            </a:r>
            <a:r>
              <a:rPr lang="ru-RU" sz="1600" dirty="0" smtClean="0"/>
              <a:t> </a:t>
            </a:r>
            <a:r>
              <a:rPr lang="ru-RU" sz="1600" dirty="0" err="1" smtClean="0"/>
              <a:t>формі</a:t>
            </a:r>
            <a:r>
              <a:rPr lang="ru-RU" sz="1600" dirty="0" smtClean="0"/>
              <a:t>; </a:t>
            </a:r>
          </a:p>
          <a:p>
            <a:pPr>
              <a:buNone/>
            </a:pPr>
            <a:r>
              <a:rPr lang="ru-RU" sz="1600" dirty="0" smtClean="0"/>
              <a:t>        в) </a:t>
            </a:r>
            <a:r>
              <a:rPr lang="ru-RU" sz="1600" dirty="0" err="1" smtClean="0"/>
              <a:t>взаємний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обмін</a:t>
            </a:r>
            <a:r>
              <a:rPr lang="ru-RU" sz="1600" dirty="0" smtClean="0"/>
              <a:t> </a:t>
            </a:r>
            <a:r>
              <a:rPr lang="ru-RU" sz="1600" dirty="0" err="1" smtClean="0"/>
              <a:t>інформацією</a:t>
            </a:r>
            <a:r>
              <a:rPr lang="ru-RU" sz="1600" dirty="0" smtClean="0"/>
              <a:t>, </a:t>
            </a:r>
            <a:r>
              <a:rPr lang="ru-RU" sz="1600" dirty="0" err="1" smtClean="0"/>
              <a:t>сукупність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даних</a:t>
            </a:r>
            <a:r>
              <a:rPr lang="ru-RU" sz="1600" dirty="0" smtClean="0"/>
              <a:t>.  </a:t>
            </a:r>
          </a:p>
          <a:p>
            <a:pPr>
              <a:buNone/>
            </a:pPr>
            <a:r>
              <a:rPr lang="ru-RU" sz="1600" dirty="0" smtClean="0"/>
              <a:t>    3) До </a:t>
            </a:r>
            <a:r>
              <a:rPr lang="uk-UA" sz="1600" dirty="0" smtClean="0"/>
              <a:t>сфери товарного обігу відноситься:</a:t>
            </a:r>
          </a:p>
          <a:p>
            <a:pPr>
              <a:buNone/>
            </a:pPr>
            <a:r>
              <a:rPr lang="uk-UA" sz="1600" dirty="0" smtClean="0"/>
              <a:t>       </a:t>
            </a:r>
            <a:r>
              <a:rPr lang="ru-RU" sz="1600" dirty="0" smtClean="0"/>
              <a:t>а) </a:t>
            </a:r>
            <a:r>
              <a:rPr lang="ru-RU" sz="1600" dirty="0" err="1" smtClean="0"/>
              <a:t>рекламні</a:t>
            </a:r>
            <a:r>
              <a:rPr lang="ru-RU" sz="1600" dirty="0" smtClean="0"/>
              <a:t> </a:t>
            </a:r>
            <a:r>
              <a:rPr lang="ru-RU" sz="1600" dirty="0" err="1" smtClean="0"/>
              <a:t>підрозділи</a:t>
            </a:r>
            <a:r>
              <a:rPr lang="ru-RU" sz="1600" dirty="0" smtClean="0"/>
              <a:t> </a:t>
            </a:r>
            <a:r>
              <a:rPr lang="ru-RU" sz="1600" dirty="0" err="1" smtClean="0"/>
              <a:t>виробничих</a:t>
            </a:r>
            <a:r>
              <a:rPr lang="ru-RU" sz="1600" dirty="0" smtClean="0"/>
              <a:t> об</a:t>
            </a:r>
            <a:r>
              <a:rPr lang="en-US" sz="1600" dirty="0" smtClean="0"/>
              <a:t>`</a:t>
            </a:r>
            <a:r>
              <a:rPr lang="uk-UA" sz="1600" dirty="0" smtClean="0"/>
              <a:t>єднань</a:t>
            </a:r>
            <a:r>
              <a:rPr lang="ru-RU" sz="1600" dirty="0" smtClean="0"/>
              <a:t>;  </a:t>
            </a:r>
          </a:p>
          <a:p>
            <a:pPr>
              <a:buNone/>
            </a:pPr>
            <a:r>
              <a:rPr lang="ru-RU" sz="1600" dirty="0" smtClean="0"/>
              <a:t>       б) </a:t>
            </a:r>
            <a:r>
              <a:rPr lang="ru-RU" sz="1600" dirty="0" err="1" smtClean="0"/>
              <a:t>консалтингові</a:t>
            </a:r>
            <a:r>
              <a:rPr lang="ru-RU" sz="1600" dirty="0" smtClean="0"/>
              <a:t> </a:t>
            </a:r>
            <a:r>
              <a:rPr lang="ru-RU" sz="1600" dirty="0" err="1" smtClean="0"/>
              <a:t>фірми</a:t>
            </a:r>
            <a:r>
              <a:rPr lang="ru-RU" sz="1600" dirty="0" smtClean="0"/>
              <a:t>;  </a:t>
            </a:r>
          </a:p>
          <a:p>
            <a:pPr>
              <a:buNone/>
            </a:pPr>
            <a:r>
              <a:rPr lang="ru-RU" sz="1600" dirty="0" smtClean="0"/>
              <a:t>        в) </a:t>
            </a:r>
            <a:r>
              <a:rPr lang="ru-RU" sz="1600" dirty="0" err="1" smtClean="0"/>
              <a:t>рекламні</a:t>
            </a:r>
            <a:r>
              <a:rPr lang="ru-RU" sz="1600" dirty="0" smtClean="0"/>
              <a:t> </a:t>
            </a:r>
            <a:r>
              <a:rPr lang="ru-RU" sz="1600" dirty="0" err="1" smtClean="0"/>
              <a:t>підрозділи</a:t>
            </a:r>
            <a:r>
              <a:rPr lang="ru-RU" sz="1600" dirty="0" smtClean="0"/>
              <a:t>  </a:t>
            </a:r>
            <a:r>
              <a:rPr lang="ru-RU" sz="1600" dirty="0" err="1" smtClean="0"/>
              <a:t>підприємств</a:t>
            </a:r>
            <a:r>
              <a:rPr lang="ru-RU" sz="1600" dirty="0" smtClean="0"/>
              <a:t> </a:t>
            </a:r>
            <a:r>
              <a:rPr lang="ru-RU" sz="1600" dirty="0" err="1" smtClean="0"/>
              <a:t>сфери</a:t>
            </a:r>
            <a:r>
              <a:rPr lang="ru-RU" sz="1600" dirty="0" smtClean="0"/>
              <a:t> </a:t>
            </a:r>
            <a:r>
              <a:rPr lang="ru-RU" sz="1600" dirty="0" err="1" smtClean="0"/>
              <a:t>обігу</a:t>
            </a:r>
            <a:r>
              <a:rPr lang="ru-RU" sz="1600" dirty="0" smtClean="0"/>
              <a:t>.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 </a:t>
            </a:r>
          </a:p>
          <a:p>
            <a:pPr>
              <a:buNone/>
            </a:pPr>
            <a:r>
              <a:rPr lang="ru-RU" sz="1600" dirty="0" smtClean="0"/>
              <a:t>      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956376" y="5733256"/>
            <a:ext cx="10081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783960" y="6500834"/>
            <a:ext cx="360040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uk-UA" sz="600" dirty="0" err="1" smtClean="0"/>
              <a:t>ббв</a:t>
            </a:r>
            <a:endParaRPr lang="ru-RU" sz="6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147248" cy="634082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</a:t>
            </a:r>
            <a:b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Эпиграф</a:t>
            </a:r>
            <a:endParaRPr lang="uk-U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нформаційний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ресурс</a:t>
            </a:r>
          </a:p>
          <a:p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Основи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інформаційних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ресурсів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Особливості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інформації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як товару</a:t>
            </a:r>
          </a:p>
          <a:p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Інформаційна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продукція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Інформаційна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послуга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Постачальники інформаційних послуг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nff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12776"/>
            <a:ext cx="9151078" cy="403244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Эпиграф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988840"/>
            <a:ext cx="7427168" cy="3340967"/>
          </a:xfrm>
        </p:spPr>
        <p:txBody>
          <a:bodyPr>
            <a:normAutofit fontScale="92500" lnSpcReduction="10000"/>
          </a:bodyPr>
          <a:lstStyle/>
          <a:p>
            <a:r>
              <a:rPr lang="ru-RU" sz="3600" b="1" dirty="0" err="1" smtClean="0"/>
              <a:t>Інформаційна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діяльність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подібно</a:t>
            </a:r>
            <a:r>
              <a:rPr lang="ru-RU" sz="3600" b="1" dirty="0" smtClean="0"/>
              <a:t> до </a:t>
            </a:r>
            <a:r>
              <a:rPr lang="ru-RU" sz="3600" b="1" dirty="0" err="1" smtClean="0"/>
              <a:t>будь-якої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іншої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характеризується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використанням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ресурсів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виробничим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процесом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випуском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продукції</a:t>
            </a:r>
            <a:r>
              <a:rPr lang="ru-RU" sz="3600" b="1" dirty="0" smtClean="0"/>
              <a:t> та </a:t>
            </a:r>
            <a:r>
              <a:rPr lang="ru-RU" sz="3600" b="1" dirty="0" err="1" smtClean="0"/>
              <a:t>наданням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послуг</a:t>
            </a:r>
            <a:r>
              <a:rPr lang="ru-RU" sz="3600" b="1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uk-U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нформаційний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ресурс</a:t>
            </a:r>
            <a:r>
              <a:rPr lang="ru-RU" sz="2800" dirty="0" smtClean="0"/>
              <a:t> — </a:t>
            </a:r>
            <a:r>
              <a:rPr lang="ru-RU" sz="2800" dirty="0" err="1" smtClean="0"/>
              <a:t>це</a:t>
            </a:r>
            <a:r>
              <a:rPr lang="ru-RU" sz="2800" dirty="0" smtClean="0"/>
              <a:t> нова </a:t>
            </a:r>
            <a:r>
              <a:rPr lang="ru-RU" sz="2800" dirty="0" err="1" smtClean="0"/>
              <a:t>економічна</a:t>
            </a:r>
            <a:r>
              <a:rPr lang="ru-RU" sz="2800" dirty="0" smtClean="0"/>
              <a:t> </a:t>
            </a:r>
            <a:r>
              <a:rPr lang="ru-RU" sz="2800" dirty="0" err="1" smtClean="0"/>
              <a:t>категорія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стає</a:t>
            </a:r>
            <a:r>
              <a:rPr lang="ru-RU" sz="2800" dirty="0" smtClean="0"/>
              <a:t> </a:t>
            </a:r>
            <a:r>
              <a:rPr lang="ru-RU" sz="2800" dirty="0" err="1" smtClean="0"/>
              <a:t>вирішальним</a:t>
            </a:r>
            <a:r>
              <a:rPr lang="ru-RU" sz="2800" dirty="0" smtClean="0"/>
              <a:t> </a:t>
            </a:r>
            <a:r>
              <a:rPr lang="ru-RU" sz="2800" dirty="0" err="1" smtClean="0"/>
              <a:t>чинником</a:t>
            </a:r>
            <a:r>
              <a:rPr lang="ru-RU" sz="2800" dirty="0" smtClean="0"/>
              <a:t> </a:t>
            </a:r>
            <a:r>
              <a:rPr lang="ru-RU" sz="2800" dirty="0" err="1" smtClean="0"/>
              <a:t>здійснення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будь-якої</a:t>
            </a:r>
            <a:r>
              <a:rPr lang="ru-RU" sz="2800" dirty="0" smtClean="0"/>
              <a:t> </a:t>
            </a:r>
            <a:r>
              <a:rPr lang="ru-RU" sz="2800" dirty="0" err="1" smtClean="0"/>
              <a:t>діяльності</a:t>
            </a:r>
            <a:r>
              <a:rPr lang="ru-RU" sz="2800" dirty="0" smtClean="0"/>
              <a:t>.  В </a:t>
            </a:r>
            <a:r>
              <a:rPr lang="ru-RU" sz="2800" dirty="0" err="1" smtClean="0"/>
              <a:t>українському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законодавстві</a:t>
            </a:r>
            <a:r>
              <a:rPr lang="ru-RU" sz="2800" dirty="0" smtClean="0"/>
              <a:t> </a:t>
            </a:r>
            <a:r>
              <a:rPr lang="ru-RU" sz="2800" dirty="0" err="1" smtClean="0"/>
              <a:t>визначено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до </a:t>
            </a:r>
            <a:r>
              <a:rPr lang="ru-RU" sz="2800" dirty="0" err="1" smtClean="0"/>
              <a:t>інформаційних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ресурсів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України</a:t>
            </a:r>
            <a:r>
              <a:rPr lang="ru-RU" sz="2800" dirty="0" smtClean="0"/>
              <a:t> входить вся </a:t>
            </a:r>
            <a:r>
              <a:rPr lang="ru-RU" sz="2800" dirty="0" err="1" smtClean="0"/>
              <a:t>належна</a:t>
            </a:r>
            <a:r>
              <a:rPr lang="ru-RU" sz="2800" dirty="0" smtClean="0"/>
              <a:t> </a:t>
            </a:r>
            <a:r>
              <a:rPr lang="ru-RU" sz="2800" dirty="0" err="1" smtClean="0"/>
              <a:t>їй</a:t>
            </a:r>
            <a:r>
              <a:rPr lang="ru-RU" sz="2800" dirty="0" smtClean="0"/>
              <a:t> </a:t>
            </a:r>
            <a:r>
              <a:rPr lang="ru-RU" sz="2800" dirty="0" err="1" smtClean="0"/>
              <a:t>інформація</a:t>
            </a:r>
            <a:r>
              <a:rPr lang="ru-RU" sz="2800" dirty="0" smtClean="0"/>
              <a:t>, </a:t>
            </a:r>
            <a:r>
              <a:rPr lang="ru-RU" sz="2800" dirty="0" err="1" smtClean="0"/>
              <a:t>незалежно</a:t>
            </a:r>
            <a:r>
              <a:rPr lang="ru-RU" sz="2800" dirty="0" smtClean="0"/>
              <a:t>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</a:t>
            </a:r>
            <a:r>
              <a:rPr lang="ru-RU" sz="2800" dirty="0" err="1" smtClean="0"/>
              <a:t>змісту</a:t>
            </a:r>
            <a:r>
              <a:rPr lang="ru-RU" sz="2800" dirty="0" smtClean="0"/>
              <a:t>, форм, часу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місця</a:t>
            </a:r>
            <a:r>
              <a:rPr lang="ru-RU" sz="2800" dirty="0" smtClean="0"/>
              <a:t> </a:t>
            </a:r>
            <a:r>
              <a:rPr lang="ru-RU" sz="2800" dirty="0" err="1" smtClean="0"/>
              <a:t>створення</a:t>
            </a:r>
            <a:r>
              <a:rPr lang="ru-RU" sz="2800" dirty="0" smtClean="0"/>
              <a:t> (ст. 54 Закону </a:t>
            </a:r>
            <a:r>
              <a:rPr lang="ru-RU" sz="2800" dirty="0" err="1" smtClean="0"/>
              <a:t>України</a:t>
            </a:r>
            <a:r>
              <a:rPr lang="ru-RU" sz="2800" dirty="0" smtClean="0"/>
              <a:t> «Про </a:t>
            </a:r>
            <a:r>
              <a:rPr lang="ru-RU" sz="2800" dirty="0" err="1" smtClean="0"/>
              <a:t>інфор­мацію</a:t>
            </a:r>
            <a:r>
              <a:rPr lang="ru-RU" sz="2800" dirty="0" smtClean="0"/>
              <a:t>»).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sz="4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Основи</a:t>
            </a:r>
            <a:r>
              <a:rPr lang="ru-RU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інформаційних</a:t>
            </a:r>
            <a:r>
              <a:rPr lang="ru-RU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ресурсів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363272" cy="4525963"/>
          </a:xfrm>
        </p:spPr>
        <p:txBody>
          <a:bodyPr>
            <a:normAutofit lnSpcReduction="10000"/>
          </a:bodyPr>
          <a:lstStyle/>
          <a:p>
            <a:r>
              <a:rPr lang="ru-RU" sz="2200" dirty="0" err="1" smtClean="0"/>
              <a:t>Інформаційним</a:t>
            </a:r>
            <a:r>
              <a:rPr lang="ru-RU" sz="2200" dirty="0" smtClean="0"/>
              <a:t> ресурсам </a:t>
            </a:r>
            <a:r>
              <a:rPr lang="ru-RU" sz="2200" dirty="0" err="1" smtClean="0"/>
              <a:t>притаманні</a:t>
            </a:r>
            <a:r>
              <a:rPr lang="ru-RU" sz="2200" dirty="0" smtClean="0"/>
              <a:t> </a:t>
            </a:r>
            <a:r>
              <a:rPr lang="ru-RU" sz="2200" dirty="0" err="1" smtClean="0"/>
              <a:t>специфічні</a:t>
            </a:r>
            <a:r>
              <a:rPr lang="ru-RU" sz="2200" dirty="0" smtClean="0"/>
              <a:t> </a:t>
            </a:r>
            <a:r>
              <a:rPr lang="ru-RU" sz="2200" dirty="0" err="1" smtClean="0"/>
              <a:t>властивості</a:t>
            </a:r>
            <a:r>
              <a:rPr lang="ru-RU" sz="2200" dirty="0" smtClean="0"/>
              <a:t>, </a:t>
            </a:r>
            <a:r>
              <a:rPr lang="ru-RU" sz="2200" dirty="0" err="1" smtClean="0"/>
              <a:t>які</a:t>
            </a:r>
            <a:r>
              <a:rPr lang="ru-RU" sz="2200" dirty="0" smtClean="0"/>
              <a:t> </a:t>
            </a:r>
            <a:r>
              <a:rPr lang="ru-RU" sz="2200" dirty="0" err="1" smtClean="0"/>
              <a:t>суттєво</a:t>
            </a:r>
            <a:r>
              <a:rPr lang="ru-RU" sz="2200" dirty="0" smtClean="0"/>
              <a:t> </a:t>
            </a:r>
            <a:r>
              <a:rPr lang="ru-RU" sz="2200" dirty="0" err="1" smtClean="0"/>
              <a:t>відрізняють</a:t>
            </a:r>
            <a:r>
              <a:rPr lang="ru-RU" sz="2200" dirty="0" smtClean="0"/>
              <a:t> </a:t>
            </a:r>
            <a:r>
              <a:rPr lang="ru-RU" sz="2200" dirty="0" err="1" smtClean="0"/>
              <a:t>їх</a:t>
            </a:r>
            <a:r>
              <a:rPr lang="ru-RU" sz="2200" dirty="0" smtClean="0"/>
              <a:t> </a:t>
            </a:r>
            <a:r>
              <a:rPr lang="ru-RU" sz="2200" dirty="0" err="1" smtClean="0"/>
              <a:t>від</a:t>
            </a:r>
            <a:r>
              <a:rPr lang="ru-RU" sz="2200" dirty="0" smtClean="0"/>
              <a:t> </a:t>
            </a:r>
            <a:r>
              <a:rPr lang="ru-RU" sz="2200" dirty="0" err="1" smtClean="0"/>
              <a:t>інших</a:t>
            </a:r>
            <a:r>
              <a:rPr lang="ru-RU" sz="2200" dirty="0" smtClean="0"/>
              <a:t> </a:t>
            </a:r>
            <a:r>
              <a:rPr lang="ru-RU" sz="2200" dirty="0" err="1" smtClean="0"/>
              <a:t>чинників</a:t>
            </a:r>
            <a:r>
              <a:rPr lang="ru-RU" sz="2200" dirty="0" smtClean="0"/>
              <a:t> </a:t>
            </a:r>
            <a:r>
              <a:rPr lang="ru-RU" sz="2200" dirty="0" err="1" smtClean="0"/>
              <a:t>виробництва</a:t>
            </a:r>
            <a:r>
              <a:rPr lang="ru-RU" sz="2200" dirty="0" smtClean="0"/>
              <a:t>. </a:t>
            </a:r>
            <a:r>
              <a:rPr lang="ru-RU" sz="2200" dirty="0" err="1" smtClean="0"/>
              <a:t>Основними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 них є:</a:t>
            </a:r>
          </a:p>
          <a:p>
            <a:pPr>
              <a:buNone/>
            </a:pPr>
            <a:r>
              <a:rPr lang="uk-UA" sz="2200" dirty="0" smtClean="0"/>
              <a:t>        - </a:t>
            </a:r>
            <a:r>
              <a:rPr lang="ru-RU" sz="2200" dirty="0" err="1" smtClean="0"/>
              <a:t>споживання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інформаційних</a:t>
            </a:r>
            <a:r>
              <a:rPr lang="ru-RU" sz="2200" dirty="0" smtClean="0"/>
              <a:t> </a:t>
            </a:r>
            <a:r>
              <a:rPr lang="ru-RU" sz="2200" dirty="0" err="1" smtClean="0"/>
              <a:t>ресурсів</a:t>
            </a:r>
            <a:r>
              <a:rPr lang="ru-RU" sz="2200" dirty="0" smtClean="0"/>
              <a:t> не </a:t>
            </a:r>
            <a:r>
              <a:rPr lang="ru-RU" sz="2200" dirty="0" err="1" smtClean="0"/>
              <a:t>веде</a:t>
            </a:r>
            <a:r>
              <a:rPr lang="ru-RU" sz="2200" dirty="0" smtClean="0"/>
              <a:t> до </a:t>
            </a:r>
            <a:r>
              <a:rPr lang="ru-RU" sz="2200" dirty="0" err="1" smtClean="0"/>
              <a:t>зменшення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їх</a:t>
            </a:r>
            <a:r>
              <a:rPr lang="ru-RU" sz="2200" dirty="0" smtClean="0"/>
              <a:t>;</a:t>
            </a:r>
          </a:p>
          <a:p>
            <a:pPr>
              <a:buNone/>
            </a:pPr>
            <a:r>
              <a:rPr lang="ru-RU" sz="2200" dirty="0" smtClean="0"/>
              <a:t>        - </a:t>
            </a:r>
            <a:r>
              <a:rPr lang="ru-RU" sz="2200" dirty="0" err="1" smtClean="0"/>
              <a:t>взаємний</a:t>
            </a:r>
            <a:r>
              <a:rPr lang="ru-RU" sz="2200" dirty="0" smtClean="0"/>
              <a:t> </a:t>
            </a:r>
            <a:r>
              <a:rPr lang="ru-RU" sz="2200" dirty="0" err="1" smtClean="0"/>
              <a:t>обмін</a:t>
            </a:r>
            <a:r>
              <a:rPr lang="ru-RU" sz="2200" dirty="0" smtClean="0"/>
              <a:t> </a:t>
            </a:r>
            <a:r>
              <a:rPr lang="ru-RU" sz="2200" dirty="0" err="1" smtClean="0"/>
              <a:t>інформацією</a:t>
            </a:r>
            <a:r>
              <a:rPr lang="ru-RU" sz="2200" dirty="0" smtClean="0"/>
              <a:t> </a:t>
            </a:r>
            <a:r>
              <a:rPr lang="ru-RU" sz="2200" dirty="0" err="1" smtClean="0"/>
              <a:t>збільшує</a:t>
            </a:r>
            <a:r>
              <a:rPr lang="ru-RU" sz="2200" dirty="0" smtClean="0"/>
              <a:t> </a:t>
            </a:r>
            <a:r>
              <a:rPr lang="ru-RU" sz="2200" dirty="0" err="1" smtClean="0"/>
              <a:t>інформаційний</a:t>
            </a:r>
            <a:r>
              <a:rPr lang="ru-RU" sz="2200" dirty="0" smtClean="0"/>
              <a:t> </a:t>
            </a:r>
            <a:r>
              <a:rPr lang="ru-RU" sz="2200" dirty="0" err="1" smtClean="0"/>
              <a:t>потенціал</a:t>
            </a:r>
            <a:r>
              <a:rPr lang="ru-RU" sz="2200" dirty="0" smtClean="0"/>
              <a:t> </a:t>
            </a:r>
            <a:r>
              <a:rPr lang="ru-RU" sz="2200" dirty="0" err="1" smtClean="0"/>
              <a:t>усіх</a:t>
            </a:r>
            <a:r>
              <a:rPr lang="ru-RU" sz="2200" dirty="0" smtClean="0"/>
              <a:t> </a:t>
            </a:r>
            <a:r>
              <a:rPr lang="ru-RU" sz="2200" dirty="0" err="1" smtClean="0"/>
              <a:t>учасників</a:t>
            </a:r>
            <a:r>
              <a:rPr lang="ru-RU" sz="2200" dirty="0" smtClean="0"/>
              <a:t> </a:t>
            </a:r>
            <a:r>
              <a:rPr lang="ru-RU" sz="2200" dirty="0" err="1" smtClean="0"/>
              <a:t>обміну</a:t>
            </a:r>
            <a:r>
              <a:rPr lang="ru-RU" sz="2200" dirty="0" smtClean="0"/>
              <a:t>;</a:t>
            </a:r>
          </a:p>
          <a:p>
            <a:pPr>
              <a:buNone/>
            </a:pPr>
            <a:r>
              <a:rPr lang="ru-RU" sz="2200" dirty="0" smtClean="0"/>
              <a:t>        - </a:t>
            </a:r>
            <a:r>
              <a:rPr lang="ru-RU" sz="2200" dirty="0" err="1" smtClean="0"/>
              <a:t>тиражування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й</a:t>
            </a:r>
            <a:r>
              <a:rPr lang="ru-RU" sz="2200" dirty="0" smtClean="0"/>
              <a:t> </a:t>
            </a:r>
            <a:r>
              <a:rPr lang="ru-RU" sz="2200" dirty="0" err="1" smtClean="0"/>
              <a:t>поширення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інформації</a:t>
            </a:r>
            <a:r>
              <a:rPr lang="ru-RU" sz="2200" dirty="0" smtClean="0"/>
              <a:t> </a:t>
            </a:r>
            <a:r>
              <a:rPr lang="ru-RU" sz="2200" dirty="0" err="1" smtClean="0"/>
              <a:t>стають</a:t>
            </a:r>
            <a:r>
              <a:rPr lang="ru-RU" sz="2200" dirty="0" smtClean="0"/>
              <a:t> </a:t>
            </a:r>
            <a:r>
              <a:rPr lang="ru-RU" sz="2200" dirty="0" err="1" smtClean="0"/>
              <a:t>відносно</a:t>
            </a:r>
            <a:r>
              <a:rPr lang="ru-RU" sz="2200" dirty="0" smtClean="0"/>
              <a:t> </a:t>
            </a:r>
            <a:r>
              <a:rPr lang="ru-RU" sz="2200" dirty="0" err="1" smtClean="0"/>
              <a:t>прос­тішими</a:t>
            </a:r>
            <a:r>
              <a:rPr lang="ru-RU" sz="2200" dirty="0" smtClean="0"/>
              <a:t> та </a:t>
            </a:r>
            <a:r>
              <a:rPr lang="ru-RU" sz="2200" dirty="0" err="1" smtClean="0"/>
              <a:t>дешевшими</a:t>
            </a:r>
            <a:r>
              <a:rPr lang="ru-RU" sz="2200" dirty="0" smtClean="0"/>
              <a:t>;</a:t>
            </a:r>
          </a:p>
          <a:p>
            <a:pPr>
              <a:buNone/>
            </a:pPr>
            <a:r>
              <a:rPr lang="ru-RU" sz="2200" dirty="0" smtClean="0"/>
              <a:t>        - </a:t>
            </a:r>
            <a:r>
              <a:rPr lang="ru-RU" sz="2200" dirty="0" err="1" smtClean="0"/>
              <a:t>споживання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інформаційних</a:t>
            </a:r>
            <a:r>
              <a:rPr lang="ru-RU" sz="2200" dirty="0" smtClean="0"/>
              <a:t> </a:t>
            </a:r>
            <a:r>
              <a:rPr lang="ru-RU" sz="2200" dirty="0" err="1" smtClean="0"/>
              <a:t>ресурсів</a:t>
            </a:r>
            <a:r>
              <a:rPr lang="ru-RU" sz="2200" dirty="0" smtClean="0"/>
              <a:t> не </a:t>
            </a:r>
            <a:r>
              <a:rPr lang="ru-RU" sz="2200" dirty="0" err="1" smtClean="0"/>
              <a:t>призводить</a:t>
            </a:r>
            <a:r>
              <a:rPr lang="ru-RU" sz="2200" dirty="0" smtClean="0"/>
              <a:t> до </a:t>
            </a:r>
            <a:r>
              <a:rPr lang="ru-RU" sz="2200" dirty="0" err="1" smtClean="0"/>
              <a:t>зрос­тання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невизначеності</a:t>
            </a:r>
            <a:r>
              <a:rPr lang="ru-RU" sz="2200" dirty="0" smtClean="0"/>
              <a:t> </a:t>
            </a:r>
            <a:r>
              <a:rPr lang="ru-RU" sz="2200" dirty="0" err="1" smtClean="0"/>
              <a:t>господарської</a:t>
            </a:r>
            <a:r>
              <a:rPr lang="ru-RU" sz="2200" dirty="0" smtClean="0"/>
              <a:t> </a:t>
            </a:r>
            <a:r>
              <a:rPr lang="ru-RU" sz="2200" dirty="0" err="1" smtClean="0"/>
              <a:t>ситуації</a:t>
            </a:r>
            <a:r>
              <a:rPr lang="ru-RU" sz="2200" dirty="0" smtClean="0"/>
              <a:t> та </a:t>
            </a:r>
            <a:r>
              <a:rPr lang="ru-RU" sz="2200" dirty="0" err="1" smtClean="0"/>
              <a:t>сприяє</a:t>
            </a:r>
            <a:r>
              <a:rPr lang="ru-RU" sz="2200" dirty="0" smtClean="0"/>
              <a:t> </a:t>
            </a:r>
            <a:r>
              <a:rPr lang="ru-RU" sz="2200" dirty="0" err="1" smtClean="0"/>
              <a:t>її</a:t>
            </a:r>
            <a:r>
              <a:rPr lang="ru-RU" sz="2200" dirty="0" smtClean="0"/>
              <a:t> </a:t>
            </a:r>
            <a:r>
              <a:rPr lang="ru-RU" sz="2200" dirty="0" err="1" smtClean="0"/>
              <a:t>впоряд­кованості</a:t>
            </a:r>
            <a:r>
              <a:rPr lang="ru-RU" sz="2200" dirty="0" smtClean="0"/>
              <a:t> </a:t>
            </a:r>
            <a:r>
              <a:rPr lang="ru-RU" sz="2200" dirty="0" err="1" smtClean="0"/>
              <a:t>та</a:t>
            </a:r>
            <a:r>
              <a:rPr lang="ru-RU" sz="2200" dirty="0" smtClean="0"/>
              <a:t> </a:t>
            </a:r>
            <a:r>
              <a:rPr lang="ru-RU" sz="2200" dirty="0" err="1" smtClean="0"/>
              <a:t>прогнозованості</a:t>
            </a:r>
            <a:r>
              <a:rPr lang="ru-RU" sz="2200" dirty="0" smtClean="0"/>
              <a:t>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256584"/>
          </a:xfrm>
        </p:spPr>
        <p:txBody>
          <a:bodyPr>
            <a:noAutofit/>
          </a:bodyPr>
          <a:lstStyle/>
          <a:p>
            <a:r>
              <a:rPr lang="ru-RU" sz="2000" dirty="0" err="1" smtClean="0"/>
              <a:t>Наслідком</a:t>
            </a:r>
            <a:r>
              <a:rPr lang="ru-RU" sz="2000" dirty="0" smtClean="0"/>
              <a:t> </a:t>
            </a:r>
            <a:r>
              <a:rPr lang="ru-RU" sz="2000" dirty="0" err="1" smtClean="0"/>
              <a:t>поєднання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інформаційних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ресурсів</a:t>
            </a:r>
            <a:r>
              <a:rPr lang="ru-RU" sz="2000" dirty="0" smtClean="0"/>
              <a:t> та </a:t>
            </a:r>
            <a:r>
              <a:rPr lang="ru-RU" sz="2000" dirty="0" err="1" smtClean="0"/>
              <a:t>інформаційних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технологій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створення</a:t>
            </a:r>
            <a:r>
              <a:rPr lang="ru-RU" sz="2000" dirty="0" smtClean="0"/>
              <a:t> </a:t>
            </a:r>
          </a:p>
          <a:p>
            <a:pPr>
              <a:buNone/>
            </a:pPr>
            <a:r>
              <a:rPr lang="ru-RU" sz="2000" dirty="0" smtClean="0"/>
              <a:t>       </a:t>
            </a:r>
            <a:r>
              <a:rPr lang="ru-RU" sz="2000" dirty="0" err="1" smtClean="0"/>
              <a:t>певної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нової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інформації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інформації</a:t>
            </a:r>
            <a:r>
              <a:rPr lang="ru-RU" sz="2000" dirty="0" smtClean="0"/>
              <a:t> у </a:t>
            </a:r>
            <a:r>
              <a:rPr lang="ru-RU" sz="2000" dirty="0" err="1" smtClean="0"/>
              <a:t>новій</a:t>
            </a:r>
            <a:r>
              <a:rPr lang="ru-RU" sz="2000" dirty="0" smtClean="0"/>
              <a:t> </a:t>
            </a:r>
            <a:r>
              <a:rPr lang="ru-RU" sz="2000" dirty="0" err="1" smtClean="0"/>
              <a:t>формі</a:t>
            </a:r>
            <a:r>
              <a:rPr lang="ru-RU" sz="2000" dirty="0" smtClean="0"/>
              <a:t>.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продукція</a:t>
            </a:r>
            <a:r>
              <a:rPr lang="ru-RU" sz="2000" dirty="0" smtClean="0"/>
              <a:t> </a:t>
            </a:r>
            <a:r>
              <a:rPr lang="ru-RU" sz="2000" dirty="0" err="1" smtClean="0"/>
              <a:t>інформаційної</a:t>
            </a:r>
            <a:r>
              <a:rPr lang="ru-RU" sz="2000" dirty="0" smtClean="0"/>
              <a:t>  </a:t>
            </a:r>
            <a:r>
              <a:rPr lang="uk-UA" sz="2000" dirty="0" smtClean="0"/>
              <a:t>діяльності, яка називається інформаційними продуктами і послугами.</a:t>
            </a:r>
          </a:p>
          <a:p>
            <a:pPr>
              <a:buNone/>
            </a:pPr>
            <a:r>
              <a:rPr lang="uk-UA" sz="2000" dirty="0" smtClean="0"/>
              <a:t>       </a:t>
            </a:r>
          </a:p>
          <a:p>
            <a:pPr>
              <a:buNone/>
            </a:pPr>
            <a:r>
              <a:rPr lang="uk-UA" sz="2000" dirty="0" smtClean="0"/>
              <a:t>      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Інформаційна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продукція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smtClean="0"/>
              <a:t>—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матеріалізований</a:t>
            </a:r>
            <a:r>
              <a:rPr lang="ru-RU" sz="2000" dirty="0" smtClean="0"/>
              <a:t> результат </a:t>
            </a:r>
            <a:r>
              <a:rPr lang="ru-RU" sz="2000" dirty="0" err="1" smtClean="0"/>
              <a:t>інформаційної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діяльності</a:t>
            </a:r>
            <a:r>
              <a:rPr lang="ru-RU" sz="2000" dirty="0" smtClean="0"/>
              <a:t>, </a:t>
            </a:r>
            <a:r>
              <a:rPr lang="ru-RU" sz="2000" dirty="0" err="1" smtClean="0"/>
              <a:t>призначений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задоволення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інформаційних</a:t>
            </a:r>
            <a:r>
              <a:rPr lang="ru-RU" sz="2000" dirty="0" smtClean="0"/>
              <a:t> потреб </a:t>
            </a:r>
            <a:r>
              <a:rPr lang="ru-RU" sz="2000" dirty="0" err="1" smtClean="0"/>
              <a:t>громадян</a:t>
            </a:r>
            <a:r>
              <a:rPr lang="ru-RU" sz="2000" dirty="0" smtClean="0"/>
              <a:t>, </a:t>
            </a:r>
            <a:r>
              <a:rPr lang="ru-RU" sz="2000" dirty="0" err="1" smtClean="0"/>
              <a:t>державних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органів</a:t>
            </a:r>
            <a:r>
              <a:rPr lang="ru-RU" sz="2000" dirty="0" smtClean="0"/>
              <a:t>, </a:t>
            </a:r>
            <a:r>
              <a:rPr lang="ru-RU" sz="2000" dirty="0" err="1" smtClean="0"/>
              <a:t>підприємств</a:t>
            </a:r>
            <a:r>
              <a:rPr lang="ru-RU" sz="2000" dirty="0" smtClean="0"/>
              <a:t>, </a:t>
            </a:r>
            <a:r>
              <a:rPr lang="ru-RU" sz="2000" dirty="0" err="1" smtClean="0"/>
              <a:t>установ</a:t>
            </a:r>
            <a:r>
              <a:rPr lang="ru-RU" sz="2000" dirty="0" smtClean="0"/>
              <a:t> та </a:t>
            </a:r>
            <a:r>
              <a:rPr lang="ru-RU" sz="2000" dirty="0" err="1" smtClean="0"/>
              <a:t>організацій</a:t>
            </a:r>
            <a:r>
              <a:rPr lang="ru-RU" sz="2000" dirty="0" smtClean="0"/>
              <a:t>».  </a:t>
            </a:r>
          </a:p>
          <a:p>
            <a:pPr>
              <a:buNone/>
            </a:pPr>
            <a:r>
              <a:rPr lang="uk-UA" sz="2000" dirty="0" smtClean="0"/>
              <a:t>       </a:t>
            </a:r>
            <a:r>
              <a:rPr lang="ru-RU" sz="2000" dirty="0" smtClean="0"/>
              <a:t>З </a:t>
            </a:r>
            <a:r>
              <a:rPr lang="ru-RU" sz="2000" dirty="0" err="1" smtClean="0"/>
              <a:t>позиції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виробника</a:t>
            </a:r>
            <a:r>
              <a:rPr lang="ru-RU" sz="2000" dirty="0" smtClean="0"/>
              <a:t> </a:t>
            </a:r>
            <a:r>
              <a:rPr lang="ru-RU" sz="2000" dirty="0" err="1" smtClean="0"/>
              <a:t>інформаційний</a:t>
            </a:r>
            <a:r>
              <a:rPr lang="ru-RU" sz="2000" dirty="0" smtClean="0"/>
              <a:t> продукт —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сукупність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даних</a:t>
            </a:r>
            <a:r>
              <a:rPr lang="ru-RU" sz="2000" dirty="0" smtClean="0"/>
              <a:t>, сформована </a:t>
            </a:r>
            <a:r>
              <a:rPr lang="ru-RU" sz="2000" dirty="0" err="1" smtClean="0"/>
              <a:t>виробником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поширення</a:t>
            </a:r>
            <a:r>
              <a:rPr lang="ru-RU" sz="2000" dirty="0" smtClean="0"/>
              <a:t> в </a:t>
            </a:r>
            <a:r>
              <a:rPr lang="ru-RU" sz="2000" dirty="0" err="1" smtClean="0"/>
              <a:t>матеріальній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нематеріальній</a:t>
            </a:r>
            <a:r>
              <a:rPr lang="ru-RU" sz="2000" dirty="0" smtClean="0"/>
              <a:t> </a:t>
            </a:r>
            <a:r>
              <a:rPr lang="ru-RU" sz="2000" dirty="0" err="1" smtClean="0"/>
              <a:t>формі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uk-UA" sz="1600" dirty="0" smtClean="0"/>
              <a:t>  </a:t>
            </a:r>
            <a:endParaRPr lang="ru-RU" sz="16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 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Особливості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інформації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як товару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До </a:t>
            </a:r>
            <a:r>
              <a:rPr lang="ru-RU" dirty="0" err="1" smtClean="0"/>
              <a:t>особливостей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як товару належать </a:t>
            </a:r>
            <a:r>
              <a:rPr lang="ru-RU" dirty="0" err="1" smtClean="0"/>
              <a:t>такі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      - </a:t>
            </a:r>
            <a:r>
              <a:rPr lang="ru-RU" dirty="0" err="1" smtClean="0"/>
              <a:t>інформацію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продати</a:t>
            </a:r>
            <a:r>
              <a:rPr lang="ru-RU" dirty="0" smtClean="0"/>
              <a:t>, </a:t>
            </a:r>
            <a:r>
              <a:rPr lang="ru-RU" dirty="0" err="1" smtClean="0"/>
              <a:t>залишивши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у </a:t>
            </a:r>
            <a:r>
              <a:rPr lang="ru-RU" dirty="0" err="1" smtClean="0"/>
              <a:t>попереднього</a:t>
            </a:r>
            <a:r>
              <a:rPr lang="ru-RU" dirty="0" smtClean="0"/>
              <a:t> </a:t>
            </a:r>
            <a:r>
              <a:rPr lang="ru-RU" dirty="0" err="1" smtClean="0"/>
              <a:t>власника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      - </a:t>
            </a:r>
            <a:r>
              <a:rPr lang="ru-RU" dirty="0" err="1" smtClean="0"/>
              <a:t>ціна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прямо не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, часу та способу </a:t>
            </a:r>
            <a:r>
              <a:rPr lang="ru-RU" dirty="0" err="1" smtClean="0"/>
              <a:t>її</a:t>
            </a:r>
            <a:r>
              <a:rPr lang="ru-RU" dirty="0" smtClean="0"/>
              <a:t>   </a:t>
            </a:r>
            <a:r>
              <a:rPr lang="ru-RU" dirty="0" err="1" smtClean="0"/>
              <a:t>використання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      - </a:t>
            </a:r>
            <a:r>
              <a:rPr lang="ru-RU" dirty="0" err="1" smtClean="0"/>
              <a:t>володіння</a:t>
            </a:r>
            <a:r>
              <a:rPr lang="ru-RU" dirty="0" smtClean="0"/>
              <a:t> </a:t>
            </a:r>
            <a:r>
              <a:rPr lang="ru-RU" dirty="0" err="1" smtClean="0"/>
              <a:t>інформацією</a:t>
            </a:r>
            <a:r>
              <a:rPr lang="ru-RU" dirty="0" smtClean="0"/>
              <a:t> не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гарантією</a:t>
            </a:r>
            <a:r>
              <a:rPr lang="ru-RU" dirty="0" smtClean="0"/>
              <a:t> абсолютного права на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      - </a:t>
            </a:r>
            <a:r>
              <a:rPr lang="ru-RU" dirty="0" err="1" smtClean="0"/>
              <a:t>цінність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на момент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та в час продажу </a:t>
            </a:r>
            <a:r>
              <a:rPr lang="ru-RU" dirty="0" err="1" smtClean="0"/>
              <a:t>здебільшого</a:t>
            </a:r>
            <a:r>
              <a:rPr lang="ru-RU" dirty="0" smtClean="0"/>
              <a:t> </a:t>
            </a:r>
            <a:r>
              <a:rPr lang="ru-RU" dirty="0" err="1" smtClean="0"/>
              <a:t>невідома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      - </a:t>
            </a:r>
            <a:r>
              <a:rPr lang="ru-RU" dirty="0" err="1" smtClean="0"/>
              <a:t>цінність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різною</a:t>
            </a:r>
            <a:r>
              <a:rPr lang="ru-RU" dirty="0" smtClean="0"/>
              <a:t> для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користувачів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      -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нформація</a:t>
            </a:r>
            <a:r>
              <a:rPr lang="ru-RU" dirty="0" smtClean="0"/>
              <a:t> </a:t>
            </a:r>
            <a:r>
              <a:rPr lang="ru-RU" dirty="0" err="1" smtClean="0"/>
              <a:t>здатна</a:t>
            </a:r>
            <a:r>
              <a:rPr lang="ru-RU" dirty="0" smtClean="0"/>
              <a:t> </a:t>
            </a:r>
            <a:r>
              <a:rPr lang="ru-RU" dirty="0" err="1" smtClean="0"/>
              <a:t>приносити</a:t>
            </a:r>
            <a:r>
              <a:rPr lang="ru-RU" dirty="0" smtClean="0"/>
              <a:t> </a:t>
            </a:r>
            <a:r>
              <a:rPr lang="ru-RU" dirty="0" err="1" smtClean="0"/>
              <a:t>користь</a:t>
            </a:r>
            <a:r>
              <a:rPr lang="ru-RU" dirty="0" smtClean="0"/>
              <a:t>, </a:t>
            </a:r>
            <a:r>
              <a:rPr lang="ru-RU" dirty="0" err="1" smtClean="0"/>
              <a:t>функціонально</a:t>
            </a:r>
            <a:r>
              <a:rPr lang="ru-RU" dirty="0" smtClean="0"/>
              <a:t> не </a:t>
            </a:r>
            <a:r>
              <a:rPr lang="ru-RU" dirty="0" err="1" smtClean="0"/>
              <a:t>пов’язану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витратами</a:t>
            </a:r>
            <a:r>
              <a:rPr lang="ru-RU" dirty="0" smtClean="0"/>
              <a:t> на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виробництво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      - </a:t>
            </a:r>
            <a:r>
              <a:rPr lang="ru-RU" dirty="0" err="1" smtClean="0"/>
              <a:t>інформація</a:t>
            </a:r>
            <a:r>
              <a:rPr lang="ru-RU" dirty="0" smtClean="0"/>
              <a:t> не </a:t>
            </a:r>
            <a:r>
              <a:rPr lang="ru-RU" dirty="0" err="1" smtClean="0"/>
              <a:t>втрачається</a:t>
            </a:r>
            <a:r>
              <a:rPr lang="ru-RU" dirty="0" smtClean="0"/>
              <a:t> в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використанні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морально </a:t>
            </a:r>
            <a:r>
              <a:rPr lang="ru-RU" dirty="0" err="1" smtClean="0"/>
              <a:t>застаріває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525963"/>
          </a:xfrm>
        </p:spPr>
        <p:txBody>
          <a:bodyPr/>
          <a:lstStyle/>
          <a:p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Інформаційна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послуга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smtClean="0"/>
              <a:t>—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здійснення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інформаційної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діяльності</a:t>
            </a:r>
            <a:r>
              <a:rPr lang="ru-RU" sz="1600" dirty="0" smtClean="0"/>
              <a:t> у </a:t>
            </a:r>
            <a:r>
              <a:rPr lang="ru-RU" sz="1600" dirty="0" err="1" smtClean="0"/>
              <a:t>визначений</a:t>
            </a:r>
            <a:r>
              <a:rPr lang="ru-RU" sz="1600" dirty="0" smtClean="0"/>
              <a:t> час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визначеній</a:t>
            </a:r>
            <a:r>
              <a:rPr lang="ru-RU" sz="1600" dirty="0" smtClean="0"/>
              <a:t> законом </a:t>
            </a:r>
            <a:r>
              <a:rPr lang="ru-RU" sz="1600" dirty="0" err="1" smtClean="0"/>
              <a:t>формі</a:t>
            </a:r>
            <a:r>
              <a:rPr lang="ru-RU" sz="1600" dirty="0" smtClean="0"/>
              <a:t> по </a:t>
            </a:r>
            <a:r>
              <a:rPr lang="ru-RU" sz="1600" dirty="0" err="1" smtClean="0"/>
              <a:t>доведенню</a:t>
            </a:r>
            <a:r>
              <a:rPr lang="ru-RU" sz="1600" dirty="0" smtClean="0"/>
              <a:t> </a:t>
            </a:r>
            <a:r>
              <a:rPr lang="ru-RU" sz="1600" dirty="0" err="1" smtClean="0"/>
              <a:t>інформаційної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продукції</a:t>
            </a:r>
            <a:r>
              <a:rPr lang="ru-RU" sz="1600" dirty="0" smtClean="0"/>
              <a:t> до </a:t>
            </a:r>
            <a:r>
              <a:rPr lang="ru-RU" sz="1600" dirty="0" err="1" smtClean="0"/>
              <a:t>споживачів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метою </a:t>
            </a:r>
            <a:r>
              <a:rPr lang="ru-RU" sz="1600" dirty="0" err="1" smtClean="0"/>
              <a:t>задоволення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їхніх</a:t>
            </a:r>
            <a:r>
              <a:rPr lang="ru-RU" sz="1600" dirty="0" smtClean="0"/>
              <a:t> </a:t>
            </a:r>
            <a:r>
              <a:rPr lang="ru-RU" sz="1600" dirty="0" err="1" smtClean="0"/>
              <a:t>інформаційних</a:t>
            </a:r>
            <a:r>
              <a:rPr lang="ru-RU" sz="1600" dirty="0" smtClean="0"/>
              <a:t> потреб».</a:t>
            </a:r>
          </a:p>
          <a:p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Інформаційна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послуга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smtClean="0"/>
              <a:t>—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отримання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надання</a:t>
            </a:r>
            <a:r>
              <a:rPr lang="ru-RU" sz="1600" dirty="0" smtClean="0"/>
              <a:t> в </a:t>
            </a:r>
            <a:r>
              <a:rPr lang="ru-RU" sz="1600" dirty="0" err="1" smtClean="0"/>
              <a:t>розпоряд­ження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користувача</a:t>
            </a:r>
            <a:r>
              <a:rPr lang="ru-RU" sz="1600" dirty="0" smtClean="0"/>
              <a:t> </a:t>
            </a:r>
            <a:r>
              <a:rPr lang="ru-RU" sz="1600" dirty="0" err="1" smtClean="0"/>
              <a:t>інформаційних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продуктів</a:t>
            </a:r>
            <a:r>
              <a:rPr lang="ru-RU" sz="1600" dirty="0" smtClean="0"/>
              <a:t>. </a:t>
            </a:r>
            <a:r>
              <a:rPr lang="ru-RU" sz="1600" dirty="0" err="1" smtClean="0"/>
              <a:t>Головним</a:t>
            </a:r>
            <a:r>
              <a:rPr lang="ru-RU" sz="1600" dirty="0" smtClean="0"/>
              <a:t> видом </a:t>
            </a:r>
            <a:r>
              <a:rPr lang="ru-RU" sz="1600" dirty="0" err="1" smtClean="0"/>
              <a:t>інформаційних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продуктів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інформація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pic>
        <p:nvPicPr>
          <p:cNvPr id="5" name="Рисунок 4" descr="inform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212976"/>
            <a:ext cx="9144000" cy="319396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lip_image004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620688"/>
            <a:ext cx="6092630" cy="506247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90</TotalTime>
  <Words>555</Words>
  <Application>Microsoft Office PowerPoint</Application>
  <PresentationFormat>Экран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Інформаційні продукти і послуги</vt:lpstr>
      <vt:lpstr>План </vt:lpstr>
      <vt:lpstr>Эпиграф </vt:lpstr>
      <vt:lpstr>Слайд 4</vt:lpstr>
      <vt:lpstr>Основи інформаційних ресурсів </vt:lpstr>
      <vt:lpstr>Слайд 6</vt:lpstr>
      <vt:lpstr>Особливості інформації як товару</vt:lpstr>
      <vt:lpstr>Слайд 8</vt:lpstr>
      <vt:lpstr>Слайд 9</vt:lpstr>
      <vt:lpstr>Підсумок</vt:lpstr>
      <vt:lpstr>Тест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Інформаційні продукти і послуги</dc:title>
  <dc:creator>Windows 7</dc:creator>
  <cp:lastModifiedBy>Windows 7</cp:lastModifiedBy>
  <cp:revision>11</cp:revision>
  <dcterms:created xsi:type="dcterms:W3CDTF">2013-11-14T08:08:54Z</dcterms:created>
  <dcterms:modified xsi:type="dcterms:W3CDTF">2015-01-27T20:57:09Z</dcterms:modified>
</cp:coreProperties>
</file>