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3" r:id="rId8"/>
    <p:sldId id="267" r:id="rId9"/>
    <p:sldId id="266" r:id="rId10"/>
    <p:sldId id="265" r:id="rId11"/>
    <p:sldId id="264" r:id="rId12"/>
    <p:sldId id="269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3527-2495-4218-9842-54547801150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03F-5E2B-4D6D-B8EF-A722A6B09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56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3527-2495-4218-9842-54547801150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03F-5E2B-4D6D-B8EF-A722A6B09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3527-2495-4218-9842-54547801150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03F-5E2B-4D6D-B8EF-A722A6B09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3527-2495-4218-9842-54547801150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03F-5E2B-4D6D-B8EF-A722A6B09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30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3527-2495-4218-9842-54547801150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03F-5E2B-4D6D-B8EF-A722A6B09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38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3527-2495-4218-9842-54547801150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03F-5E2B-4D6D-B8EF-A722A6B09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6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3527-2495-4218-9842-54547801150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03F-5E2B-4D6D-B8EF-A722A6B09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2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3527-2495-4218-9842-54547801150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03F-5E2B-4D6D-B8EF-A722A6B09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0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3527-2495-4218-9842-54547801150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03F-5E2B-4D6D-B8EF-A722A6B09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41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3527-2495-4218-9842-54547801150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03F-5E2B-4D6D-B8EF-A722A6B09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4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23527-2495-4218-9842-54547801150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F03F-5E2B-4D6D-B8EF-A722A6B09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41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23527-2495-4218-9842-545478011500}" type="datetimeFigureOut">
              <a:rPr lang="ru-RU" smtClean="0"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F03F-5E2B-4D6D-B8EF-A722A6B09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2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668" y="4075659"/>
            <a:ext cx="10618033" cy="2325140"/>
          </a:xfrm>
        </p:spPr>
        <p:txBody>
          <a:bodyPr>
            <a:noAutofit/>
          </a:bodyPr>
          <a:lstStyle/>
          <a:p>
            <a:r>
              <a:rPr lang="ru-RU" sz="66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Пристосування</a:t>
            </a:r>
            <a:r>
              <a:rPr lang="ru-RU" sz="6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6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живих</a:t>
            </a:r>
            <a:r>
              <a:rPr lang="ru-RU" sz="6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6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</a:t>
            </a:r>
            <a:r>
              <a:rPr lang="uk-UA" sz="66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ізмів</a:t>
            </a:r>
            <a:r>
              <a:rPr lang="uk-UA" sz="6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життя в ґрунті</a:t>
            </a:r>
            <a:endParaRPr lang="ru-RU" sz="6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255" y="6150813"/>
            <a:ext cx="3277847" cy="499971"/>
          </a:xfrm>
        </p:spPr>
        <p:txBody>
          <a:bodyPr/>
          <a:lstStyle/>
          <a:p>
            <a:r>
              <a:rPr lang="uk-UA" u="sng" dirty="0" err="1" smtClean="0">
                <a:solidFill>
                  <a:schemeClr val="bg1"/>
                </a:solidFill>
              </a:rPr>
              <a:t>І.Ігнатова</a:t>
            </a:r>
            <a:r>
              <a:rPr lang="uk-UA" u="sng" dirty="0" smtClean="0">
                <a:solidFill>
                  <a:schemeClr val="bg1"/>
                </a:solidFill>
              </a:rPr>
              <a:t> 11-С</a:t>
            </a:r>
            <a:endParaRPr lang="ru-RU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9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796" y="787651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Черви: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5" y="2354256"/>
            <a:ext cx="3433239" cy="2824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4309" y="5450187"/>
            <a:ext cx="140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Круглі черви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08" y="2364883"/>
            <a:ext cx="3826158" cy="28136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1293" y="5450187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Кільчасті черви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69" y="2327637"/>
            <a:ext cx="2394793" cy="28509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41941" y="5450187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Війчасті черви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6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9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3069" y="796706"/>
            <a:ext cx="229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Членистоногі</a:t>
            </a:r>
            <a:r>
              <a:rPr lang="uk-UA" sz="2800" dirty="0"/>
              <a:t>: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2" y="2544024"/>
            <a:ext cx="3251791" cy="2163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4043" y="5015621"/>
            <a:ext cx="91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Комахи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67" y="2544049"/>
            <a:ext cx="3216346" cy="2162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5917" y="5015621"/>
            <a:ext cx="138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Багатоніжки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38" y="2544075"/>
            <a:ext cx="2407331" cy="21621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52292" y="5015621"/>
            <a:ext cx="15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Павукоподібні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9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9328" y="1050202"/>
            <a:ext cx="3433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Черевоногі молюски: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8" y="2680465"/>
            <a:ext cx="2343253" cy="2886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28" y="2933006"/>
            <a:ext cx="3217794" cy="2633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74" y="2933006"/>
            <a:ext cx="4006526" cy="2513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7706" y="5758004"/>
            <a:ext cx="99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Равлики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9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9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717" y="778598"/>
            <a:ext cx="2948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Хребетні тварини: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3" y="2299854"/>
            <a:ext cx="3635724" cy="2272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7891" y="4904508"/>
            <a:ext cx="133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Земноводні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55" y="2254926"/>
            <a:ext cx="2098964" cy="2317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4113" y="4904508"/>
            <a:ext cx="100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Плазуни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90" y="2382982"/>
            <a:ext cx="3711039" cy="20781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05594" y="490450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Ссавці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4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9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829" y="961313"/>
            <a:ext cx="117468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Тварини</a:t>
            </a:r>
            <a:r>
              <a:rPr lang="ru-RU" sz="2400" dirty="0"/>
              <a:t> </a:t>
            </a:r>
            <a:r>
              <a:rPr lang="ru-RU" sz="2400" dirty="0" err="1"/>
              <a:t>ґрунтів</a:t>
            </a:r>
            <a:r>
              <a:rPr lang="ru-RU" sz="2400" dirty="0"/>
              <a:t> належать до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груп</a:t>
            </a:r>
            <a:r>
              <a:rPr lang="ru-RU" sz="2400" dirty="0"/>
              <a:t> за </a:t>
            </a:r>
            <a:r>
              <a:rPr lang="ru-RU" sz="2400" dirty="0" err="1"/>
              <a:t>можливостями</a:t>
            </a:r>
            <a:r>
              <a:rPr lang="ru-RU" sz="2400" dirty="0"/>
              <a:t> до </a:t>
            </a:r>
            <a:r>
              <a:rPr lang="ru-RU" sz="2400" dirty="0" err="1"/>
              <a:t>пересування</a:t>
            </a:r>
            <a:r>
              <a:rPr lang="ru-RU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скорочення</a:t>
            </a:r>
            <a:r>
              <a:rPr lang="ru-RU" sz="2400" dirty="0"/>
              <a:t> </a:t>
            </a:r>
            <a:r>
              <a:rPr lang="ru-RU" sz="2400" dirty="0" err="1"/>
              <a:t>м'язів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 (</a:t>
            </a:r>
            <a:r>
              <a:rPr lang="ru-RU" sz="2400" dirty="0" err="1"/>
              <a:t>дощові</a:t>
            </a:r>
            <a:r>
              <a:rPr lang="ru-RU" sz="2400" dirty="0"/>
              <a:t> </a:t>
            </a:r>
            <a:r>
              <a:rPr lang="ru-RU" sz="2400" dirty="0" smtClean="0"/>
              <a:t>черви);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риючі</a:t>
            </a:r>
            <a:r>
              <a:rPr lang="ru-RU" sz="2400" dirty="0"/>
              <a:t> </a:t>
            </a:r>
            <a:r>
              <a:rPr lang="ru-RU" sz="2400" dirty="0" err="1"/>
              <a:t>кінцівки</a:t>
            </a:r>
            <a:r>
              <a:rPr lang="ru-RU" sz="2400" dirty="0"/>
              <a:t> (</a:t>
            </a:r>
            <a:r>
              <a:rPr lang="ru-RU" sz="2400" dirty="0" err="1"/>
              <a:t>вовчки</a:t>
            </a:r>
            <a:r>
              <a:rPr lang="ru-RU" sz="2400" dirty="0"/>
              <a:t>, жуки, </a:t>
            </a:r>
            <a:r>
              <a:rPr lang="ru-RU" sz="2400" dirty="0" err="1"/>
              <a:t>кроти</a:t>
            </a:r>
            <a:r>
              <a:rPr lang="ru-RU" sz="2400" dirty="0" smtClean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голови</a:t>
            </a:r>
            <a:r>
              <a:rPr lang="ru-RU" sz="2400" dirty="0"/>
              <a:t> (</a:t>
            </a:r>
            <a:r>
              <a:rPr lang="ru-RU" sz="2400" dirty="0" err="1"/>
              <a:t>сліпаки</a:t>
            </a:r>
            <a:r>
              <a:rPr lang="ru-RU" sz="2400" dirty="0" smtClean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дрібні</a:t>
            </a:r>
            <a:r>
              <a:rPr lang="ru-RU" sz="2400" dirty="0"/>
              <a:t> </a:t>
            </a:r>
            <a:r>
              <a:rPr lang="ru-RU" sz="2400" dirty="0" err="1"/>
              <a:t>тварини</a:t>
            </a:r>
            <a:r>
              <a:rPr lang="ru-RU" sz="2400" dirty="0"/>
              <a:t> </a:t>
            </a:r>
            <a:r>
              <a:rPr lang="ru-RU" sz="2400" dirty="0" err="1"/>
              <a:t>пересуваються</a:t>
            </a:r>
            <a:r>
              <a:rPr lang="ru-RU" sz="2400" dirty="0"/>
              <a:t> в </a:t>
            </a:r>
            <a:r>
              <a:rPr lang="ru-RU" sz="2400" dirty="0" err="1"/>
              <a:t>ґрунті</a:t>
            </a:r>
            <a:r>
              <a:rPr lang="ru-RU" sz="2400" dirty="0"/>
              <a:t> по </a:t>
            </a:r>
            <a:r>
              <a:rPr lang="ru-RU" sz="2400" dirty="0" err="1"/>
              <a:t>вузьких</a:t>
            </a:r>
            <a:r>
              <a:rPr lang="ru-RU" sz="2400" dirty="0"/>
              <a:t> </a:t>
            </a:r>
            <a:r>
              <a:rPr lang="ru-RU" sz="2400" dirty="0" err="1"/>
              <a:t>шпарах</a:t>
            </a:r>
            <a:r>
              <a:rPr lang="ru-RU" sz="2400" dirty="0"/>
              <a:t> (порах), </a:t>
            </a:r>
            <a:r>
              <a:rPr lang="ru-RU" sz="2400" dirty="0" err="1"/>
              <a:t>заповнених</a:t>
            </a:r>
            <a:r>
              <a:rPr lang="ru-RU" sz="2400" dirty="0"/>
              <a:t> водою.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57" y="3611104"/>
            <a:ext cx="3564048" cy="25007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22" y="3606861"/>
            <a:ext cx="3340023" cy="2505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62" y="3606861"/>
            <a:ext cx="3229978" cy="242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9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030" y="4938975"/>
            <a:ext cx="655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ґрунтових</a:t>
            </a:r>
            <a:r>
              <a:rPr lang="ru-RU" sz="2400" dirty="0"/>
              <a:t> </a:t>
            </a:r>
            <a:r>
              <a:rPr lang="ru-RU" sz="2400" dirty="0" err="1"/>
              <a:t>мешканців</a:t>
            </a:r>
            <a:r>
              <a:rPr lang="ru-RU" sz="2400" dirty="0"/>
              <a:t> широко </a:t>
            </a:r>
            <a:r>
              <a:rPr lang="ru-RU" sz="2400" dirty="0" err="1"/>
              <a:t>розвинена</a:t>
            </a:r>
            <a:r>
              <a:rPr lang="ru-RU" sz="2400" dirty="0"/>
              <a:t> </a:t>
            </a:r>
            <a:r>
              <a:rPr lang="ru-RU" sz="2400" dirty="0" err="1"/>
              <a:t>сапрофагія</a:t>
            </a:r>
            <a:r>
              <a:rPr lang="ru-RU" sz="2400" dirty="0"/>
              <a:t> </a:t>
            </a:r>
            <a:r>
              <a:rPr lang="ru-RU" sz="2400" dirty="0" smtClean="0"/>
              <a:t>—</a:t>
            </a:r>
            <a:r>
              <a:rPr lang="ru-RU" sz="2400" dirty="0" err="1" smtClean="0"/>
              <a:t>поїдання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трупів</a:t>
            </a:r>
            <a:endParaRPr lang="ru-RU" sz="2400" dirty="0" smtClean="0"/>
          </a:p>
          <a:p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, </a:t>
            </a:r>
            <a:r>
              <a:rPr lang="ru-RU" sz="2400" dirty="0" err="1"/>
              <a:t>гниючих</a:t>
            </a:r>
            <a:r>
              <a:rPr lang="ru-RU" sz="2400" dirty="0"/>
              <a:t> </a:t>
            </a:r>
            <a:r>
              <a:rPr lang="ru-RU" sz="2400" dirty="0" err="1"/>
              <a:t>залишків</a:t>
            </a:r>
            <a:r>
              <a:rPr lang="ru-RU" sz="2400" dirty="0"/>
              <a:t> і </a:t>
            </a:r>
            <a:r>
              <a:rPr lang="ru-RU" sz="2400" dirty="0" err="1" smtClean="0"/>
              <a:t>ін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22" y="668840"/>
            <a:ext cx="3547872" cy="38331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4" t="4742" r="1"/>
          <a:stretch/>
        </p:blipFill>
        <p:spPr>
          <a:xfrm>
            <a:off x="4450195" y="546652"/>
            <a:ext cx="2573912" cy="3895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8" y="1226011"/>
            <a:ext cx="3180318" cy="27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9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761" y="2109457"/>
            <a:ext cx="4275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Дякую за увагу!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2280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9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9731" y="1322641"/>
            <a:ext cx="62471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Ґрунт</a:t>
            </a:r>
            <a:r>
              <a:rPr lang="ru-RU" sz="2800" dirty="0" smtClean="0"/>
              <a:t> (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нім</a:t>
            </a:r>
            <a:r>
              <a:rPr lang="ru-RU" sz="2800" dirty="0" smtClean="0"/>
              <a:t>. </a:t>
            </a:r>
            <a:r>
              <a:rPr lang="en-US" sz="2800" dirty="0" err="1" smtClean="0"/>
              <a:t>Grund</a:t>
            </a:r>
            <a:r>
              <a:rPr lang="en-US" sz="2800" dirty="0" smtClean="0"/>
              <a:t> — </a:t>
            </a:r>
            <a:r>
              <a:rPr lang="ru-RU" sz="2800" dirty="0" smtClean="0"/>
              <a:t>земля, основа) — </a:t>
            </a:r>
            <a:r>
              <a:rPr lang="ru-RU" sz="2800" dirty="0" err="1" smtClean="0"/>
              <a:t>самостійне</a:t>
            </a:r>
            <a:r>
              <a:rPr lang="ru-RU" sz="2800" dirty="0" smtClean="0"/>
              <a:t> природно-</a:t>
            </a:r>
            <a:r>
              <a:rPr lang="ru-RU" sz="2800" dirty="0" err="1" smtClean="0"/>
              <a:t>історичне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органомінеральне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тіло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виникло</a:t>
            </a:r>
            <a:r>
              <a:rPr lang="ru-RU" sz="2800" dirty="0" smtClean="0"/>
              <a:t> у </a:t>
            </a:r>
            <a:r>
              <a:rPr lang="ru-RU" sz="2800" dirty="0" err="1" smtClean="0"/>
              <a:t>поверхневому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шарі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літосфери</a:t>
            </a:r>
            <a:r>
              <a:rPr lang="ru-RU" sz="2800" dirty="0" smtClean="0"/>
              <a:t> </a:t>
            </a:r>
            <a:r>
              <a:rPr lang="ru-RU" sz="2800" dirty="0" err="1" smtClean="0"/>
              <a:t>Землі</a:t>
            </a:r>
            <a:r>
              <a:rPr lang="ru-RU" sz="2800" dirty="0" smtClean="0"/>
              <a:t> в </a:t>
            </a:r>
            <a:r>
              <a:rPr lang="ru-RU" sz="2800" dirty="0" err="1" smtClean="0"/>
              <a:t>результаті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тривалого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впливу</a:t>
            </a:r>
            <a:r>
              <a:rPr lang="ru-RU" sz="2800" dirty="0" smtClean="0"/>
              <a:t> </a:t>
            </a:r>
            <a:r>
              <a:rPr lang="ru-RU" sz="2800" dirty="0" err="1" smtClean="0"/>
              <a:t>біотичних</a:t>
            </a:r>
            <a:r>
              <a:rPr lang="ru-RU" sz="2800" dirty="0" smtClean="0"/>
              <a:t>, </a:t>
            </a:r>
            <a:r>
              <a:rPr lang="ru-RU" sz="2800" dirty="0" err="1" smtClean="0"/>
              <a:t>абіотичних</a:t>
            </a:r>
            <a:r>
              <a:rPr lang="ru-RU" sz="2800" dirty="0" smtClean="0"/>
              <a:t> і </a:t>
            </a:r>
            <a:r>
              <a:rPr lang="ru-RU" sz="2800" dirty="0" err="1" smtClean="0"/>
              <a:t>антропогенних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факторів</a:t>
            </a:r>
            <a:r>
              <a:rPr lang="ru-RU" sz="2800" dirty="0" smtClean="0"/>
              <a:t>,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специфічні</a:t>
            </a:r>
            <a:r>
              <a:rPr lang="ru-RU" sz="2800" dirty="0" smtClean="0"/>
              <a:t> генетико-</a:t>
            </a:r>
            <a:r>
              <a:rPr lang="ru-RU" sz="2800" dirty="0" err="1" smtClean="0"/>
              <a:t>морфологічні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ознаки</a:t>
            </a:r>
            <a:r>
              <a:rPr lang="ru-RU" sz="2800" dirty="0" smtClean="0"/>
              <a:t> і </a:t>
            </a:r>
            <a:r>
              <a:rPr lang="ru-RU" sz="2800" dirty="0" err="1" smtClean="0"/>
              <a:t>властивості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створюють</a:t>
            </a:r>
            <a:r>
              <a:rPr lang="ru-RU" sz="2800" dirty="0" smtClean="0"/>
              <a:t> для росту і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відповідні</a:t>
            </a:r>
            <a:r>
              <a:rPr lang="ru-RU" sz="2800" dirty="0" smtClean="0"/>
              <a:t> </a:t>
            </a:r>
            <a:r>
              <a:rPr lang="ru-RU" sz="2800" dirty="0" err="1" smtClean="0"/>
              <a:t>умови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78" y="355648"/>
            <a:ext cx="3970853" cy="596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9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9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437" y="1113061"/>
            <a:ext cx="58054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Ґрунтове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середовище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щільне</a:t>
            </a:r>
            <a:r>
              <a:rPr lang="ru-RU" sz="2800" dirty="0" smtClean="0"/>
              <a:t>, </a:t>
            </a:r>
            <a:r>
              <a:rPr lang="ru-RU" sz="2800" dirty="0" err="1" smtClean="0"/>
              <a:t>ніж</a:t>
            </a:r>
            <a:r>
              <a:rPr lang="ru-RU" sz="2800" dirty="0" smtClean="0"/>
              <a:t> наземно-</a:t>
            </a:r>
            <a:r>
              <a:rPr lang="ru-RU" sz="2800" dirty="0" err="1" smtClean="0"/>
              <a:t>повітряне</a:t>
            </a:r>
            <a:r>
              <a:rPr lang="ru-RU" sz="2800" dirty="0" smtClean="0"/>
              <a:t> і </a:t>
            </a:r>
            <a:r>
              <a:rPr lang="ru-RU" sz="2800" dirty="0" err="1" smtClean="0"/>
              <a:t>водне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5437" y="4676084"/>
            <a:ext cx="117465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Вологість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ґрунту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завжди</a:t>
            </a:r>
            <a:r>
              <a:rPr lang="ru-RU" sz="2800" dirty="0" smtClean="0"/>
              <a:t> </a:t>
            </a:r>
            <a:r>
              <a:rPr lang="ru-RU" sz="2800" dirty="0" err="1" smtClean="0"/>
              <a:t>вища</a:t>
            </a:r>
            <a:r>
              <a:rPr lang="ru-RU" sz="2800" dirty="0" smtClean="0"/>
              <a:t>, </a:t>
            </a:r>
            <a:r>
              <a:rPr lang="ru-RU" sz="2800" dirty="0" err="1" smtClean="0"/>
              <a:t>ніж</a:t>
            </a:r>
            <a:r>
              <a:rPr lang="ru-RU" sz="2800" dirty="0" smtClean="0"/>
              <a:t> </a:t>
            </a:r>
            <a:r>
              <a:rPr lang="ru-RU" sz="2800" dirty="0" err="1" smtClean="0"/>
              <a:t>вологість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повітря</a:t>
            </a:r>
            <a:r>
              <a:rPr lang="ru-RU" sz="2800" dirty="0" smtClean="0"/>
              <a:t>, тому </a:t>
            </a:r>
            <a:r>
              <a:rPr lang="ru-RU" sz="2800" dirty="0" err="1" smtClean="0"/>
              <a:t>різноманітні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організми</a:t>
            </a:r>
            <a:r>
              <a:rPr lang="ru-RU" sz="2800" dirty="0" smtClean="0"/>
              <a:t>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легше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переживати</a:t>
            </a:r>
            <a:r>
              <a:rPr lang="ru-RU" sz="2800" dirty="0" smtClean="0"/>
              <a:t> там </a:t>
            </a:r>
            <a:r>
              <a:rPr lang="ru-RU" sz="2800" dirty="0" err="1" smtClean="0"/>
              <a:t>посушливий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період</a:t>
            </a:r>
            <a:r>
              <a:rPr lang="ru-RU" sz="2800" dirty="0" smtClean="0"/>
              <a:t>. </a:t>
            </a:r>
            <a:r>
              <a:rPr lang="ru-RU" sz="2800" dirty="0" err="1" smtClean="0"/>
              <a:t>Більшість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мешканців</a:t>
            </a:r>
            <a:r>
              <a:rPr lang="ru-RU" sz="2800" dirty="0" smtClean="0"/>
              <a:t> </a:t>
            </a:r>
            <a:r>
              <a:rPr lang="ru-RU" sz="2800" dirty="0" err="1" smtClean="0"/>
              <a:t>ґрунту</a:t>
            </a:r>
            <a:r>
              <a:rPr lang="ru-RU" sz="2800" dirty="0" smtClean="0"/>
              <a:t> </a:t>
            </a:r>
            <a:r>
              <a:rPr lang="ru-RU" sz="2800" dirty="0" err="1" smtClean="0"/>
              <a:t>потребує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підвищеної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вологості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пов'язано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характером </a:t>
            </a:r>
            <a:r>
              <a:rPr lang="ru-RU" sz="2800" dirty="0" err="1" smtClean="0"/>
              <a:t>живлення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особливостями</a:t>
            </a:r>
            <a:r>
              <a:rPr lang="ru-RU" sz="2800" dirty="0" smtClean="0"/>
              <a:t> </a:t>
            </a:r>
            <a:r>
              <a:rPr lang="ru-RU" sz="2800" dirty="0" err="1" smtClean="0"/>
              <a:t>будови</a:t>
            </a:r>
            <a:r>
              <a:rPr lang="ru-RU" sz="2800" dirty="0" smtClean="0"/>
              <a:t> </a:t>
            </a:r>
            <a:r>
              <a:rPr lang="ru-RU" sz="2800" dirty="0" err="1" smtClean="0"/>
              <a:t>їхніх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покривів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438" y="158954"/>
            <a:ext cx="6420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/>
              <a:t>Ґрунт</a:t>
            </a:r>
            <a:r>
              <a:rPr lang="ru-RU" sz="2800" dirty="0" smtClean="0"/>
              <a:t> – </a:t>
            </a:r>
            <a:r>
              <a:rPr lang="ru-RU" sz="2800" dirty="0" err="1" smtClean="0"/>
              <a:t>пухкий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верхній</a:t>
            </a:r>
            <a:r>
              <a:rPr lang="ru-RU" sz="2800" dirty="0" smtClean="0"/>
              <a:t> шар </a:t>
            </a:r>
            <a:r>
              <a:rPr lang="ru-RU" sz="2800" dirty="0" err="1" smtClean="0"/>
              <a:t>земної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поверхні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96" y="329784"/>
            <a:ext cx="3859557" cy="3859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5437" y="2507745"/>
            <a:ext cx="61231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Температура </a:t>
            </a:r>
            <a:r>
              <a:rPr lang="ru-RU" sz="2800" dirty="0" err="1" smtClean="0"/>
              <a:t>ґрунту</a:t>
            </a:r>
            <a:r>
              <a:rPr lang="ru-RU" sz="2800" dirty="0" smtClean="0"/>
              <a:t> є </a:t>
            </a:r>
            <a:r>
              <a:rPr lang="ru-RU" sz="2800" dirty="0" err="1" smtClean="0"/>
              <a:t>відносно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сталою</a:t>
            </a:r>
            <a:r>
              <a:rPr lang="ru-RU" sz="2800" dirty="0" smtClean="0"/>
              <a:t>. </a:t>
            </a:r>
            <a:r>
              <a:rPr lang="ru-RU" sz="2800" dirty="0" err="1" smtClean="0"/>
              <a:t>Умови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в </a:t>
            </a:r>
            <a:r>
              <a:rPr lang="ru-RU" sz="2800" dirty="0" err="1" smtClean="0"/>
              <a:t>ґрунті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багато</a:t>
            </a:r>
            <a:r>
              <a:rPr lang="ru-RU" sz="2800" dirty="0" smtClean="0"/>
              <a:t> в </a:t>
            </a:r>
            <a:r>
              <a:rPr lang="ru-RU" sz="2800" dirty="0" err="1" smtClean="0"/>
              <a:t>чому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кліматичними</a:t>
            </a:r>
            <a:r>
              <a:rPr lang="ru-RU" sz="2800" dirty="0" smtClean="0"/>
              <a:t> факторами, </a:t>
            </a:r>
            <a:r>
              <a:rPr lang="ru-RU" sz="2800" dirty="0" err="1" smtClean="0"/>
              <a:t>найважливішим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є температура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2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9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829" y="176242"/>
            <a:ext cx="5769171" cy="804655"/>
          </a:xfrm>
        </p:spPr>
        <p:txBody>
          <a:bodyPr>
            <a:normAutofit fontScale="90000"/>
          </a:bodyPr>
          <a:lstStyle/>
          <a:p>
            <a:r>
              <a:rPr lang="uk-UA" sz="6000" b="1" u="sng" dirty="0" smtClean="0"/>
              <a:t>Мешканці ґрунту</a:t>
            </a:r>
            <a:endParaRPr lang="ru-RU" sz="6000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6828" y="2026332"/>
            <a:ext cx="576917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Багато</a:t>
            </a:r>
            <a:r>
              <a:rPr lang="ru-RU" sz="2800" dirty="0" smtClean="0"/>
              <a:t> </a:t>
            </a:r>
            <a:r>
              <a:rPr lang="ru-RU" sz="2800" dirty="0" err="1" smtClean="0"/>
              <a:t>бактерій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живуть</a:t>
            </a:r>
            <a:r>
              <a:rPr lang="ru-RU" sz="2800" dirty="0" smtClean="0"/>
              <a:t> у </a:t>
            </a:r>
            <a:r>
              <a:rPr lang="ru-RU" sz="2800" dirty="0" err="1" smtClean="0"/>
              <a:t>грунті</a:t>
            </a:r>
            <a:r>
              <a:rPr lang="ru-RU" sz="2800" dirty="0" smtClean="0"/>
              <a:t>, у </a:t>
            </a:r>
            <a:r>
              <a:rPr lang="ru-RU" sz="2800" dirty="0" err="1" smtClean="0"/>
              <a:t>процесі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своєї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життєдіяльності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перетворюють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відмерлі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</a:t>
            </a:r>
            <a:r>
              <a:rPr lang="ru-RU" sz="2800" dirty="0" smtClean="0"/>
              <a:t>, </a:t>
            </a:r>
            <a:r>
              <a:rPr lang="ru-RU" sz="2800" dirty="0" err="1" smtClean="0"/>
              <a:t>мертві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рослинні</a:t>
            </a:r>
            <a:r>
              <a:rPr lang="ru-RU" sz="2800" dirty="0" smtClean="0"/>
              <a:t> і </a:t>
            </a:r>
            <a:r>
              <a:rPr lang="ru-RU" sz="2800" dirty="0" err="1" smtClean="0"/>
              <a:t>тваринні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організми</a:t>
            </a:r>
            <a:r>
              <a:rPr lang="ru-RU" sz="2800" dirty="0" smtClean="0"/>
              <a:t> в </a:t>
            </a:r>
            <a:r>
              <a:rPr lang="ru-RU" sz="2800" dirty="0" err="1" smtClean="0"/>
              <a:t>перегній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грунтові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бактерії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гниття</a:t>
            </a:r>
            <a:r>
              <a:rPr lang="ru-RU" sz="2800" dirty="0" smtClean="0"/>
              <a:t>. </a:t>
            </a:r>
            <a:r>
              <a:rPr lang="ru-RU" sz="2800" dirty="0" err="1" smtClean="0"/>
              <a:t>Перетворюючи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залишки</a:t>
            </a:r>
            <a:r>
              <a:rPr lang="ru-RU" sz="2800" dirty="0" smtClean="0"/>
              <a:t> в </a:t>
            </a:r>
            <a:r>
              <a:rPr lang="ru-RU" sz="2800" dirty="0" err="1" smtClean="0"/>
              <a:t>перегній</a:t>
            </a:r>
            <a:r>
              <a:rPr lang="ru-RU" sz="2800" dirty="0" smtClean="0"/>
              <a:t>, вони </a:t>
            </a:r>
            <a:r>
              <a:rPr lang="ru-RU" sz="2800" dirty="0" err="1" smtClean="0"/>
              <a:t>виконують</a:t>
            </a:r>
            <a:r>
              <a:rPr lang="ru-RU" sz="2800" dirty="0" smtClean="0"/>
              <a:t> в </a:t>
            </a:r>
            <a:r>
              <a:rPr lang="ru-RU" sz="2800" dirty="0" err="1" smtClean="0"/>
              <a:t>природі</a:t>
            </a:r>
            <a:r>
              <a:rPr lang="ru-RU" sz="2800" dirty="0" smtClean="0"/>
              <a:t> </a:t>
            </a:r>
            <a:r>
              <a:rPr lang="ru-RU" sz="2800" dirty="0" err="1" smtClean="0"/>
              <a:t>санітарну</a:t>
            </a:r>
            <a:r>
              <a:rPr lang="ru-RU" sz="2800" dirty="0" smtClean="0"/>
              <a:t> роль.</a:t>
            </a:r>
          </a:p>
          <a:p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6829" y="1146668"/>
            <a:ext cx="3964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i="1" dirty="0" smtClean="0"/>
              <a:t>Ґрунтові</a:t>
            </a:r>
            <a:r>
              <a:rPr lang="uk-UA" sz="3200" dirty="0" smtClean="0"/>
              <a:t> </a:t>
            </a:r>
            <a:r>
              <a:rPr lang="uk-UA" sz="3200" b="1" i="1" dirty="0" smtClean="0"/>
              <a:t>бактерії</a:t>
            </a:r>
            <a:endParaRPr lang="ru-RU" sz="32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21" y="176242"/>
            <a:ext cx="5559460" cy="3773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550701" y="5181041"/>
            <a:ext cx="5101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Інша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група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грунтових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бактерій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розкладає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перегній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бактерії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бродіння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620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9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31" y="390793"/>
            <a:ext cx="7580710" cy="2697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264169" y="3811011"/>
            <a:ext cx="105180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Деякі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грунтові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бактерії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здатні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засвоювати</a:t>
            </a:r>
            <a:r>
              <a:rPr lang="ru-RU" sz="2800" dirty="0" smtClean="0"/>
              <a:t> азот з </a:t>
            </a:r>
            <a:r>
              <a:rPr lang="ru-RU" sz="2800" dirty="0" err="1" smtClean="0"/>
              <a:t>повітря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знаходиться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частинками</a:t>
            </a:r>
            <a:r>
              <a:rPr lang="ru-RU" sz="2800" dirty="0" smtClean="0"/>
              <a:t> грунту. </a:t>
            </a:r>
            <a:r>
              <a:rPr lang="ru-RU" sz="2800" dirty="0" err="1" smtClean="0"/>
              <a:t>Засвоюють</a:t>
            </a:r>
            <a:r>
              <a:rPr lang="ru-RU" sz="2800" dirty="0" smtClean="0"/>
              <a:t> з </a:t>
            </a:r>
            <a:r>
              <a:rPr lang="ru-RU" sz="2800" dirty="0" err="1" smtClean="0"/>
              <a:t>повітря</a:t>
            </a:r>
            <a:r>
              <a:rPr lang="ru-RU" sz="2800" dirty="0" smtClean="0"/>
              <a:t> і </a:t>
            </a:r>
            <a:r>
              <a:rPr lang="ru-RU" sz="2800" dirty="0" err="1" smtClean="0"/>
              <a:t>накопичують</a:t>
            </a:r>
            <a:r>
              <a:rPr lang="ru-RU" sz="2800" dirty="0" smtClean="0"/>
              <a:t> азот </a:t>
            </a:r>
            <a:r>
              <a:rPr lang="ru-RU" sz="2800" dirty="0" err="1" smtClean="0"/>
              <a:t>бульбочкові</a:t>
            </a:r>
            <a:r>
              <a:rPr lang="ru-RU" sz="2800" dirty="0" smtClean="0"/>
              <a:t> </a:t>
            </a:r>
            <a:r>
              <a:rPr lang="ru-RU" sz="2800" dirty="0" err="1" smtClean="0"/>
              <a:t>бактерії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живуть</a:t>
            </a:r>
            <a:r>
              <a:rPr lang="ru-RU" sz="2800" dirty="0" smtClean="0"/>
              <a:t> у </a:t>
            </a:r>
            <a:r>
              <a:rPr lang="ru-RU" sz="2800" dirty="0" err="1" smtClean="0"/>
              <a:t>симбіозі</a:t>
            </a:r>
            <a:r>
              <a:rPr lang="ru-RU" sz="2800" dirty="0" smtClean="0"/>
              <a:t> з </a:t>
            </a:r>
            <a:r>
              <a:rPr lang="ru-RU" sz="2800" dirty="0" err="1" smtClean="0"/>
              <a:t>корінням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бобових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</a:t>
            </a:r>
            <a:r>
              <a:rPr lang="ru-RU" sz="2800" dirty="0" smtClean="0"/>
              <a:t> (горох, люпин, соя). </a:t>
            </a:r>
            <a:r>
              <a:rPr lang="ru-RU" sz="2800" dirty="0" err="1" smtClean="0"/>
              <a:t>Відмираючи</a:t>
            </a:r>
            <a:r>
              <a:rPr lang="ru-RU" sz="2800" dirty="0" smtClean="0"/>
              <a:t>, </a:t>
            </a:r>
            <a:r>
              <a:rPr lang="ru-RU" sz="2800" dirty="0" err="1" smtClean="0"/>
              <a:t>рослини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збагачують</a:t>
            </a:r>
            <a:r>
              <a:rPr lang="ru-RU" sz="2800" dirty="0" smtClean="0"/>
              <a:t> грунт </a:t>
            </a:r>
            <a:r>
              <a:rPr lang="ru-RU" sz="2800" dirty="0" err="1" smtClean="0"/>
              <a:t>речовинами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містять</a:t>
            </a:r>
            <a:r>
              <a:rPr lang="ru-RU" sz="2800" dirty="0" smtClean="0"/>
              <a:t> азот.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46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9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764" y="5996224"/>
            <a:ext cx="10143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 err="1" smtClean="0"/>
              <a:t>ґрунті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розміщені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кореневі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системи</a:t>
            </a:r>
            <a:r>
              <a:rPr lang="ru-RU" sz="2800" dirty="0" smtClean="0"/>
              <a:t>, </a:t>
            </a:r>
            <a:r>
              <a:rPr lang="ru-RU" sz="2800" dirty="0" err="1" smtClean="0"/>
              <a:t>видозмінені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пагони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9764" y="494675"/>
            <a:ext cx="2152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i="1" dirty="0" smtClean="0"/>
              <a:t>Рослини</a:t>
            </a:r>
            <a:endParaRPr lang="ru-RU" sz="2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" y="1930727"/>
            <a:ext cx="2947054" cy="2996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2656354"/>
            <a:ext cx="3901440" cy="259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109" y="0"/>
            <a:ext cx="1418951" cy="24304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27" y="2065772"/>
            <a:ext cx="1863881" cy="31905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9543"/>
            <a:ext cx="3159659" cy="20853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18" y="787062"/>
            <a:ext cx="1340569" cy="16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9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24195" y="4024183"/>
            <a:ext cx="80697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i="1" dirty="0" err="1" smtClean="0"/>
              <a:t>Грунтові</a:t>
            </a:r>
            <a:r>
              <a:rPr lang="ru-RU" sz="3200" dirty="0" smtClean="0"/>
              <a:t> </a:t>
            </a:r>
            <a:r>
              <a:rPr lang="ru-RU" sz="3200" b="1" i="1" dirty="0" err="1" smtClean="0"/>
              <a:t>водорості</a:t>
            </a:r>
            <a:r>
              <a:rPr lang="ru-RU" sz="3200" dirty="0" smtClean="0"/>
              <a:t>, </a:t>
            </a:r>
            <a:r>
              <a:rPr lang="ru-RU" sz="3200" dirty="0" err="1" smtClean="0"/>
              <a:t>водорості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мешкають</a:t>
            </a:r>
            <a:r>
              <a:rPr lang="ru-RU" sz="3200" dirty="0" smtClean="0"/>
              <a:t> на </a:t>
            </a:r>
            <a:r>
              <a:rPr lang="ru-RU" sz="3200" dirty="0" err="1" smtClean="0"/>
              <a:t>поверхні</a:t>
            </a:r>
            <a:r>
              <a:rPr lang="ru-RU" sz="3200" dirty="0" smtClean="0"/>
              <a:t> грунту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в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товщі</a:t>
            </a:r>
            <a:r>
              <a:rPr lang="ru-RU" sz="3200" dirty="0" smtClean="0"/>
              <a:t>. </a:t>
            </a:r>
            <a:r>
              <a:rPr lang="ru-RU" sz="3200" dirty="0" err="1" smtClean="0"/>
              <a:t>Відомо</a:t>
            </a:r>
            <a:r>
              <a:rPr lang="ru-RU" sz="3200" dirty="0" smtClean="0"/>
              <a:t> </a:t>
            </a:r>
            <a:r>
              <a:rPr lang="ru-RU" sz="3200" dirty="0" err="1" smtClean="0"/>
              <a:t>близько</a:t>
            </a:r>
            <a:r>
              <a:rPr lang="ru-RU" sz="3200" dirty="0" smtClean="0"/>
              <a:t> 2000 </a:t>
            </a:r>
            <a:r>
              <a:rPr lang="ru-RU" sz="3200" dirty="0" err="1" smtClean="0"/>
              <a:t>видів,вони</a:t>
            </a:r>
            <a:r>
              <a:rPr lang="ru-RU" sz="3200" dirty="0" smtClean="0"/>
              <a:t> </a:t>
            </a:r>
            <a:r>
              <a:rPr lang="ru-RU" sz="3200" dirty="0" err="1" smtClean="0"/>
              <a:t>синтезують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органічні</a:t>
            </a:r>
            <a:r>
              <a:rPr lang="ru-RU" sz="3200" dirty="0" smtClean="0"/>
              <a:t> </a:t>
            </a:r>
            <a:r>
              <a:rPr lang="ru-RU" sz="3200" dirty="0" err="1" smtClean="0"/>
              <a:t>речовини</a:t>
            </a:r>
            <a:r>
              <a:rPr lang="ru-RU" sz="3200" dirty="0" smtClean="0"/>
              <a:t>, </a:t>
            </a:r>
            <a:r>
              <a:rPr lang="ru-RU" sz="3200" dirty="0" err="1" smtClean="0"/>
              <a:t>сприяють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поліпшенню</a:t>
            </a:r>
            <a:r>
              <a:rPr lang="ru-RU" sz="3200" dirty="0" smtClean="0"/>
              <a:t> </a:t>
            </a:r>
            <a:r>
              <a:rPr lang="ru-RU" sz="3200" dirty="0" err="1" smtClean="0"/>
              <a:t>структури</a:t>
            </a:r>
            <a:r>
              <a:rPr lang="ru-RU" sz="3200" dirty="0" smtClean="0"/>
              <a:t> грунту.</a:t>
            </a:r>
            <a:endParaRPr lang="ru-RU" sz="3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44" y="569210"/>
            <a:ext cx="4603020" cy="345497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38223"/>
            <a:ext cx="4526717" cy="339503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82" y="1141714"/>
            <a:ext cx="2332368" cy="17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9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65" y="434715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i="1" dirty="0"/>
              <a:t>Г</a:t>
            </a:r>
            <a:r>
              <a:rPr lang="uk-UA" sz="3200" b="1" i="1" dirty="0" smtClean="0"/>
              <a:t>риби</a:t>
            </a:r>
            <a:endParaRPr lang="ru-RU" sz="3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8048" y="434715"/>
            <a:ext cx="9348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</a:t>
            </a:r>
            <a:r>
              <a:rPr lang="ru-RU" sz="2800" dirty="0" err="1" smtClean="0"/>
              <a:t>важливий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редуцент</a:t>
            </a:r>
            <a:r>
              <a:rPr lang="ru-RU" sz="2800" dirty="0" smtClean="0"/>
              <a:t> в грунтовому </a:t>
            </a:r>
            <a:r>
              <a:rPr lang="ru-RU" sz="2800" dirty="0" err="1" smtClean="0"/>
              <a:t>харчовому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ланцюгу</a:t>
            </a:r>
            <a:r>
              <a:rPr lang="ru-RU" sz="2800" dirty="0" smtClean="0"/>
              <a:t>. Вони </a:t>
            </a:r>
            <a:r>
              <a:rPr lang="ru-RU" sz="2800" dirty="0" err="1" smtClean="0"/>
              <a:t>перетворюють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важкорозчеплювані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речовини</a:t>
            </a:r>
            <a:r>
              <a:rPr lang="ru-RU" sz="2800" dirty="0" smtClean="0"/>
              <a:t> у </a:t>
            </a:r>
            <a:r>
              <a:rPr lang="ru-RU" sz="2800" dirty="0" err="1" smtClean="0"/>
              <a:t>форми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придатні</a:t>
            </a:r>
            <a:r>
              <a:rPr lang="ru-RU" sz="2800" dirty="0" smtClean="0"/>
              <a:t> до </a:t>
            </a:r>
            <a:r>
              <a:rPr lang="ru-RU" sz="2800" dirty="0" err="1" smtClean="0"/>
              <a:t>споживання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організмами</a:t>
            </a:r>
            <a:r>
              <a:rPr lang="ru-RU" sz="2800" dirty="0" smtClean="0"/>
              <a:t>. </a:t>
            </a:r>
            <a:r>
              <a:rPr lang="ru-RU" sz="2800" dirty="0" err="1" smtClean="0"/>
              <a:t>Гіфи</a:t>
            </a:r>
            <a:r>
              <a:rPr lang="ru-RU" sz="2800" dirty="0" smtClean="0"/>
              <a:t> </a:t>
            </a:r>
            <a:r>
              <a:rPr lang="ru-RU" sz="2800" dirty="0" err="1" smtClean="0"/>
              <a:t>грибів</a:t>
            </a:r>
            <a:r>
              <a:rPr lang="ru-RU" sz="2800" dirty="0" smtClean="0"/>
              <a:t> </a:t>
            </a:r>
            <a:r>
              <a:rPr lang="ru-RU" sz="2800" dirty="0" err="1" smtClean="0"/>
              <a:t>фізично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пов’язують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частки</a:t>
            </a:r>
            <a:r>
              <a:rPr lang="ru-RU" sz="2800" dirty="0" smtClean="0"/>
              <a:t> грунту,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стійкі</a:t>
            </a:r>
            <a:r>
              <a:rPr lang="ru-RU" sz="2800" dirty="0" smtClean="0"/>
              <a:t> </a:t>
            </a:r>
            <a:r>
              <a:rPr lang="ru-RU" sz="2800" dirty="0" err="1" smtClean="0"/>
              <a:t>агрегати</a:t>
            </a:r>
            <a:r>
              <a:rPr lang="ru-RU" sz="2800" dirty="0" smtClean="0"/>
              <a:t>, </a:t>
            </a:r>
            <a:r>
              <a:rPr lang="ru-RU" sz="2800" dirty="0" err="1" smtClean="0"/>
              <a:t>нормалізують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інфільтрацію</a:t>
            </a:r>
            <a:r>
              <a:rPr lang="ru-RU" sz="2800" dirty="0" smtClean="0"/>
              <a:t> води і </a:t>
            </a:r>
            <a:r>
              <a:rPr lang="ru-RU" sz="2800" dirty="0" err="1" smtClean="0"/>
              <a:t>вологовміст</a:t>
            </a:r>
            <a:r>
              <a:rPr lang="ru-RU" sz="2800" dirty="0" smtClean="0"/>
              <a:t> грунту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696" y="3689610"/>
            <a:ext cx="6532608" cy="2591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81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lumMod val="9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3778" y="1305941"/>
            <a:ext cx="316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Найпростіші: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9763" y="419725"/>
            <a:ext cx="2136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i="1" dirty="0" smtClean="0"/>
              <a:t>Тварини</a:t>
            </a:r>
            <a:endParaRPr lang="ru-RU" sz="3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2" y="2213212"/>
            <a:ext cx="3765111" cy="3438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02217" y="577611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Амеба </a:t>
            </a:r>
            <a:r>
              <a:rPr lang="ru-RU" dirty="0" err="1" smtClean="0"/>
              <a:t>звичайна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49" y="2213164"/>
            <a:ext cx="2169532" cy="3438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03778" y="5711608"/>
            <a:ext cx="205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Інфузорія туфелька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83" y="2672879"/>
            <a:ext cx="3682575" cy="2736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194968" y="5688045"/>
            <a:ext cx="128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Джгутикові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3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430</Words>
  <Application>Microsoft Office PowerPoint</Application>
  <PresentationFormat>Широкоэкранный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Пристосування живих огранізмів до життя в ґрунті</vt:lpstr>
      <vt:lpstr>Презентация PowerPoint</vt:lpstr>
      <vt:lpstr>Презентация PowerPoint</vt:lpstr>
      <vt:lpstr>Мешканці ґрунту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Пристосування живих огранізмів до життя в ґрунті</dc:title>
  <dc:creator>Пользователь</dc:creator>
  <cp:lastModifiedBy>Пользователь</cp:lastModifiedBy>
  <cp:revision>11</cp:revision>
  <dcterms:created xsi:type="dcterms:W3CDTF">2014-12-23T20:18:47Z</dcterms:created>
  <dcterms:modified xsi:type="dcterms:W3CDTF">2014-12-23T21:58:41Z</dcterms:modified>
</cp:coreProperties>
</file>