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7" r:id="rId6"/>
    <p:sldId id="259" r:id="rId7"/>
    <p:sldId id="260" r:id="rId8"/>
    <p:sldId id="263" r:id="rId9"/>
    <p:sldId id="261" r:id="rId10"/>
    <p:sldId id="266" r:id="rId11"/>
    <p:sldId id="265" r:id="rId12"/>
    <p:sldId id="264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ED12-6BD4-499A-AE2C-74FEAAA756D4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A81B-F609-4DF1-B720-C8DFC49A0FD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356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A81B-F609-4DF1-B720-C8DFC49A0FDF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7355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5A81B-F609-4DF1-B720-C8DFC49A0FDF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157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ndon-map-elizab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10" y="4077072"/>
            <a:ext cx="647700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5040560" cy="2088232"/>
          </a:xfrm>
          <a:ln>
            <a:noFill/>
          </a:ln>
        </p:spPr>
        <p:txBody>
          <a:bodyPr/>
          <a:lstStyle/>
          <a:p>
            <a:r>
              <a:rPr lang="uk-UA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Розкриття особливостей ренесансного сприйняття кохання в сонетах</a:t>
            </a:r>
            <a:br>
              <a:rPr lang="uk-UA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 Шекспіра.</a:t>
            </a:r>
            <a:endParaRPr lang="uk-UA" sz="2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Dima\Desktop\Шекспір\сонети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906" y="332656"/>
            <a:ext cx="28402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70250501_1268926303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940185" cy="35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11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583147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 descr="C:\Users\Dima\Desktop\Шекспір\змына.j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7592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20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ma\Desktop\Шекспір\j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44000" cy="6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72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2962672" cy="4572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Кохання</a:t>
            </a:r>
          </a:p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Життя</a:t>
            </a:r>
          </a:p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Смерть</a:t>
            </a:r>
          </a:p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Сенс 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буття</a:t>
            </a:r>
          </a:p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Краса</a:t>
            </a:r>
          </a:p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Цінність людини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Коло тем і проблем сонетів Шекспіра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http://i.livelib.ru/boocover/1000456629/l/6e52/Uilyam_Shekspir__Sonety_Sheksp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7793">
            <a:off x="3408344" y="1587434"/>
            <a:ext cx="2256259" cy="29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Уильям Шекспир - Сонеты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196" y="1916832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580">
            <a:off x="6089946" y="3284984"/>
            <a:ext cx="2237727" cy="29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463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ipsm.org.ua/files/2012/09/bliedi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469" y="2086973"/>
            <a:ext cx="1955626" cy="19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272139"/>
            <a:ext cx="259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Звичайна земна жінка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0470" y="959389"/>
            <a:ext cx="2098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Не красуня 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75933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«Деспотична, з серцем   кам’яним»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84" y="4765794"/>
            <a:ext cx="184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Примхлива</a:t>
            </a:r>
            <a:r>
              <a:rPr lang="uk-UA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8148" y="5744066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Гордовита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3506905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«І все ж вона—найкраща поміж   тими, </a:t>
            </a:r>
            <a:r>
              <a:rPr lang="uk-UA" sz="2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</a:t>
            </a:r>
            <a:r>
              <a:rPr lang="uk-UA" sz="2400" dirty="0">
                <a:solidFill>
                  <a:srgbClr val="002060"/>
                </a:solidFill>
              </a:rPr>
              <a:t>щ</a:t>
            </a:r>
            <a:r>
              <a:rPr lang="uk-UA" sz="2400" dirty="0" smtClean="0">
                <a:solidFill>
                  <a:srgbClr val="002060"/>
                </a:solidFill>
              </a:rPr>
              <a:t>о </a:t>
            </a:r>
            <a:r>
              <a:rPr lang="uk-UA" sz="2400" dirty="0">
                <a:solidFill>
                  <a:srgbClr val="002060"/>
                </a:solidFill>
              </a:rPr>
              <a:t>схвалені похвалами пустими»    </a:t>
            </a:r>
          </a:p>
          <a:p>
            <a:r>
              <a:rPr lang="uk-UA" dirty="0"/>
              <a:t> 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12436">
            <a:off x="2555776" y="234888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193192" y="1677866"/>
            <a:ext cx="53018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8351922">
            <a:off x="5938010" y="2183453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9560169">
            <a:off x="2301223" y="43364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052297" y="524865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13857703">
            <a:off x="5575780" y="3890506"/>
            <a:ext cx="662788" cy="32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618148" y="4365104"/>
            <a:ext cx="181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Смуглява леді</a:t>
            </a:r>
            <a:endParaRPr lang="uk-U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2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20616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 … Итак, до пробуждения живи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стихах, в сердцах, исполненных любви !»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В. Шекспир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5364" name="Picture 4" descr="http://t0.gstatic.com/images?q=tbn:ANd9GcSYbbqC-vNaU-oCJgam1WwgSekjn94bvSo2quw2c5QiSWNigR-4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05659"/>
            <a:ext cx="3960440" cy="29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1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http://upload.wikimedia.org/wikipedia/commons/thumb/7/7d/Bramante_heracleitus_and_democritus.jpeg/300px-Bramante_heracleitus_and_democritu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365104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http://upload.wikimedia.org/wikipedia/commons/thumb/5/50/Leonardo_da_Vinci_helicopter_and_lifting_wing.jpg/175px-Leonardo_da_Vinci_helicopter_and_lifting_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3549">
            <a:off x="5701180" y="2884399"/>
            <a:ext cx="16668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InflateTop">
              <a:avLst/>
            </a:prstTxWarp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effectLst/>
              </a:rPr>
              <a:t>Епоха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Відродження —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effectLst/>
              </a:rPr>
              <a:t>час розквіту людської особистості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16" descr="img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1276">
            <a:off x="782247" y="1628800"/>
            <a:ext cx="1546225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ima\Desktop\Шекспір\Портр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13" y="1644794"/>
            <a:ext cx="2016224" cy="23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c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16934">
            <a:off x="7096199" y="1726108"/>
            <a:ext cx="141564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oll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1125">
            <a:off x="6300192" y="4882110"/>
            <a:ext cx="2592388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://ellada.spb.ru/img/gal_07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1157">
            <a:off x="652866" y="3933054"/>
            <a:ext cx="2076952" cy="26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818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2304256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Сонети – це ключ, котрим Шекспір відкрив своє серце.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       У. </a:t>
            </a:r>
            <a:r>
              <a:rPr lang="uk-UA" dirty="0" err="1" smtClean="0">
                <a:solidFill>
                  <a:srgbClr val="C00000"/>
                </a:solidFill>
              </a:rPr>
              <a:t>Водсворд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6" name="Picture 4" descr="02labqs5t1267483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07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Види сонетів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Dima\Desktop\Шекспір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3156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0393" y="1378032"/>
            <a:ext cx="48965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</a:rPr>
              <a:t>Сонет – ліричний вірш, який складається з 14 рядків.</a:t>
            </a:r>
          </a:p>
          <a:p>
            <a:endParaRPr lang="uk-UA" dirty="0" smtClean="0"/>
          </a:p>
          <a:p>
            <a:r>
              <a:rPr lang="uk-UA" sz="2800" b="1" dirty="0" smtClean="0">
                <a:solidFill>
                  <a:srgbClr val="C00000"/>
                </a:solidFill>
              </a:rPr>
              <a:t>Італійський сонет </a:t>
            </a:r>
            <a:r>
              <a:rPr lang="uk-UA" sz="2800" dirty="0" smtClean="0">
                <a:solidFill>
                  <a:srgbClr val="C00000"/>
                </a:solidFill>
              </a:rPr>
              <a:t>– </a:t>
            </a:r>
            <a:r>
              <a:rPr lang="uk-UA" sz="2800" b="1" dirty="0" smtClean="0">
                <a:solidFill>
                  <a:schemeClr val="accent5"/>
                </a:solidFill>
              </a:rPr>
              <a:t>4+4+3+3</a:t>
            </a:r>
          </a:p>
          <a:p>
            <a:r>
              <a:rPr lang="uk-UA" sz="2800" b="1" dirty="0" err="1">
                <a:solidFill>
                  <a:schemeClr val="accent5"/>
                </a:solidFill>
              </a:rPr>
              <a:t>а</a:t>
            </a:r>
            <a:r>
              <a:rPr lang="uk-UA" sz="2800" b="1" dirty="0" err="1" smtClean="0">
                <a:solidFill>
                  <a:schemeClr val="accent5"/>
                </a:solidFill>
              </a:rPr>
              <a:t>баб</a:t>
            </a:r>
            <a:r>
              <a:rPr lang="uk-UA" sz="2800" b="1" dirty="0" smtClean="0">
                <a:solidFill>
                  <a:schemeClr val="accent5"/>
                </a:solidFill>
              </a:rPr>
              <a:t> </a:t>
            </a:r>
            <a:r>
              <a:rPr lang="uk-UA" sz="2800" b="1" dirty="0" err="1" smtClean="0">
                <a:solidFill>
                  <a:schemeClr val="accent5"/>
                </a:solidFill>
              </a:rPr>
              <a:t>абаб</a:t>
            </a:r>
            <a:r>
              <a:rPr lang="uk-UA" sz="2800" b="1" dirty="0" smtClean="0">
                <a:solidFill>
                  <a:schemeClr val="accent5"/>
                </a:solidFill>
              </a:rPr>
              <a:t>  </a:t>
            </a:r>
            <a:r>
              <a:rPr lang="uk-UA" sz="2800" b="1" dirty="0" err="1" smtClean="0">
                <a:solidFill>
                  <a:schemeClr val="accent5"/>
                </a:solidFill>
              </a:rPr>
              <a:t>вгвг</a:t>
            </a:r>
            <a:r>
              <a:rPr lang="uk-UA" sz="2800" b="1" dirty="0" smtClean="0">
                <a:solidFill>
                  <a:schemeClr val="accent5"/>
                </a:solidFill>
              </a:rPr>
              <a:t> </a:t>
            </a:r>
            <a:r>
              <a:rPr lang="uk-UA" sz="2800" b="1" dirty="0" err="1" smtClean="0">
                <a:solidFill>
                  <a:schemeClr val="accent5"/>
                </a:solidFill>
              </a:rPr>
              <a:t>вгв</a:t>
            </a:r>
            <a:endParaRPr lang="uk-UA" sz="2800" b="1" dirty="0" smtClean="0">
              <a:solidFill>
                <a:schemeClr val="accent5"/>
              </a:solidFill>
            </a:endParaRPr>
          </a:p>
          <a:p>
            <a:endParaRPr lang="uk-UA" sz="2800" dirty="0"/>
          </a:p>
          <a:p>
            <a:r>
              <a:rPr lang="uk-UA" sz="2800" b="1" dirty="0" smtClean="0">
                <a:solidFill>
                  <a:srgbClr val="C00000"/>
                </a:solidFill>
              </a:rPr>
              <a:t>Англійський сонет</a:t>
            </a:r>
            <a:r>
              <a:rPr lang="uk-UA" sz="2800" dirty="0" smtClean="0">
                <a:solidFill>
                  <a:srgbClr val="C00000"/>
                </a:solidFill>
              </a:rPr>
              <a:t> –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accent5"/>
                </a:solidFill>
              </a:rPr>
              <a:t>4+4+4+3</a:t>
            </a:r>
          </a:p>
          <a:p>
            <a:r>
              <a:rPr lang="uk-UA" sz="2800" b="1" dirty="0" err="1">
                <a:solidFill>
                  <a:schemeClr val="accent5"/>
                </a:solidFill>
              </a:rPr>
              <a:t>а</a:t>
            </a:r>
            <a:r>
              <a:rPr lang="uk-UA" sz="2800" b="1" dirty="0" err="1" smtClean="0">
                <a:solidFill>
                  <a:schemeClr val="accent5"/>
                </a:solidFill>
              </a:rPr>
              <a:t>баб</a:t>
            </a:r>
            <a:r>
              <a:rPr lang="uk-UA" sz="2800" b="1" dirty="0" smtClean="0">
                <a:solidFill>
                  <a:schemeClr val="accent5"/>
                </a:solidFill>
              </a:rPr>
              <a:t> </a:t>
            </a:r>
            <a:r>
              <a:rPr lang="uk-UA" sz="2800" b="1" dirty="0" err="1" smtClean="0">
                <a:solidFill>
                  <a:schemeClr val="accent5"/>
                </a:solidFill>
              </a:rPr>
              <a:t>вгвг</a:t>
            </a:r>
            <a:r>
              <a:rPr lang="uk-UA" sz="2800" b="1" dirty="0" smtClean="0">
                <a:solidFill>
                  <a:schemeClr val="accent5"/>
                </a:solidFill>
              </a:rPr>
              <a:t> </a:t>
            </a:r>
            <a:r>
              <a:rPr lang="uk-UA" sz="2800" b="1" dirty="0" err="1" smtClean="0">
                <a:solidFill>
                  <a:schemeClr val="accent5"/>
                </a:solidFill>
              </a:rPr>
              <a:t>деде</a:t>
            </a:r>
            <a:r>
              <a:rPr lang="uk-UA" sz="2800" b="1" dirty="0" smtClean="0">
                <a:solidFill>
                  <a:schemeClr val="accent5"/>
                </a:solidFill>
              </a:rPr>
              <a:t> </a:t>
            </a:r>
            <a:r>
              <a:rPr lang="uk-UA" sz="2800" b="1" dirty="0" err="1" smtClean="0">
                <a:solidFill>
                  <a:schemeClr val="accent5"/>
                </a:solidFill>
              </a:rPr>
              <a:t>жж</a:t>
            </a:r>
            <a:endParaRPr lang="uk-UA" sz="28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4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Старовинна книга</a:t>
            </a:r>
            <a:b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«Сонети Шекспіра»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Dima\Desktop\Шекспір\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2107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19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668543"/>
            <a:ext cx="4546848" cy="5331296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1590 – 1598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роки--</a:t>
            </a:r>
            <a:r>
              <a:rPr lang="ru-RU" b="1" dirty="0" smtClean="0">
                <a:solidFill>
                  <a:srgbClr val="FFFF00"/>
                </a:solidFill>
              </a:rPr>
              <a:t>час </a:t>
            </a:r>
            <a:r>
              <a:rPr lang="ru-RU" b="1" dirty="0" err="1">
                <a:solidFill>
                  <a:srgbClr val="FFFF00"/>
                </a:solidFill>
              </a:rPr>
              <a:t>написання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сонетів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Шекспіра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1599 року </a:t>
            </a:r>
            <a:r>
              <a:rPr lang="uk-UA" b="1" dirty="0">
                <a:solidFill>
                  <a:srgbClr val="FFFF00"/>
                </a:solidFill>
              </a:rPr>
              <a:t>без згоди автора були опубліковані два вірші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1609 року 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видавцю </a:t>
            </a:r>
            <a:r>
              <a:rPr lang="uk-UA" b="1" dirty="0" smtClean="0">
                <a:solidFill>
                  <a:srgbClr val="FFFF00"/>
                </a:solidFill>
              </a:rPr>
              <a:t>вдалось отримати весь  </a:t>
            </a:r>
            <a:r>
              <a:rPr lang="uk-UA" b="1" dirty="0">
                <a:solidFill>
                  <a:srgbClr val="FFFF00"/>
                </a:solidFill>
              </a:rPr>
              <a:t>рукопис.</a:t>
            </a:r>
          </a:p>
        </p:txBody>
      </p:sp>
      <p:pic>
        <p:nvPicPr>
          <p:cNvPr id="3074" name="Picture 2" descr="C:\Users\Dima\Desktop\Шекспір\сон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54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799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3826768" cy="4572000"/>
          </a:xfrm>
        </p:spPr>
        <p:txBody>
          <a:bodyPr/>
          <a:lstStyle/>
          <a:p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Сонети ,присвячені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другові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( 1-126)</a:t>
            </a:r>
          </a:p>
          <a:p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Сонети, присвячені «смаглявій леді» </a:t>
            </a:r>
            <a:endParaRPr lang="uk-UA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(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127-152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Сонети, в яких оспівуються радощі і краса </a:t>
            </a: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кохання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( 153-154)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Тематичні групи сонетів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Picture 13" descr="31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0292">
            <a:off x="4301096" y="2056524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49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620688"/>
            <a:ext cx="3682752" cy="54753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Его лицо есть дней минувших отпечаток,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Когда краса цвела и вяла, как цветы,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И ни на чьем челе не смел блистать остаток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Вновь созданной в тиши поддельной красоты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upload.wikimedia.org/wikipedia/commons/thumb/9/9d/Wriothesley_southampton.jpg/200px-Wriothesley_southam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549300" cy="41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371" y="508518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Граф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Генрі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Різлі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Саутгемптон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613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3466728" cy="533129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5"/>
                </a:solidFill>
              </a:rPr>
              <a:t>Її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</a:rPr>
              <a:t>очей до </a:t>
            </a:r>
            <a:r>
              <a:rPr lang="ru-RU" b="1" dirty="0" err="1">
                <a:solidFill>
                  <a:schemeClr val="accent5"/>
                </a:solidFill>
              </a:rPr>
              <a:t>сонця</a:t>
            </a:r>
            <a:r>
              <a:rPr lang="ru-RU" b="1" dirty="0">
                <a:solidFill>
                  <a:schemeClr val="accent5"/>
                </a:solidFill>
              </a:rPr>
              <a:t> не </a:t>
            </a:r>
            <a:r>
              <a:rPr lang="ru-RU" b="1" dirty="0" err="1">
                <a:solidFill>
                  <a:schemeClr val="accent5"/>
                </a:solidFill>
              </a:rPr>
              <a:t>рівняли</a:t>
            </a:r>
            <a:r>
              <a:rPr lang="ru-RU" b="1" dirty="0" smtClean="0">
                <a:solidFill>
                  <a:schemeClr val="accent5"/>
                </a:solidFill>
              </a:rPr>
              <a:t>,</a:t>
            </a:r>
            <a:r>
              <a:rPr lang="ru-RU" b="1" dirty="0">
                <a:solidFill>
                  <a:schemeClr val="accent5"/>
                </a:solidFill>
              </a:rPr>
              <a:t/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 err="1">
                <a:solidFill>
                  <a:schemeClr val="accent5"/>
                </a:solidFill>
              </a:rPr>
              <a:t>Корал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ніжніший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</a:rPr>
              <a:t>за </a:t>
            </a:r>
            <a:r>
              <a:rPr lang="ru-RU" b="1" dirty="0" err="1">
                <a:solidFill>
                  <a:schemeClr val="accent5"/>
                </a:solidFill>
              </a:rPr>
              <a:t>її</a:t>
            </a:r>
            <a:r>
              <a:rPr lang="ru-RU" b="1" dirty="0">
                <a:solidFill>
                  <a:schemeClr val="accent5"/>
                </a:solidFill>
              </a:rPr>
              <a:t> уста</a:t>
            </a:r>
            <a:r>
              <a:rPr lang="ru-RU" b="1" dirty="0" smtClean="0">
                <a:solidFill>
                  <a:schemeClr val="accent5"/>
                </a:solidFill>
              </a:rPr>
              <a:t>,</a:t>
            </a:r>
            <a:r>
              <a:rPr lang="ru-RU" b="1" dirty="0">
                <a:solidFill>
                  <a:schemeClr val="accent5"/>
                </a:solidFill>
              </a:rPr>
              <a:t/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Не </a:t>
            </a:r>
            <a:r>
              <a:rPr lang="ru-RU" b="1" dirty="0" err="1">
                <a:solidFill>
                  <a:schemeClr val="accent5"/>
                </a:solidFill>
              </a:rPr>
              <a:t>білосніжні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err="1">
                <a:solidFill>
                  <a:schemeClr val="accent5"/>
                </a:solidFill>
              </a:rPr>
              <a:t>пліч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err="1">
                <a:solidFill>
                  <a:schemeClr val="accent5"/>
                </a:solidFill>
              </a:rPr>
              <a:t>овали</a:t>
            </a:r>
            <a:r>
              <a:rPr lang="ru-RU" b="1" dirty="0" smtClean="0">
                <a:solidFill>
                  <a:schemeClr val="accent5"/>
                </a:solidFill>
              </a:rPr>
              <a:t>,</a:t>
            </a:r>
            <a:r>
              <a:rPr lang="ru-RU" b="1" dirty="0">
                <a:solidFill>
                  <a:schemeClr val="accent5"/>
                </a:solidFill>
              </a:rPr>
              <a:t/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 err="1">
                <a:solidFill>
                  <a:schemeClr val="accent5"/>
                </a:solidFill>
              </a:rPr>
              <a:t>Мов</a:t>
            </a:r>
            <a:r>
              <a:rPr lang="ru-RU" b="1" dirty="0">
                <a:solidFill>
                  <a:schemeClr val="accent5"/>
                </a:solidFill>
              </a:rPr>
              <a:t> з дроту </a:t>
            </a:r>
            <a:r>
              <a:rPr lang="ru-RU" b="1" dirty="0" err="1">
                <a:solidFill>
                  <a:schemeClr val="accent5"/>
                </a:solidFill>
              </a:rPr>
              <a:t>чорного</a:t>
            </a:r>
            <a:r>
              <a:rPr lang="ru-RU" b="1" dirty="0">
                <a:solidFill>
                  <a:schemeClr val="accent5"/>
                </a:solidFill>
              </a:rPr>
              <a:t> коса густа.</a:t>
            </a:r>
            <a:br>
              <a:rPr lang="ru-RU" b="1" dirty="0">
                <a:solidFill>
                  <a:schemeClr val="accent5"/>
                </a:solidFill>
              </a:rPr>
            </a:br>
            <a:endParaRPr lang="uk-UA" b="1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http://www.classicbelt.ru/images/belts_history/extra_size/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4316"/>
            <a:ext cx="3181201" cy="53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9492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</a:rPr>
              <a:t>Мері </a:t>
            </a:r>
            <a:r>
              <a:rPr lang="uk-UA" sz="2800" b="1" dirty="0" err="1" smtClean="0">
                <a:solidFill>
                  <a:srgbClr val="FFC000"/>
                </a:solidFill>
              </a:rPr>
              <a:t>Фіттон</a:t>
            </a:r>
            <a:endParaRPr lang="uk-UA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206</Words>
  <Application>Microsoft Office PowerPoint</Application>
  <PresentationFormat>Экран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Розкриття особливостей ренесансного сприйняття кохання в сонетах  В. Шекспіра.</vt:lpstr>
      <vt:lpstr>Епоха Відродження — час розквіту людської особистості</vt:lpstr>
      <vt:lpstr>Сонети – це ключ, котрим Шекспір відкрив своє серце.                                             У. Водсворд</vt:lpstr>
      <vt:lpstr>Види сонетів</vt:lpstr>
      <vt:lpstr>Старовинна книга  «Сонети Шекспіра»</vt:lpstr>
      <vt:lpstr>Слайд 6</vt:lpstr>
      <vt:lpstr>Тематичні групи сонетів</vt:lpstr>
      <vt:lpstr>Слайд 8</vt:lpstr>
      <vt:lpstr>Слайд 9</vt:lpstr>
      <vt:lpstr>Слайд 10</vt:lpstr>
      <vt:lpstr>Слайд 11</vt:lpstr>
      <vt:lpstr>Коло тем і проблем сонетів Шекспіра</vt:lpstr>
      <vt:lpstr>Слайд 13</vt:lpstr>
      <vt:lpstr>« … Итак, до пробуждения живи В стихах, в сердцах, исполненных любви !»                                   В. Шекспир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Админ</cp:lastModifiedBy>
  <cp:revision>32</cp:revision>
  <dcterms:created xsi:type="dcterms:W3CDTF">2012-11-28T19:09:56Z</dcterms:created>
  <dcterms:modified xsi:type="dcterms:W3CDTF">2013-04-29T19:55:47Z</dcterms:modified>
</cp:coreProperties>
</file>