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k.wikipedia.org/wiki/%D0%A5%D0%BC%D1%96%D0%BB%D1%8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839199" y="4853411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85926"/>
            <a:ext cx="76835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Німеччина</a:t>
            </a:r>
            <a:endParaRPr lang="ru-RU" sz="96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Голова  держави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законом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smtClean="0"/>
              <a:t>президента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Йоахим</a:t>
            </a:r>
            <a:r>
              <a:rPr lang="ru-RU" dirty="0" smtClean="0"/>
              <a:t> </a:t>
            </a:r>
            <a:r>
              <a:rPr lang="ru-RU" dirty="0" err="1" smtClean="0"/>
              <a:t>Гаук</a:t>
            </a:r>
            <a:r>
              <a:rPr lang="ru-RU" dirty="0" smtClean="0"/>
              <a:t>)</a:t>
            </a:r>
            <a:r>
              <a:rPr lang="ru-RU" dirty="0" err="1" smtClean="0"/>
              <a:t>обмежена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владних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повноважень</a:t>
            </a:r>
            <a:r>
              <a:rPr lang="ru-RU" dirty="0" smtClean="0"/>
              <a:t> </a:t>
            </a:r>
            <a:r>
              <a:rPr lang="ru-RU" dirty="0" err="1" smtClean="0"/>
              <a:t>надано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канцлеру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прем'єр-міністру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7171" name="Picture 3" descr="C:\Documents and Settings\Admin\Рабочий стол\мерк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929066"/>
            <a:ext cx="2871806" cy="2000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C:\Documents and Settings\Admin\Рабочий стол\пр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00174"/>
            <a:ext cx="2786082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Законодавчий орган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Вищий</a:t>
            </a:r>
            <a:r>
              <a:rPr lang="ru-RU" b="1" dirty="0" smtClean="0"/>
              <a:t> </a:t>
            </a:r>
            <a:r>
              <a:rPr lang="ru-RU" b="1" dirty="0" err="1" smtClean="0"/>
              <a:t>законодавчий</a:t>
            </a:r>
            <a:r>
              <a:rPr lang="ru-RU" b="1" dirty="0" smtClean="0"/>
              <a:t> орган </a:t>
            </a:r>
            <a:r>
              <a:rPr lang="ru-RU" b="1" dirty="0" err="1" smtClean="0"/>
              <a:t>Німеччини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Бундестаг </a:t>
            </a:r>
            <a:r>
              <a:rPr lang="ru-RU" dirty="0" smtClean="0"/>
              <a:t>(</a:t>
            </a:r>
            <a:r>
              <a:rPr lang="ru-RU" dirty="0" smtClean="0"/>
              <a:t>парламент)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Голова Бундестагу –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Норберт</a:t>
            </a:r>
            <a:r>
              <a:rPr lang="ru-RU" dirty="0" smtClean="0"/>
              <a:t> </a:t>
            </a:r>
            <a:r>
              <a:rPr lang="ru-RU" dirty="0" err="1" smtClean="0"/>
              <a:t>Ламмер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smtClean="0"/>
              <a:t>22 </a:t>
            </a:r>
            <a:r>
              <a:rPr lang="ru-RU" dirty="0" err="1" smtClean="0"/>
              <a:t>жовтня</a:t>
            </a:r>
            <a:r>
              <a:rPr lang="ru-RU" dirty="0" smtClean="0"/>
              <a:t> 2013 року,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посаду </a:t>
            </a:r>
            <a:r>
              <a:rPr lang="ru-RU" dirty="0" err="1" smtClean="0"/>
              <a:t>з</a:t>
            </a:r>
            <a:r>
              <a:rPr lang="ru-RU" dirty="0" smtClean="0"/>
              <a:t> 2005 р.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Documents and Settings\Admin\Рабочий стол\бубу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3116"/>
            <a:ext cx="3357586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C:\Documents and Settings\Admin\Рабочий стол\ламм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500570"/>
            <a:ext cx="3335353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Прапор </a:t>
            </a:r>
            <a:r>
              <a:rPr lang="uk-UA" dirty="0" err="1" smtClean="0">
                <a:solidFill>
                  <a:schemeClr val="accent1"/>
                </a:solidFill>
              </a:rPr>
              <a:t>німеччини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ттт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Державний герб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85860"/>
            <a:ext cx="5500725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Національний гімн </a:t>
            </a:r>
            <a:r>
              <a:rPr lang="uk-UA" dirty="0" err="1" smtClean="0">
                <a:solidFill>
                  <a:schemeClr val="accent1"/>
                </a:solidFill>
              </a:rPr>
              <a:t>німеччини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57158" y="1142984"/>
          <a:ext cx="2819400" cy="485775"/>
        </p:xfrm>
        <a:graphic>
          <a:graphicData uri="http://schemas.openxmlformats.org/presentationml/2006/ole">
            <p:oleObj spid="_x0000_s10242" name="Пакет" r:id="rId3" imgW="2819520" imgH="485640" progId="Package">
              <p:embed/>
            </p:oleObj>
          </a:graphicData>
        </a:graphic>
      </p:graphicFrame>
      <p:pic>
        <p:nvPicPr>
          <p:cNvPr id="10243" name="Picture 3" descr="C:\Documents and Settings\Admin\Рабочий стол\рей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14554"/>
            <a:ext cx="7215238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населення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моноцентричних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Європи</a:t>
            </a:r>
            <a:r>
              <a:rPr lang="ru-RU" dirty="0" smtClean="0"/>
              <a:t>, у 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відсутній</a:t>
            </a:r>
            <a:r>
              <a:rPr lang="ru-RU" dirty="0" smtClean="0"/>
              <a:t>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smtClean="0"/>
              <a:t>центр</a:t>
            </a:r>
          </a:p>
          <a:p>
            <a:pPr>
              <a:buNone/>
            </a:pPr>
            <a:r>
              <a:rPr lang="ru-RU" dirty="0" err="1" smtClean="0"/>
              <a:t>розселення</a:t>
            </a:r>
            <a:r>
              <a:rPr lang="ru-RU" dirty="0" smtClean="0"/>
              <a:t>.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Німеччина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smtClean="0"/>
              <a:t>друге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80,8 </a:t>
            </a:r>
            <a:r>
              <a:rPr lang="ru-RU" dirty="0" smtClean="0"/>
              <a:t>млн. </a:t>
            </a:r>
            <a:r>
              <a:rPr lang="ru-RU" dirty="0" err="1" smtClean="0"/>
              <a:t>осіб</a:t>
            </a:r>
            <a:r>
              <a:rPr lang="ru-RU" dirty="0" smtClean="0"/>
              <a:t> (2013).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Documents and Settings\Admin\Рабочий стол\ак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714620"/>
            <a:ext cx="2857520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Національний склад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населення</a:t>
            </a:r>
            <a:r>
              <a:rPr lang="ru-RU" dirty="0" smtClean="0"/>
              <a:t> </a:t>
            </a:r>
            <a:r>
              <a:rPr lang="ru-RU" dirty="0" err="1" smtClean="0"/>
              <a:t>Німеччини</a:t>
            </a:r>
            <a:r>
              <a:rPr lang="ru-RU" dirty="0" smtClean="0"/>
              <a:t> </a:t>
            </a:r>
            <a:r>
              <a:rPr lang="ru-RU" dirty="0" smtClean="0"/>
              <a:t>75</a:t>
            </a:r>
          </a:p>
          <a:p>
            <a:pPr>
              <a:buNone/>
            </a:pP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німецьке,а</a:t>
            </a:r>
            <a:r>
              <a:rPr lang="ru-RU" dirty="0" smtClean="0"/>
              <a:t> </a:t>
            </a:r>
            <a:r>
              <a:rPr lang="ru-RU" dirty="0" smtClean="0"/>
              <a:t>8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іноземне</a:t>
            </a:r>
            <a:r>
              <a:rPr lang="ru-RU" dirty="0" smtClean="0"/>
              <a:t> </a:t>
            </a:r>
            <a:r>
              <a:rPr lang="ru-RU" dirty="0" err="1" smtClean="0"/>
              <a:t>громадянство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 </a:t>
            </a:r>
            <a:r>
              <a:rPr lang="ru-RU" dirty="0" smtClean="0"/>
              <a:t>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етнографії</a:t>
            </a:r>
            <a:r>
              <a:rPr lang="ru-RU" dirty="0" smtClean="0"/>
              <a:t> </a:t>
            </a:r>
            <a:r>
              <a:rPr lang="ru-RU" dirty="0" smtClean="0"/>
              <a:t>у</a:t>
            </a:r>
          </a:p>
          <a:p>
            <a:pPr>
              <a:buNone/>
            </a:pPr>
            <a:r>
              <a:rPr lang="ru-RU" dirty="0" smtClean="0"/>
              <a:t>ФРН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smtClean="0"/>
              <a:t>70 </a:t>
            </a:r>
            <a:r>
              <a:rPr lang="ru-RU" dirty="0" err="1" smtClean="0"/>
              <a:t>мільйонів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німців</a:t>
            </a:r>
            <a:r>
              <a:rPr lang="ru-RU" dirty="0" smtClean="0"/>
              <a:t> </a:t>
            </a:r>
            <a:r>
              <a:rPr lang="ru-RU" dirty="0" smtClean="0"/>
              <a:t>(84%) та 13 </a:t>
            </a:r>
            <a:r>
              <a:rPr lang="ru-RU" dirty="0" err="1" smtClean="0"/>
              <a:t>мільйонів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іноземців</a:t>
            </a:r>
            <a:r>
              <a:rPr lang="ru-RU" dirty="0" smtClean="0"/>
              <a:t> (16</a:t>
            </a:r>
            <a:r>
              <a:rPr lang="ru-RU" dirty="0" smtClean="0"/>
              <a:t>%).</a:t>
            </a:r>
          </a:p>
        </p:txBody>
      </p:sp>
      <p:pic>
        <p:nvPicPr>
          <p:cNvPr id="13314" name="Picture 2" descr="C:\Documents and Settings\Admin\Рабочий стол\лю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14488"/>
            <a:ext cx="3000396" cy="4286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Офіційною</a:t>
            </a:r>
            <a:r>
              <a:rPr lang="ru-RU" dirty="0" smtClean="0"/>
              <a:t> </a:t>
            </a:r>
            <a:r>
              <a:rPr lang="ru-RU" dirty="0" err="1" smtClean="0"/>
              <a:t>літературною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та </a:t>
            </a:r>
            <a:r>
              <a:rPr lang="ru-RU" dirty="0" err="1" smtClean="0"/>
              <a:t>мовою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діловодства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2290" name="Picture 2" descr="C:\Documents and Settings\Admin\Рабочий стол\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23154"/>
            <a:ext cx="4714908" cy="420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релігія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релігійним</a:t>
            </a:r>
            <a:r>
              <a:rPr lang="ru-RU" dirty="0" smtClean="0"/>
              <a:t> складом </a:t>
            </a:r>
            <a:r>
              <a:rPr lang="ru-RU" dirty="0" err="1" smtClean="0"/>
              <a:t>переважають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протестанти</a:t>
            </a:r>
            <a:r>
              <a:rPr lang="ru-RU" dirty="0" smtClean="0"/>
              <a:t> </a:t>
            </a:r>
            <a:r>
              <a:rPr lang="ru-RU" dirty="0" smtClean="0"/>
              <a:t>(38%)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католики (34</a:t>
            </a:r>
            <a:r>
              <a:rPr lang="ru-RU" dirty="0" smtClean="0"/>
              <a:t>%).</a:t>
            </a:r>
          </a:p>
          <a:p>
            <a:pPr>
              <a:buNone/>
            </a:pPr>
            <a:r>
              <a:rPr lang="ru-RU" dirty="0" err="1" smtClean="0"/>
              <a:t>Мусульмани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% </a:t>
            </a:r>
            <a:r>
              <a:rPr lang="ru-RU" dirty="0" err="1" smtClean="0"/>
              <a:t>населення</a:t>
            </a:r>
            <a:r>
              <a:rPr lang="ru-RU" dirty="0" smtClean="0"/>
              <a:t>, 26</a:t>
            </a:r>
            <a:r>
              <a:rPr lang="ru-RU" dirty="0" smtClean="0"/>
              <a:t>%</a:t>
            </a:r>
          </a:p>
          <a:p>
            <a:pPr>
              <a:buNone/>
            </a:pP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конфесій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невіруючі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Documents and Settings\Admin\Рабочий стол\з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2928958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Тип відтворювання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Німеччині</a:t>
            </a:r>
            <a:r>
              <a:rPr lang="ru-RU" dirty="0" smtClean="0"/>
              <a:t> 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незначний</a:t>
            </a:r>
            <a:r>
              <a:rPr lang="ru-RU" dirty="0" smtClean="0"/>
              <a:t>. За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1991 </a:t>
            </a:r>
            <a:r>
              <a:rPr lang="ru-RU" dirty="0" smtClean="0"/>
              <a:t>по 2002 </a:t>
            </a:r>
            <a:r>
              <a:rPr lang="ru-RU" dirty="0" err="1" smtClean="0"/>
              <a:t>рр</a:t>
            </a:r>
            <a:r>
              <a:rPr lang="ru-RU" dirty="0" smtClean="0"/>
              <a:t>..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вмирало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людей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народжувалося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/>
                </a:solidFill>
              </a:rPr>
              <a:t>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Федеративна Республіка Німеччина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розташована в центрі Європи, на перетині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найважливіших шляхів сполучення.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Після відновлення єдності у 1990 р. країна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перетворилася на вузловий центр, що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поєднує Схід і Захід,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Скандинавію і</a:t>
            </a: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Середземномор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'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я.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Documents and Settings\Admin\Рабочий стол\фл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357694"/>
            <a:ext cx="3429024" cy="1720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Густина населення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Середня</a:t>
            </a:r>
            <a:r>
              <a:rPr lang="ru-RU" dirty="0" smtClean="0"/>
              <a:t> густота </a:t>
            </a:r>
            <a:r>
              <a:rPr lang="ru-RU" dirty="0" err="1" smtClean="0"/>
              <a:t>населення</a:t>
            </a:r>
            <a:r>
              <a:rPr lang="ru-RU" dirty="0" smtClean="0"/>
              <a:t> в </a:t>
            </a:r>
            <a:r>
              <a:rPr lang="ru-RU" dirty="0" err="1" smtClean="0"/>
              <a:t>Німеччині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становить </a:t>
            </a:r>
          </a:p>
          <a:p>
            <a:pPr>
              <a:buNone/>
            </a:pPr>
            <a:r>
              <a:rPr lang="ru-RU" dirty="0" smtClean="0"/>
              <a:t>232,6 </a:t>
            </a:r>
            <a:r>
              <a:rPr lang="ru-RU" dirty="0" err="1" smtClean="0"/>
              <a:t>осіб</a:t>
            </a:r>
            <a:r>
              <a:rPr lang="ru-RU" dirty="0" smtClean="0"/>
              <a:t> на </a:t>
            </a:r>
            <a:r>
              <a:rPr lang="ru-RU" dirty="0" smtClean="0"/>
              <a:t>кв.км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C:\Documents and Settings\Admin\Рабочий стол\дд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496"/>
            <a:ext cx="428625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урбанізація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87% </a:t>
            </a:r>
            <a:r>
              <a:rPr lang="ru-RU" dirty="0" err="1" smtClean="0"/>
              <a:t>населення</a:t>
            </a:r>
            <a:r>
              <a:rPr lang="ru-RU" dirty="0" smtClean="0"/>
              <a:t> </a:t>
            </a:r>
            <a:r>
              <a:rPr lang="ru-RU" dirty="0" err="1" smtClean="0"/>
              <a:t>Німеччини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проживає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прилеглих</a:t>
            </a:r>
            <a:r>
              <a:rPr lang="ru-RU" dirty="0" smtClean="0"/>
              <a:t> до них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урбанізованих</a:t>
            </a:r>
            <a:r>
              <a:rPr lang="ru-RU" dirty="0" smtClean="0"/>
              <a:t> </a:t>
            </a:r>
            <a:r>
              <a:rPr lang="ru-RU" dirty="0" smtClean="0"/>
              <a:t>районах. </a:t>
            </a:r>
            <a:endParaRPr lang="ru-RU" dirty="0" smtClean="0"/>
          </a:p>
        </p:txBody>
      </p:sp>
      <p:pic>
        <p:nvPicPr>
          <p:cNvPr id="16388" name="Picture 4" descr="C:\Documents and Settings\Admin\Рабочий стол\38a212c1b79daaa3ea5fc3ebf0edc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571900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НАЙБІЛЬШІ МЕГАПОЛІСИ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Мюнхен</a:t>
            </a:r>
          </a:p>
          <a:p>
            <a:r>
              <a:rPr lang="ru-RU" dirty="0" smtClean="0"/>
              <a:t>Гамбург</a:t>
            </a:r>
          </a:p>
          <a:p>
            <a:r>
              <a:rPr lang="ru-RU" dirty="0" smtClean="0"/>
              <a:t>Дрезден</a:t>
            </a:r>
            <a:endParaRPr lang="ru-RU" dirty="0"/>
          </a:p>
        </p:txBody>
      </p:sp>
      <p:pic>
        <p:nvPicPr>
          <p:cNvPr id="17410" name="Picture 2" descr="C:\Documents and Settings\Admin\Рабочий стол\дд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438532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1" name="Picture 3" descr="C:\Documents and Settings\Admin\Рабочий стол\ЗЗ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1" y="3714752"/>
            <a:ext cx="3371346" cy="2846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міграції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міграції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вказаного</a:t>
            </a:r>
            <a:r>
              <a:rPr lang="ru-RU" dirty="0" smtClean="0"/>
              <a:t> </a:t>
            </a:r>
            <a:r>
              <a:rPr lang="ru-RU" dirty="0" err="1" smtClean="0"/>
              <a:t>терміну</a:t>
            </a:r>
            <a:r>
              <a:rPr lang="ru-RU" dirty="0" smtClean="0"/>
              <a:t> </a:t>
            </a:r>
            <a:r>
              <a:rPr lang="ru-RU" dirty="0" err="1" smtClean="0"/>
              <a:t>здійснили</a:t>
            </a:r>
            <a:r>
              <a:rPr lang="ru-RU" dirty="0" smtClean="0"/>
              <a:t> на </a:t>
            </a:r>
            <a:r>
              <a:rPr lang="ru-RU" dirty="0" err="1" smtClean="0"/>
              <a:t>чисельність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Берліна</a:t>
            </a:r>
            <a:r>
              <a:rPr lang="ru-RU" dirty="0" smtClean="0"/>
              <a:t>, Бремена, </a:t>
            </a:r>
            <a:r>
              <a:rPr lang="ru-RU" dirty="0" err="1" smtClean="0"/>
              <a:t>Нижньої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Саксонії</a:t>
            </a:r>
            <a:r>
              <a:rPr lang="ru-RU" dirty="0" smtClean="0"/>
              <a:t>, </a:t>
            </a:r>
            <a:r>
              <a:rPr lang="ru-RU" dirty="0" err="1" smtClean="0"/>
              <a:t>Саксонії-Анхальт</a:t>
            </a:r>
            <a:r>
              <a:rPr lang="ru-RU" dirty="0" smtClean="0"/>
              <a:t> - 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smtClean="0"/>
              <a:t>землях</a:t>
            </a:r>
          </a:p>
          <a:p>
            <a:pPr>
              <a:buNone/>
            </a:pP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скоротилася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Бранденбурга</a:t>
            </a:r>
            <a:r>
              <a:rPr lang="ru-RU" dirty="0" smtClean="0"/>
              <a:t>, де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smtClean="0"/>
              <a:t>сильно</a:t>
            </a:r>
          </a:p>
          <a:p>
            <a:pPr>
              <a:buNone/>
            </a:pPr>
            <a:r>
              <a:rPr lang="ru-RU" dirty="0" err="1" smtClean="0"/>
              <a:t>зросла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безробіття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безробітних</a:t>
            </a:r>
            <a:r>
              <a:rPr lang="ru-RU" dirty="0" smtClean="0"/>
              <a:t> становила у </a:t>
            </a:r>
            <a:r>
              <a:rPr lang="ru-RU" dirty="0" err="1" smtClean="0"/>
              <a:t>липні</a:t>
            </a:r>
            <a:r>
              <a:rPr lang="ru-RU" dirty="0" smtClean="0"/>
              <a:t> </a:t>
            </a:r>
            <a:r>
              <a:rPr lang="ru-RU" dirty="0" smtClean="0"/>
              <a:t>2,28</a:t>
            </a:r>
          </a:p>
          <a:p>
            <a:pPr>
              <a:buNone/>
            </a:pP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40 тис </a:t>
            </a:r>
            <a:r>
              <a:rPr lang="ru-RU" dirty="0" err="1" smtClean="0"/>
              <a:t>або</a:t>
            </a:r>
            <a:r>
              <a:rPr lang="ru-RU" dirty="0" smtClean="0"/>
              <a:t> на 1,7 %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smtClean="0"/>
              <a:t>в</a:t>
            </a:r>
          </a:p>
          <a:p>
            <a:pPr>
              <a:buNone/>
            </a:pP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місяцем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.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липнем </a:t>
            </a:r>
            <a:r>
              <a:rPr lang="ru-RU" dirty="0" smtClean="0"/>
              <a:t>2012 року, </a:t>
            </a:r>
            <a:r>
              <a:rPr lang="ru-RU" dirty="0" err="1" smtClean="0"/>
              <a:t>безробіття</a:t>
            </a:r>
            <a:r>
              <a:rPr lang="ru-RU" dirty="0" smtClean="0"/>
              <a:t> </a:t>
            </a:r>
            <a:r>
              <a:rPr lang="ru-RU" dirty="0" err="1" smtClean="0"/>
              <a:t>знизилося</a:t>
            </a:r>
            <a:r>
              <a:rPr lang="ru-RU" dirty="0" smtClean="0"/>
              <a:t> </a:t>
            </a:r>
            <a:r>
              <a:rPr lang="ru-RU" dirty="0" smtClean="0"/>
              <a:t>на</a:t>
            </a:r>
          </a:p>
          <a:p>
            <a:pPr>
              <a:buNone/>
            </a:pPr>
            <a:r>
              <a:rPr lang="ru-RU" dirty="0" smtClean="0"/>
              <a:t>13 </a:t>
            </a:r>
            <a:r>
              <a:rPr lang="ru-RU" dirty="0" smtClean="0"/>
              <a:t>тис </a:t>
            </a:r>
            <a:r>
              <a:rPr lang="ru-RU" dirty="0" err="1" smtClean="0"/>
              <a:t>або</a:t>
            </a:r>
            <a:r>
              <a:rPr lang="ru-RU" dirty="0" smtClean="0"/>
              <a:t> 5,4 %. З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сезонних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чинників</a:t>
            </a:r>
            <a:r>
              <a:rPr lang="ru-RU" dirty="0" smtClean="0"/>
              <a:t>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безробітних</a:t>
            </a:r>
            <a:r>
              <a:rPr lang="ru-RU" dirty="0" smtClean="0"/>
              <a:t> </a:t>
            </a:r>
            <a:r>
              <a:rPr lang="ru-RU" dirty="0" smtClean="0"/>
              <a:t>становила</a:t>
            </a:r>
          </a:p>
          <a:p>
            <a:pPr>
              <a:buNone/>
            </a:pPr>
            <a:r>
              <a:rPr lang="ru-RU" dirty="0" smtClean="0"/>
              <a:t>2,26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Державна валюта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В Німеччині діє валюта – Євро.</a:t>
            </a:r>
            <a:endParaRPr lang="ru-RU" dirty="0"/>
          </a:p>
        </p:txBody>
      </p:sp>
      <p:pic>
        <p:nvPicPr>
          <p:cNvPr id="18434" name="Picture 2" descr="C:\Documents and Settings\Admin\Рабочий стол\эв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2285992"/>
            <a:ext cx="5962650" cy="3836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Німецька</a:t>
            </a:r>
            <a:r>
              <a:rPr lang="ru-RU" b="1" dirty="0" smtClean="0"/>
              <a:t> кухня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вирізняється</a:t>
            </a:r>
            <a:r>
              <a:rPr lang="ru-RU" dirty="0" smtClean="0"/>
              <a:t> </a:t>
            </a:r>
            <a:r>
              <a:rPr lang="ru-RU" dirty="0" smtClean="0"/>
              <a:t>великою </a:t>
            </a:r>
            <a:r>
              <a:rPr lang="ru-RU" dirty="0" err="1" smtClean="0"/>
              <a:t>різноманітністю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свинини</a:t>
            </a:r>
            <a:r>
              <a:rPr lang="ru-RU" dirty="0" smtClean="0"/>
              <a:t>, </a:t>
            </a:r>
            <a:r>
              <a:rPr lang="ru-RU" dirty="0" err="1" smtClean="0"/>
              <a:t>телятини</a:t>
            </a:r>
            <a:r>
              <a:rPr lang="ru-RU" dirty="0" smtClean="0"/>
              <a:t>, </a:t>
            </a:r>
            <a:r>
              <a:rPr lang="ru-RU" dirty="0" err="1" smtClean="0"/>
              <a:t>яловичини</a:t>
            </a:r>
            <a:r>
              <a:rPr lang="ru-RU" dirty="0" smtClean="0"/>
              <a:t>, </a:t>
            </a:r>
            <a:r>
              <a:rPr lang="ru-RU" dirty="0" err="1" smtClean="0"/>
              <a:t>птиці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дичини</a:t>
            </a:r>
            <a:r>
              <a:rPr lang="ru-RU" dirty="0" smtClean="0"/>
              <a:t>, </a:t>
            </a:r>
            <a:r>
              <a:rPr lang="ru-RU" dirty="0" err="1" smtClean="0"/>
              <a:t>риби</a:t>
            </a:r>
            <a:r>
              <a:rPr lang="ru-RU" dirty="0" smtClean="0"/>
              <a:t>.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особливо </a:t>
            </a:r>
            <a:r>
              <a:rPr lang="ru-RU" dirty="0" smtClean="0"/>
              <a:t>капуста, </a:t>
            </a:r>
            <a:r>
              <a:rPr lang="ru-RU" dirty="0" err="1" smtClean="0"/>
              <a:t>картопля</a:t>
            </a:r>
            <a:r>
              <a:rPr lang="ru-RU" dirty="0" smtClean="0"/>
              <a:t>,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smtClean="0"/>
              <a:t>у</a:t>
            </a:r>
          </a:p>
          <a:p>
            <a:pPr>
              <a:buNone/>
            </a:pPr>
            <a:r>
              <a:rPr lang="ru-RU" dirty="0" err="1" smtClean="0"/>
              <a:t>відвареному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. Широко </a:t>
            </a:r>
            <a:r>
              <a:rPr lang="ru-RU" dirty="0" err="1" smtClean="0"/>
              <a:t>розповсюджені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кисломолочні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бутерброди</a:t>
            </a:r>
            <a:r>
              <a:rPr lang="ru-RU" dirty="0" smtClean="0"/>
              <a:t>, </a:t>
            </a:r>
            <a:r>
              <a:rPr lang="ru-RU" dirty="0" smtClean="0"/>
              <a:t>страви</a:t>
            </a:r>
          </a:p>
          <a:p>
            <a:pPr>
              <a:buNone/>
            </a:pP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яєць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C:\Documents and Settings\Admin\Рабочий стол\стра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256"/>
            <a:ext cx="2786082" cy="2173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Октоберфест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найбільше</a:t>
            </a:r>
            <a:r>
              <a:rPr lang="ru-RU" b="1" dirty="0" smtClean="0"/>
              <a:t> свято в </a:t>
            </a:r>
            <a:r>
              <a:rPr lang="ru-RU" b="1" dirty="0" err="1" smtClean="0"/>
              <a:t>країні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З </a:t>
            </a:r>
            <a:r>
              <a:rPr lang="ru-RU" b="1" dirty="0" smtClean="0"/>
              <a:t>року в </a:t>
            </a:r>
            <a:r>
              <a:rPr lang="ru-RU" b="1" dirty="0" err="1" smtClean="0"/>
              <a:t>рік</a:t>
            </a:r>
            <a:r>
              <a:rPr lang="ru-RU" b="1" dirty="0" smtClean="0"/>
              <a:t> (у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році</a:t>
            </a:r>
            <a:r>
              <a:rPr lang="ru-RU" b="1" dirty="0" smtClean="0"/>
              <a:t> 16 </a:t>
            </a:r>
            <a:r>
              <a:rPr lang="ru-RU" b="1" dirty="0" err="1" smtClean="0"/>
              <a:t>вересня</a:t>
            </a:r>
            <a:r>
              <a:rPr lang="ru-RU" b="1" dirty="0" smtClean="0"/>
              <a:t>)</a:t>
            </a:r>
          </a:p>
          <a:p>
            <a:pPr>
              <a:buNone/>
            </a:pPr>
            <a:r>
              <a:rPr lang="ru-RU" b="1" dirty="0" err="1" smtClean="0"/>
              <a:t>рівно</a:t>
            </a:r>
            <a:r>
              <a:rPr lang="ru-RU" b="1" dirty="0" smtClean="0"/>
              <a:t> </a:t>
            </a:r>
            <a:r>
              <a:rPr lang="ru-RU" b="1" dirty="0" err="1" smtClean="0"/>
              <a:t>опівдні</a:t>
            </a:r>
            <a:r>
              <a:rPr lang="ru-RU" b="1" dirty="0" smtClean="0"/>
              <a:t> </a:t>
            </a:r>
            <a:r>
              <a:rPr lang="ru-RU" b="1" dirty="0" smtClean="0"/>
              <a:t>мер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відкриває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першу </a:t>
            </a:r>
            <a:r>
              <a:rPr lang="ru-RU" b="1" dirty="0" smtClean="0"/>
              <a:t>бочку </a:t>
            </a:r>
            <a:r>
              <a:rPr lang="ru-RU" b="1" dirty="0" smtClean="0"/>
              <a:t>пива</a:t>
            </a:r>
          </a:p>
          <a:p>
            <a:pPr>
              <a:buNone/>
            </a:pP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вимовляє</a:t>
            </a:r>
            <a:r>
              <a:rPr lang="ru-RU" b="1" dirty="0" smtClean="0"/>
              <a:t> </a:t>
            </a:r>
            <a:r>
              <a:rPr lang="ru-RU" b="1" dirty="0" err="1" smtClean="0"/>
              <a:t>традиційну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фразу</a:t>
            </a:r>
            <a:r>
              <a:rPr lang="ru-RU" b="1" dirty="0" smtClean="0"/>
              <a:t>: "</a:t>
            </a:r>
            <a:r>
              <a:rPr lang="en-US" b="1" dirty="0" smtClean="0"/>
              <a:t>O` </a:t>
            </a:r>
            <a:r>
              <a:rPr lang="en-US" b="1" dirty="0" err="1" smtClean="0"/>
              <a:t>zapft</a:t>
            </a:r>
            <a:r>
              <a:rPr lang="en-US" b="1" dirty="0" smtClean="0"/>
              <a:t> is</a:t>
            </a:r>
            <a:r>
              <a:rPr lang="en-US" b="1" dirty="0" smtClean="0"/>
              <a:t>!</a:t>
            </a:r>
            <a:r>
              <a:rPr lang="uk-UA" b="1" dirty="0" smtClean="0"/>
              <a:t>”</a:t>
            </a:r>
            <a:endParaRPr lang="ru-RU" dirty="0"/>
          </a:p>
        </p:txBody>
      </p:sp>
      <p:pic>
        <p:nvPicPr>
          <p:cNvPr id="20482" name="Picture 2" descr="C:\Documents and Settings\Admin\Рабочий стол\оо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925763"/>
            <a:ext cx="3857652" cy="3432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господарство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smtClean="0"/>
              <a:t>чином</a:t>
            </a:r>
          </a:p>
          <a:p>
            <a:pPr>
              <a:buNone/>
            </a:pPr>
            <a:r>
              <a:rPr lang="ru-RU" dirty="0" err="1" smtClean="0"/>
              <a:t>вирощуються</a:t>
            </a:r>
            <a:r>
              <a:rPr lang="ru-RU" dirty="0" smtClean="0"/>
              <a:t> </a:t>
            </a:r>
            <a:r>
              <a:rPr lang="ru-RU" dirty="0" err="1" smtClean="0"/>
              <a:t>зернові</a:t>
            </a:r>
            <a:r>
              <a:rPr lang="ru-RU" dirty="0" smtClean="0"/>
              <a:t>, </a:t>
            </a:r>
            <a:r>
              <a:rPr lang="ru-RU" u="sng" dirty="0" err="1" smtClean="0"/>
              <a:t>картопля</a:t>
            </a:r>
            <a:r>
              <a:rPr lang="ru-RU" dirty="0" smtClean="0"/>
              <a:t>, </a:t>
            </a:r>
            <a:r>
              <a:rPr lang="ru-RU" dirty="0" err="1" smtClean="0"/>
              <a:t>цукров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буряки</a:t>
            </a:r>
            <a:r>
              <a:rPr lang="ru-RU" dirty="0" smtClean="0"/>
              <a:t>, </a:t>
            </a:r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олія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Німеччина</a:t>
            </a:r>
            <a:r>
              <a:rPr lang="ru-RU" dirty="0" smtClean="0"/>
              <a:t> — </a:t>
            </a:r>
            <a:r>
              <a:rPr lang="ru-RU" dirty="0" err="1" smtClean="0"/>
              <a:t>лідер-виробник</a:t>
            </a:r>
            <a:r>
              <a:rPr lang="ru-RU" dirty="0" smtClean="0"/>
              <a:t> </a:t>
            </a:r>
            <a:r>
              <a:rPr lang="ru-RU" dirty="0" smtClean="0">
                <a:hlinkClick r:id="rId2" tooltip="Хміль"/>
              </a:rPr>
              <a:t>хмелю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5,5 тис. </a:t>
            </a:r>
            <a:r>
              <a:rPr lang="ru-RU" dirty="0" err="1" smtClean="0"/>
              <a:t>ґатунків</a:t>
            </a:r>
            <a:r>
              <a:rPr lang="ru-RU" dirty="0" smtClean="0"/>
              <a:t> </a:t>
            </a:r>
            <a:r>
              <a:rPr lang="ru-RU" dirty="0" smtClean="0"/>
              <a:t>пива.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(особливо в </a:t>
            </a:r>
            <a:r>
              <a:rPr lang="ru-RU" dirty="0" smtClean="0"/>
              <a:t>долинах</a:t>
            </a:r>
          </a:p>
          <a:p>
            <a:pPr>
              <a:buNone/>
            </a:pPr>
            <a:r>
              <a:rPr lang="ru-RU" dirty="0" err="1" smtClean="0"/>
              <a:t>річок</a:t>
            </a:r>
            <a:r>
              <a:rPr lang="ru-RU" dirty="0" smtClean="0"/>
              <a:t> Рейн та Везер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вирощується</a:t>
            </a:r>
            <a:r>
              <a:rPr lang="ru-RU" dirty="0" smtClean="0"/>
              <a:t> виноград.</a:t>
            </a:r>
            <a:endParaRPr lang="ru-RU" dirty="0"/>
          </a:p>
        </p:txBody>
      </p:sp>
      <p:pic>
        <p:nvPicPr>
          <p:cNvPr id="21506" name="Picture 2" descr="C:\Documents and Settings\Admin\Рабочий стол\л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14884"/>
            <a:ext cx="2643207" cy="1916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транспорт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Транспортна система </a:t>
            </a:r>
            <a:r>
              <a:rPr lang="ru-RU" dirty="0" err="1" smtClean="0"/>
              <a:t>розвинена</a:t>
            </a:r>
            <a:r>
              <a:rPr lang="ru-RU" dirty="0" smtClean="0"/>
              <a:t>, </a:t>
            </a:r>
            <a:r>
              <a:rPr lang="ru-RU" dirty="0" smtClean="0"/>
              <a:t>густа,</a:t>
            </a:r>
          </a:p>
          <a:p>
            <a:pPr>
              <a:buNone/>
            </a:pPr>
            <a:r>
              <a:rPr lang="ru-RU" dirty="0" smtClean="0"/>
              <a:t>комплексна </a:t>
            </a:r>
            <a:r>
              <a:rPr lang="ru-RU" dirty="0" err="1" smtClean="0"/>
              <a:t>і</a:t>
            </a:r>
            <a:r>
              <a:rPr lang="ru-RU" dirty="0" smtClean="0"/>
              <a:t> максимально </a:t>
            </a:r>
            <a:r>
              <a:rPr lang="ru-RU" dirty="0" err="1" smtClean="0"/>
              <a:t>модернізована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Вона </a:t>
            </a:r>
            <a:r>
              <a:rPr lang="ru-RU" dirty="0" err="1" smtClean="0"/>
              <a:t>забезпечує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перевезення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транзитні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участь </a:t>
            </a:r>
            <a:r>
              <a:rPr lang="ru-RU" dirty="0" smtClean="0"/>
              <a:t>у </a:t>
            </a:r>
            <a:r>
              <a:rPr lang="ru-RU" dirty="0" err="1" smtClean="0"/>
              <a:t>створенні</a:t>
            </a:r>
            <a:r>
              <a:rPr lang="ru-RU" dirty="0" smtClean="0"/>
              <a:t> 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автострад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транс'європейських</a:t>
            </a:r>
            <a:r>
              <a:rPr lang="ru-RU" dirty="0" smtClean="0"/>
              <a:t> </a:t>
            </a:r>
            <a:r>
              <a:rPr lang="ru-RU" dirty="0" err="1" smtClean="0"/>
              <a:t>швидкісних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залізниць</a:t>
            </a:r>
            <a:r>
              <a:rPr lang="ru-RU" dirty="0" smtClean="0"/>
              <a:t>. У ФРН </a:t>
            </a:r>
            <a:r>
              <a:rPr lang="ru-RU" dirty="0" err="1" smtClean="0"/>
              <a:t>розвинуті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види</a:t>
            </a:r>
            <a:r>
              <a:rPr lang="ru-RU" dirty="0" smtClean="0"/>
              <a:t> </a:t>
            </a:r>
            <a:r>
              <a:rPr lang="ru-RU" b="1" dirty="0" smtClean="0"/>
              <a:t>транспорт</a:t>
            </a:r>
            <a:r>
              <a:rPr lang="ru-RU" dirty="0" smtClean="0"/>
              <a:t>у.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</a:rPr>
              <a:t>Регіони Німеччини</a:t>
            </a:r>
            <a:endParaRPr lang="ru-RU" dirty="0"/>
          </a:p>
        </p:txBody>
      </p:sp>
      <p:pic>
        <p:nvPicPr>
          <p:cNvPr id="4" name="Picture 2" descr="C:\Documents and Settings\Admin\Рабочий стол\карта город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015341" cy="4525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dirty="0" err="1" smtClean="0">
                <a:solidFill>
                  <a:srgbClr val="A5644E">
                    <a:lumMod val="75000"/>
                  </a:srgbClr>
                </a:solidFill>
                <a:latin typeface="+mj-lt"/>
              </a:rPr>
              <a:t>Німеччина</a:t>
            </a:r>
            <a:r>
              <a:rPr lang="ru-RU" sz="3200" dirty="0" smtClean="0">
                <a:solidFill>
                  <a:srgbClr val="A5644E">
                    <a:lumMod val="75000"/>
                  </a:srgbClr>
                </a:solidFill>
                <a:latin typeface="+mj-lt"/>
              </a:rPr>
              <a:t> в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адміністративному</a:t>
            </a:r>
            <a:r>
              <a:rPr lang="ru-RU" sz="3200" dirty="0" smtClean="0">
                <a:solidFill>
                  <a:srgbClr val="A5644E">
                    <a:lumMod val="75000"/>
                  </a:srgbClr>
                </a:solidFill>
                <a:latin typeface="+mj-lt"/>
              </a:rPr>
              <a:t> </a:t>
            </a:r>
            <a:endParaRPr lang="ru-RU" sz="3200" dirty="0" smtClean="0">
              <a:solidFill>
                <a:srgbClr val="A5644E">
                  <a:lumMod val="75000"/>
                </a:srgbClr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dirty="0" err="1" smtClean="0">
                <a:solidFill>
                  <a:srgbClr val="A5644E">
                    <a:lumMod val="75000"/>
                  </a:srgbClr>
                </a:solidFill>
                <a:latin typeface="+mj-lt"/>
              </a:rPr>
              <a:t>відношенні</a:t>
            </a:r>
            <a:endParaRPr lang="ru-RU" sz="3200" dirty="0" smtClean="0">
              <a:solidFill>
                <a:srgbClr val="A5644E">
                  <a:lumMod val="75000"/>
                </a:srgbClr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dirty="0" err="1" smtClean="0">
                <a:solidFill>
                  <a:srgbClr val="A5644E">
                    <a:lumMod val="75000"/>
                  </a:srgbClr>
                </a:solidFill>
                <a:latin typeface="+mj-lt"/>
              </a:rPr>
              <a:t>поділяється</a:t>
            </a:r>
            <a:r>
              <a:rPr lang="ru-RU" sz="3200" dirty="0" smtClean="0">
                <a:solidFill>
                  <a:srgbClr val="A5644E">
                    <a:lumMod val="75000"/>
                  </a:srgbClr>
                </a:solidFill>
                <a:latin typeface="+mj-lt"/>
              </a:rPr>
              <a:t> на 16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dirty="0" smtClean="0">
                <a:solidFill>
                  <a:srgbClr val="A5644E">
                    <a:lumMod val="75000"/>
                  </a:srgbClr>
                </a:solidFill>
                <a:latin typeface="+mj-lt"/>
              </a:rPr>
              <a:t>федеральных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dirty="0" smtClean="0">
                <a:solidFill>
                  <a:srgbClr val="A5644E">
                    <a:lumMod val="75000"/>
                  </a:srgbClr>
                </a:solidFill>
                <a:latin typeface="+mj-lt"/>
              </a:rPr>
              <a:t>земель.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клімат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піддається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сезонного</a:t>
            </a:r>
            <a:r>
              <a:rPr lang="ru-RU" dirty="0" smtClean="0"/>
              <a:t> </a:t>
            </a:r>
            <a:r>
              <a:rPr lang="ru-RU" dirty="0" err="1" smtClean="0"/>
              <a:t>помірного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вологі</a:t>
            </a:r>
            <a:r>
              <a:rPr lang="ru-RU" dirty="0" smtClean="0"/>
              <a:t> </a:t>
            </a:r>
            <a:r>
              <a:rPr lang="ru-RU" dirty="0" err="1" smtClean="0"/>
              <a:t>західні</a:t>
            </a:r>
            <a:r>
              <a:rPr lang="ru-RU" dirty="0" smtClean="0"/>
              <a:t> </a:t>
            </a:r>
            <a:r>
              <a:rPr lang="ru-RU" dirty="0" err="1" smtClean="0"/>
              <a:t>вітри</a:t>
            </a:r>
            <a:r>
              <a:rPr lang="ru-RU" dirty="0" smtClean="0"/>
              <a:t>.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помірний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океанічною</a:t>
            </a:r>
            <a:r>
              <a:rPr lang="ru-RU" dirty="0" smtClean="0"/>
              <a:t>, </a:t>
            </a:r>
            <a:r>
              <a:rPr lang="ru-RU" dirty="0" err="1" smtClean="0"/>
              <a:t>Північноатлантичною</a:t>
            </a:r>
            <a:r>
              <a:rPr lang="ru-RU" dirty="0" smtClean="0"/>
              <a:t> </a:t>
            </a:r>
            <a:r>
              <a:rPr lang="ru-RU" dirty="0" err="1" smtClean="0"/>
              <a:t>течією</a:t>
            </a:r>
            <a:r>
              <a:rPr lang="ru-RU" dirty="0" smtClean="0"/>
              <a:t>, яка </a:t>
            </a:r>
            <a:r>
              <a:rPr lang="ru-RU" dirty="0" err="1" smtClean="0"/>
              <a:t>є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північним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 </a:t>
            </a:r>
            <a:r>
              <a:rPr lang="ru-RU" dirty="0" err="1" smtClean="0"/>
              <a:t>Гольфстріму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smtClean="0"/>
              <a:t>води</a:t>
            </a:r>
          </a:p>
          <a:p>
            <a:pPr>
              <a:buNone/>
            </a:pP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райони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межують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Північним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морем </a:t>
            </a:r>
            <a:r>
              <a:rPr lang="ru-RU" dirty="0" smtClean="0"/>
              <a:t>у тому </a:t>
            </a:r>
            <a:r>
              <a:rPr lang="ru-RU" dirty="0" err="1" smtClean="0"/>
              <a:t>числі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 </a:t>
            </a:r>
            <a:r>
              <a:rPr lang="ru-RU" dirty="0" smtClean="0"/>
              <a:t>Рейн</a:t>
            </a:r>
          </a:p>
          <a:p>
            <a:pPr>
              <a:buNone/>
            </a:pPr>
            <a:r>
              <a:rPr lang="ru-RU" dirty="0" smtClean="0"/>
              <a:t>яка </a:t>
            </a:r>
            <a:r>
              <a:rPr lang="ru-RU" dirty="0" err="1" smtClean="0"/>
              <a:t>впадає</a:t>
            </a:r>
            <a:r>
              <a:rPr lang="ru-RU" dirty="0" smtClean="0"/>
              <a:t> в </a:t>
            </a:r>
            <a:r>
              <a:rPr lang="ru-RU" dirty="0" err="1" smtClean="0"/>
              <a:t>Північне</a:t>
            </a:r>
            <a:r>
              <a:rPr lang="ru-RU" dirty="0" smtClean="0"/>
              <a:t> море. </a:t>
            </a:r>
            <a:r>
              <a:rPr lang="ru-RU" dirty="0" err="1" smtClean="0"/>
              <a:t>Отже</a:t>
            </a:r>
            <a:r>
              <a:rPr lang="ru-RU" dirty="0" smtClean="0"/>
              <a:t>, на </a:t>
            </a:r>
            <a:r>
              <a:rPr lang="ru-RU" dirty="0" err="1" smtClean="0"/>
              <a:t>північному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океанічний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випаданням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круглий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максимумом </a:t>
            </a:r>
            <a:r>
              <a:rPr lang="ru-RU" dirty="0" smtClean="0"/>
              <a:t>в</a:t>
            </a:r>
          </a:p>
          <a:p>
            <a:pPr>
              <a:buNone/>
            </a:pPr>
            <a:r>
              <a:rPr lang="ru-RU" dirty="0" err="1" smtClean="0"/>
              <a:t>літній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рельєф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підвищується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височини</a:t>
            </a:r>
            <a:r>
              <a:rPr lang="ru-RU" dirty="0" smtClean="0"/>
              <a:t>,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середньовисотні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гори(600–800</a:t>
            </a:r>
            <a:r>
              <a:rPr lang="ru-RU" dirty="0" smtClean="0"/>
              <a:t> м, </a:t>
            </a:r>
            <a:r>
              <a:rPr lang="ru-RU" dirty="0" err="1" smtClean="0"/>
              <a:t>іноді</a:t>
            </a:r>
            <a:r>
              <a:rPr lang="ru-RU" dirty="0" smtClean="0"/>
              <a:t> до 1400 м), </a:t>
            </a:r>
            <a:r>
              <a:rPr lang="ru-RU" dirty="0" smtClean="0"/>
              <a:t>—</a:t>
            </a:r>
          </a:p>
          <a:p>
            <a:pPr>
              <a:buNone/>
            </a:pPr>
            <a:r>
              <a:rPr lang="ru-RU" dirty="0" smtClean="0"/>
              <a:t>Гарц</a:t>
            </a:r>
            <a:r>
              <a:rPr lang="ru-RU" dirty="0" smtClean="0"/>
              <a:t>, </a:t>
            </a:r>
            <a:r>
              <a:rPr lang="ru-RU" dirty="0" err="1" smtClean="0"/>
              <a:t>Тюрингські</a:t>
            </a:r>
            <a:r>
              <a:rPr lang="ru-RU" dirty="0" smtClean="0"/>
              <a:t> </a:t>
            </a:r>
            <a:r>
              <a:rPr lang="ru-RU" dirty="0" err="1" smtClean="0"/>
              <a:t>Сланцеві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гори</a:t>
            </a:r>
            <a:r>
              <a:rPr lang="ru-RU" dirty="0" smtClean="0"/>
              <a:t>, Шварцвальд, </a:t>
            </a:r>
            <a:r>
              <a:rPr lang="ru-RU" dirty="0" err="1" smtClean="0"/>
              <a:t>Рудні</a:t>
            </a:r>
            <a:r>
              <a:rPr lang="ru-RU" dirty="0" smtClean="0"/>
              <a:t> гори, </a:t>
            </a:r>
            <a:r>
              <a:rPr lang="ru-RU" dirty="0" err="1" smtClean="0"/>
              <a:t>Шумава</a:t>
            </a:r>
            <a:r>
              <a:rPr lang="ru-RU" dirty="0" smtClean="0"/>
              <a:t> 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півдні</a:t>
            </a:r>
            <a:r>
              <a:rPr lang="ru-RU" dirty="0" smtClean="0"/>
              <a:t> — </a:t>
            </a:r>
            <a:r>
              <a:rPr lang="ru-RU" dirty="0" err="1" smtClean="0"/>
              <a:t>Баварське</a:t>
            </a:r>
            <a:r>
              <a:rPr lang="ru-RU" dirty="0" smtClean="0"/>
              <a:t> </a:t>
            </a:r>
            <a:r>
              <a:rPr lang="ru-RU" dirty="0" err="1" smtClean="0"/>
              <a:t>плоскогір'я</a:t>
            </a:r>
            <a:r>
              <a:rPr lang="ru-RU" dirty="0" smtClean="0"/>
              <a:t>, </a:t>
            </a:r>
            <a:r>
              <a:rPr lang="ru-RU" dirty="0" err="1" smtClean="0"/>
              <a:t>обрамоване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передовими</a:t>
            </a:r>
            <a:r>
              <a:rPr lang="ru-RU" dirty="0" smtClean="0"/>
              <a:t> </a:t>
            </a:r>
            <a:r>
              <a:rPr lang="ru-RU" dirty="0" smtClean="0"/>
              <a:t>хребтами Альп (</a:t>
            </a:r>
            <a:r>
              <a:rPr lang="ru-RU" dirty="0" err="1" smtClean="0"/>
              <a:t>найвища</a:t>
            </a:r>
            <a:r>
              <a:rPr lang="ru-RU" dirty="0" smtClean="0"/>
              <a:t> </a:t>
            </a:r>
            <a:r>
              <a:rPr lang="ru-RU" dirty="0" smtClean="0"/>
              <a:t>точка</a:t>
            </a:r>
          </a:p>
          <a:p>
            <a:pPr>
              <a:buNone/>
            </a:pPr>
            <a:r>
              <a:rPr lang="ru-RU" dirty="0" err="1" smtClean="0"/>
              <a:t>країни</a:t>
            </a:r>
            <a:r>
              <a:rPr lang="ru-RU" dirty="0" smtClean="0"/>
              <a:t> — гора </a:t>
            </a:r>
            <a:r>
              <a:rPr lang="ru-RU" dirty="0" err="1" smtClean="0"/>
              <a:t>Цугшпітце</a:t>
            </a:r>
            <a:r>
              <a:rPr lang="ru-RU" dirty="0" smtClean="0"/>
              <a:t> </a:t>
            </a:r>
            <a:r>
              <a:rPr lang="ru-RU" dirty="0" err="1" smtClean="0"/>
              <a:t>висотою</a:t>
            </a:r>
            <a:r>
              <a:rPr lang="ru-RU" dirty="0" smtClean="0"/>
              <a:t> 2963 м).</a:t>
            </a:r>
            <a:endParaRPr lang="ru-RU" dirty="0"/>
          </a:p>
        </p:txBody>
      </p:sp>
      <p:pic>
        <p:nvPicPr>
          <p:cNvPr id="22530" name="Picture 2" descr="C:\Documents and Settings\Admin\Рабочий стол\шш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071678"/>
            <a:ext cx="2033573" cy="1757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Мінеральні ресурси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згаданих</a:t>
            </a:r>
            <a:r>
              <a:rPr lang="ru-RU" dirty="0" smtClean="0"/>
              <a:t> </a:t>
            </a:r>
            <a:r>
              <a:rPr lang="ru-RU" dirty="0" err="1" smtClean="0"/>
              <a:t>лігнітів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кам'яного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smtClean="0"/>
              <a:t>—</a:t>
            </a:r>
          </a:p>
          <a:p>
            <a:pPr>
              <a:buNone/>
            </a:pPr>
            <a:r>
              <a:rPr lang="ru-RU" dirty="0" err="1" smtClean="0"/>
              <a:t>залізна</a:t>
            </a:r>
            <a:r>
              <a:rPr lang="ru-RU" dirty="0" smtClean="0"/>
              <a:t> </a:t>
            </a:r>
            <a:r>
              <a:rPr lang="ru-RU" dirty="0" smtClean="0"/>
              <a:t>руда, </a:t>
            </a:r>
            <a:r>
              <a:rPr lang="ru-RU" dirty="0" err="1" smtClean="0"/>
              <a:t>калійна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кам'яна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, </a:t>
            </a:r>
            <a:r>
              <a:rPr lang="ru-RU" dirty="0" err="1" smtClean="0"/>
              <a:t>невеликі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запаси </a:t>
            </a:r>
            <a:r>
              <a:rPr lang="ru-RU" dirty="0" err="1" smtClean="0"/>
              <a:t>нафти</a:t>
            </a:r>
            <a:r>
              <a:rPr lang="ru-RU" dirty="0" smtClean="0"/>
              <a:t>, природного </a:t>
            </a:r>
            <a:r>
              <a:rPr lang="ru-RU" dirty="0" smtClean="0"/>
              <a:t>газу,</a:t>
            </a:r>
          </a:p>
          <a:p>
            <a:pPr>
              <a:buNone/>
            </a:pP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урану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C:\Documents and Settings\Admin\Рабочий стол\д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4002213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Водні ресурси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ФРН – густа </a:t>
            </a:r>
            <a:r>
              <a:rPr lang="ru-RU" dirty="0" err="1" smtClean="0"/>
              <a:t>розгалужена</a:t>
            </a:r>
            <a:r>
              <a:rPr lang="ru-RU" dirty="0" smtClean="0"/>
              <a:t> </a:t>
            </a:r>
            <a:r>
              <a:rPr lang="ru-RU" dirty="0" smtClean="0"/>
              <a:t>мережа</a:t>
            </a:r>
          </a:p>
          <a:p>
            <a:pPr>
              <a:buNone/>
            </a:pPr>
            <a:r>
              <a:rPr lang="ru-RU" dirty="0" err="1" smtClean="0"/>
              <a:t>повноводних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належать </a:t>
            </a:r>
            <a:r>
              <a:rPr lang="ru-RU" dirty="0" err="1" smtClean="0"/>
              <a:t>головним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чином </a:t>
            </a:r>
            <a:r>
              <a:rPr lang="ru-RU" dirty="0" smtClean="0"/>
              <a:t>до </a:t>
            </a:r>
            <a:r>
              <a:rPr lang="ru-RU" dirty="0" err="1" smtClean="0"/>
              <a:t>басейну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моря. </a:t>
            </a:r>
            <a:r>
              <a:rPr lang="ru-RU" dirty="0" err="1" smtClean="0"/>
              <a:t>Основна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smtClean="0"/>
              <a:t>– Рейн, яка </a:t>
            </a:r>
            <a:r>
              <a:rPr lang="ru-RU" dirty="0" err="1" smtClean="0"/>
              <a:t>тече</a:t>
            </a:r>
            <a:r>
              <a:rPr lang="ru-RU" dirty="0" smtClean="0"/>
              <a:t> через </a:t>
            </a: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півдня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північ</a:t>
            </a:r>
            <a:r>
              <a:rPr lang="ru-RU" dirty="0" smtClean="0"/>
              <a:t>.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–</a:t>
            </a:r>
            <a:r>
              <a:rPr lang="ru-RU" dirty="0" err="1" smtClean="0"/>
              <a:t>Ельба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Везер</a:t>
            </a:r>
            <a:r>
              <a:rPr lang="ru-RU" dirty="0" smtClean="0"/>
              <a:t>, </a:t>
            </a:r>
            <a:r>
              <a:rPr lang="ru-RU" dirty="0" err="1" smtClean="0"/>
              <a:t>Емс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C:\Documents and Settings\Admin\Рабочий стол\э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000504"/>
            <a:ext cx="4071967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1"/>
                </a:solidFill>
              </a:rPr>
              <a:t>Визначні пам</a:t>
            </a:r>
            <a:r>
              <a:rPr lang="uk-UA" sz="44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'</a:t>
            </a:r>
            <a:r>
              <a:rPr lang="uk-UA" sz="4400" dirty="0" smtClean="0">
                <a:solidFill>
                  <a:schemeClr val="accent1"/>
                </a:solidFill>
              </a:rPr>
              <a:t>ятки Німеччини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Бранденбурзькі</a:t>
            </a:r>
            <a:r>
              <a:rPr lang="ru-RU" dirty="0" smtClean="0"/>
              <a:t> ворота</a:t>
            </a:r>
            <a:endParaRPr lang="ru-RU" dirty="0"/>
          </a:p>
        </p:txBody>
      </p:sp>
      <p:pic>
        <p:nvPicPr>
          <p:cNvPr id="4" name="Содержимое 3" descr="Brandenburger_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071546"/>
            <a:ext cx="407196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07154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Бранденбурзькі</a:t>
            </a:r>
            <a:r>
              <a:rPr lang="ru-RU" b="1" dirty="0" smtClean="0"/>
              <a:t> ворота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часу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символом </a:t>
            </a:r>
            <a:r>
              <a:rPr lang="ru-RU" dirty="0" err="1" smtClean="0"/>
              <a:t>Берліна</a:t>
            </a:r>
            <a:r>
              <a:rPr lang="ru-RU" dirty="0" smtClean="0"/>
              <a:t>.  Автор проекту Карл </a:t>
            </a:r>
            <a:r>
              <a:rPr lang="ru-RU" dirty="0" err="1" smtClean="0"/>
              <a:t>Готтард</a:t>
            </a:r>
            <a:r>
              <a:rPr lang="ru-RU" dirty="0" smtClean="0"/>
              <a:t> </a:t>
            </a:r>
            <a:r>
              <a:rPr lang="ru-RU" dirty="0" err="1" smtClean="0"/>
              <a:t>Ланґганс</a:t>
            </a:r>
            <a:r>
              <a:rPr lang="ru-RU" dirty="0" smtClean="0"/>
              <a:t>.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грандіозної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висотою</a:t>
            </a:r>
            <a:r>
              <a:rPr lang="ru-RU" dirty="0" smtClean="0"/>
              <a:t> в 26, </a:t>
            </a:r>
            <a:r>
              <a:rPr lang="ru-RU" dirty="0" err="1" smtClean="0"/>
              <a:t>довжиною</a:t>
            </a:r>
            <a:r>
              <a:rPr lang="ru-RU" dirty="0" smtClean="0"/>
              <a:t> 65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товщиною</a:t>
            </a:r>
            <a:r>
              <a:rPr lang="ru-RU" dirty="0" smtClean="0"/>
              <a:t> 11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тривало</a:t>
            </a:r>
            <a:r>
              <a:rPr lang="ru-RU" dirty="0" smtClean="0"/>
              <a:t> 3 роки (1788 —1791). Над воротами </a:t>
            </a:r>
            <a:r>
              <a:rPr lang="ru-RU" dirty="0" err="1" smtClean="0"/>
              <a:t>височіє</a:t>
            </a:r>
            <a:r>
              <a:rPr lang="ru-RU" dirty="0" smtClean="0"/>
              <a:t> знаменита Квадрига, </a:t>
            </a:r>
            <a:r>
              <a:rPr lang="ru-RU" dirty="0" err="1" smtClean="0"/>
              <a:t>побудована</a:t>
            </a:r>
            <a:r>
              <a:rPr lang="ru-RU" dirty="0" smtClean="0"/>
              <a:t> у 1793 </a:t>
            </a:r>
            <a:r>
              <a:rPr lang="ru-RU" dirty="0" err="1" smtClean="0"/>
              <a:t>році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зображена</a:t>
            </a:r>
            <a:r>
              <a:rPr lang="ru-RU" dirty="0" smtClean="0"/>
              <a:t> статуя </a:t>
            </a:r>
            <a:r>
              <a:rPr lang="ru-RU" dirty="0" err="1" smtClean="0"/>
              <a:t>богині</a:t>
            </a:r>
            <a:r>
              <a:rPr lang="ru-RU" dirty="0" smtClean="0"/>
              <a:t> Миру на </a:t>
            </a:r>
            <a:r>
              <a:rPr lang="ru-RU" dirty="0" err="1" smtClean="0"/>
              <a:t>колісниці</a:t>
            </a:r>
            <a:r>
              <a:rPr lang="ru-RU" dirty="0" smtClean="0"/>
              <a:t>, </a:t>
            </a:r>
            <a:r>
              <a:rPr lang="ru-RU" dirty="0" err="1" smtClean="0"/>
              <a:t>запряженої</a:t>
            </a:r>
            <a:r>
              <a:rPr lang="ru-RU" dirty="0" smtClean="0"/>
              <a:t> </a:t>
            </a:r>
            <a:r>
              <a:rPr lang="ru-RU" dirty="0" err="1" smtClean="0"/>
              <a:t>чотирма</a:t>
            </a:r>
            <a:r>
              <a:rPr lang="ru-RU" dirty="0" smtClean="0"/>
              <a:t> </a:t>
            </a:r>
            <a:r>
              <a:rPr lang="ru-RU" dirty="0" err="1" smtClean="0"/>
              <a:t>кіньми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Шварцвальд</a:t>
            </a:r>
            <a:r>
              <a:rPr lang="ru-RU" dirty="0" smtClean="0"/>
              <a:t> («</a:t>
            </a:r>
            <a:r>
              <a:rPr lang="ru-RU" dirty="0" err="1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Простягається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уздовж</a:t>
            </a:r>
            <a:r>
              <a:rPr lang="ru-RU" sz="2000" dirty="0" smtClean="0"/>
              <a:t> </a:t>
            </a:r>
            <a:r>
              <a:rPr lang="ru-RU" sz="2000" dirty="0" err="1" smtClean="0"/>
              <a:t>течії</a:t>
            </a:r>
            <a:r>
              <a:rPr lang="ru-RU" sz="2000" dirty="0" smtClean="0"/>
              <a:t> Рейну. </a:t>
            </a:r>
            <a:r>
              <a:rPr lang="ru-RU" sz="2000" dirty="0" err="1" smtClean="0"/>
              <a:t>Найвища</a:t>
            </a:r>
            <a:r>
              <a:rPr lang="ru-RU" sz="2000" dirty="0" smtClean="0"/>
              <a:t> </a:t>
            </a:r>
            <a:r>
              <a:rPr lang="ru-RU" sz="2000" dirty="0" smtClean="0"/>
              <a:t>точка</a:t>
            </a:r>
          </a:p>
          <a:p>
            <a:pPr>
              <a:buNone/>
            </a:pPr>
            <a:r>
              <a:rPr lang="ru-RU" sz="2000" dirty="0" smtClean="0"/>
              <a:t>— </a:t>
            </a:r>
            <a:r>
              <a:rPr lang="ru-RU" sz="2000" dirty="0" smtClean="0"/>
              <a:t>гора </a:t>
            </a:r>
            <a:r>
              <a:rPr lang="ru-RU" sz="2000" dirty="0" err="1" smtClean="0"/>
              <a:t>Фельдберг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висотою</a:t>
            </a:r>
            <a:r>
              <a:rPr lang="ru-RU" sz="2000" dirty="0" smtClean="0"/>
              <a:t> 1493 м.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покритий</a:t>
            </a:r>
            <a:r>
              <a:rPr lang="ru-RU" sz="2000" dirty="0" smtClean="0"/>
              <a:t> </a:t>
            </a:r>
            <a:r>
              <a:rPr lang="ru-RU" sz="2000" dirty="0" smtClean="0"/>
              <a:t>густим</a:t>
            </a:r>
          </a:p>
          <a:p>
            <a:pPr>
              <a:buNone/>
            </a:pPr>
            <a:r>
              <a:rPr lang="ru-RU" sz="2000" dirty="0" err="1" smtClean="0"/>
              <a:t>хвойним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буковим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лісом</a:t>
            </a:r>
            <a:r>
              <a:rPr lang="ru-RU" sz="2000" dirty="0" smtClean="0"/>
              <a:t>,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безліч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живописних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гірських</a:t>
            </a:r>
            <a:r>
              <a:rPr lang="ru-RU" sz="2000" dirty="0" smtClean="0"/>
              <a:t> </a:t>
            </a:r>
            <a:r>
              <a:rPr lang="ru-RU" sz="2000" dirty="0" smtClean="0"/>
              <a:t>озер.</a:t>
            </a:r>
          </a:p>
          <a:p>
            <a:pPr>
              <a:buNone/>
            </a:pPr>
            <a:r>
              <a:rPr lang="ru-RU" sz="2000" dirty="0" smtClean="0"/>
              <a:t>Часто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мінеральні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зумовило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наявність</a:t>
            </a:r>
            <a:r>
              <a:rPr lang="ru-RU" sz="2000" dirty="0" smtClean="0"/>
              <a:t> </a:t>
            </a:r>
            <a:r>
              <a:rPr lang="ru-RU" sz="2000" dirty="0" smtClean="0"/>
              <a:t>ряду</a:t>
            </a:r>
          </a:p>
          <a:p>
            <a:pPr>
              <a:buNone/>
            </a:pPr>
            <a:r>
              <a:rPr lang="ru-RU" sz="2000" dirty="0" err="1" smtClean="0"/>
              <a:t>курортів</a:t>
            </a:r>
            <a:r>
              <a:rPr lang="ru-RU" sz="2000" dirty="0" smtClean="0"/>
              <a:t>, таких як Баден-Баден </a:t>
            </a:r>
            <a:r>
              <a:rPr lang="ru-RU" sz="2000" dirty="0" err="1" smtClean="0"/>
              <a:t>або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err="1" smtClean="0"/>
              <a:t>Баденвейлер</a:t>
            </a:r>
            <a:r>
              <a:rPr lang="ru-RU" sz="2000" dirty="0" smtClean="0"/>
              <a:t>. У </a:t>
            </a:r>
            <a:r>
              <a:rPr lang="ru-RU" sz="2000" dirty="0" err="1" smtClean="0"/>
              <a:t>Шварцвальді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бере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початок </a:t>
            </a:r>
            <a:r>
              <a:rPr lang="ru-RU" sz="2000" dirty="0" smtClean="0"/>
              <a:t>друга за стоком </a:t>
            </a:r>
            <a:r>
              <a:rPr lang="ru-RU" sz="2000" dirty="0" err="1" smtClean="0"/>
              <a:t>річка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</a:t>
            </a:r>
            <a:r>
              <a:rPr lang="ru-RU" sz="2000" dirty="0" smtClean="0"/>
              <a:t> </a:t>
            </a:r>
            <a:r>
              <a:rPr lang="ru-RU" sz="2000" dirty="0" smtClean="0"/>
              <a:t>Дунай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C:\Documents and Settings\Admin\Рабочий стол\жж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928934"/>
            <a:ext cx="350046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Палац </a:t>
            </a:r>
            <a:r>
              <a:rPr lang="ru-RU" b="1" dirty="0" err="1" smtClean="0"/>
              <a:t>Шарлоттенбург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будувався</a:t>
            </a:r>
            <a:r>
              <a:rPr lang="ru-RU" sz="2800" dirty="0" smtClean="0"/>
              <a:t> </a:t>
            </a:r>
            <a:r>
              <a:rPr lang="ru-RU" sz="2800" dirty="0" smtClean="0"/>
              <a:t>як </a:t>
            </a:r>
            <a:r>
              <a:rPr lang="ru-RU" sz="2800" dirty="0" err="1" smtClean="0"/>
              <a:t>літня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резиденція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дружини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Фрідріха</a:t>
            </a:r>
            <a:r>
              <a:rPr lang="ru-RU" sz="2800" dirty="0" smtClean="0"/>
              <a:t> </a:t>
            </a:r>
            <a:r>
              <a:rPr lang="ru-RU" sz="2800" dirty="0" smtClean="0"/>
              <a:t>ІІІ </a:t>
            </a:r>
            <a:r>
              <a:rPr lang="ru-RU" sz="2800" dirty="0" err="1" smtClean="0"/>
              <a:t>Софії-Шарлотти</a:t>
            </a:r>
            <a:r>
              <a:rPr lang="ru-RU" sz="2800" dirty="0" smtClean="0"/>
              <a:t>. </a:t>
            </a:r>
            <a:r>
              <a:rPr lang="ru-RU" sz="2800" dirty="0" err="1" smtClean="0"/>
              <a:t>Будівництво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розпочалось</a:t>
            </a:r>
            <a:r>
              <a:rPr lang="ru-RU" sz="2800" dirty="0" smtClean="0"/>
              <a:t> </a:t>
            </a:r>
            <a:r>
              <a:rPr lang="ru-RU" sz="2800" dirty="0" smtClean="0"/>
              <a:t>у 1695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За </a:t>
            </a:r>
            <a:r>
              <a:rPr lang="ru-RU" sz="2800" dirty="0" err="1" smtClean="0"/>
              <a:t>часів</a:t>
            </a:r>
            <a:r>
              <a:rPr lang="ru-RU" sz="2800" dirty="0" smtClean="0"/>
              <a:t> </a:t>
            </a:r>
            <a:r>
              <a:rPr lang="ru-RU" sz="2800" dirty="0" err="1" smtClean="0"/>
              <a:t>Фрідріха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Великого </a:t>
            </a:r>
            <a:r>
              <a:rPr lang="ru-RU" sz="2800" dirty="0" smtClean="0"/>
              <a:t>палац </a:t>
            </a:r>
            <a:r>
              <a:rPr lang="ru-RU" sz="2800" dirty="0" err="1" smtClean="0"/>
              <a:t>значно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розширили</a:t>
            </a:r>
            <a:r>
              <a:rPr lang="ru-RU" sz="2800" dirty="0" smtClean="0"/>
              <a:t> та</a:t>
            </a:r>
          </a:p>
          <a:p>
            <a:pPr>
              <a:buNone/>
            </a:pPr>
            <a:r>
              <a:rPr lang="ru-RU" sz="2800" dirty="0" err="1" smtClean="0"/>
              <a:t>перебудували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6626" name="Picture 2" descr="C:\Documents and Settings\Admin\Рабочий стол\в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421484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Рейхстаг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 (</a:t>
            </a:r>
            <a:r>
              <a:rPr lang="ru-RU" sz="2600" dirty="0" err="1" smtClean="0"/>
              <a:t>дослівно</a:t>
            </a:r>
            <a:r>
              <a:rPr lang="ru-RU" sz="2600" dirty="0" smtClean="0"/>
              <a:t> – </a:t>
            </a:r>
            <a:r>
              <a:rPr lang="ru-RU" sz="2600" dirty="0" err="1" smtClean="0"/>
              <a:t>федеральні</a:t>
            </a:r>
            <a:r>
              <a:rPr lang="ru-RU" sz="2600" dirty="0" smtClean="0"/>
              <a:t> </a:t>
            </a:r>
            <a:r>
              <a:rPr lang="ru-RU" sz="2600" dirty="0" err="1" smtClean="0"/>
              <a:t>збори</a:t>
            </a:r>
            <a:r>
              <a:rPr lang="ru-RU" sz="2600" dirty="0" smtClean="0"/>
              <a:t>) </a:t>
            </a:r>
            <a:r>
              <a:rPr lang="ru-RU" sz="2600" dirty="0" err="1" smtClean="0"/>
              <a:t>був</a:t>
            </a:r>
            <a:r>
              <a:rPr lang="ru-RU" sz="2600" dirty="0" smtClean="0"/>
              <a:t> </a:t>
            </a:r>
            <a:r>
              <a:rPr lang="ru-RU" sz="2600" dirty="0" err="1" smtClean="0"/>
              <a:t>побудовпаний</a:t>
            </a:r>
            <a:r>
              <a:rPr lang="ru-RU" sz="2600" dirty="0" smtClean="0"/>
              <a:t> </a:t>
            </a:r>
            <a:r>
              <a:rPr lang="ru-RU" sz="2600" dirty="0" smtClean="0"/>
              <a:t>для</a:t>
            </a:r>
          </a:p>
          <a:p>
            <a:pPr>
              <a:buNone/>
            </a:pPr>
            <a:r>
              <a:rPr lang="ru-RU" sz="2600" dirty="0" err="1" smtClean="0"/>
              <a:t>німецького</a:t>
            </a:r>
            <a:r>
              <a:rPr lang="ru-RU" sz="2600" dirty="0" smtClean="0"/>
              <a:t> </a:t>
            </a:r>
            <a:r>
              <a:rPr lang="ru-RU" sz="2600" dirty="0" smtClean="0"/>
              <a:t>парламенту в </a:t>
            </a:r>
            <a:r>
              <a:rPr lang="ru-RU" sz="2600" dirty="0" err="1" smtClean="0"/>
              <a:t>кінці</a:t>
            </a:r>
            <a:r>
              <a:rPr lang="ru-RU" sz="2600" dirty="0" smtClean="0"/>
              <a:t> ХІХ </a:t>
            </a:r>
            <a:r>
              <a:rPr lang="ru-RU" sz="2600" dirty="0" err="1" smtClean="0"/>
              <a:t>ст</a:t>
            </a:r>
            <a:r>
              <a:rPr lang="ru-RU" sz="2600" dirty="0" smtClean="0"/>
              <a:t> по проекту </a:t>
            </a:r>
            <a:r>
              <a:rPr lang="ru-RU" sz="2600" dirty="0" err="1" smtClean="0"/>
              <a:t>Пауля</a:t>
            </a:r>
            <a:endParaRPr lang="ru-RU" sz="2600" dirty="0" smtClean="0"/>
          </a:p>
          <a:p>
            <a:pPr>
              <a:buNone/>
            </a:pPr>
            <a:r>
              <a:rPr lang="ru-RU" sz="2600" dirty="0" err="1" smtClean="0"/>
              <a:t>Валлота</a:t>
            </a:r>
            <a:r>
              <a:rPr lang="ru-RU" sz="2600" dirty="0" smtClean="0"/>
              <a:t>. </a:t>
            </a:r>
            <a:r>
              <a:rPr lang="ru-RU" sz="2600" dirty="0" err="1" smtClean="0"/>
              <a:t>Надпис</a:t>
            </a:r>
            <a:r>
              <a:rPr lang="ru-RU" sz="2600" dirty="0" smtClean="0"/>
              <a:t> фасаду говорить: 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«</a:t>
            </a:r>
            <a:r>
              <a:rPr lang="ru-RU" sz="2600" dirty="0" err="1" smtClean="0"/>
              <a:t>Німецькому</a:t>
            </a:r>
            <a:r>
              <a:rPr lang="ru-RU" sz="2600" dirty="0" smtClean="0"/>
              <a:t> 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народу</a:t>
            </a:r>
            <a:r>
              <a:rPr lang="ru-RU" sz="2600" dirty="0" smtClean="0"/>
              <a:t>». </a:t>
            </a:r>
            <a:r>
              <a:rPr lang="ru-RU" sz="2600" dirty="0" err="1" smtClean="0"/>
              <a:t>Згодом</a:t>
            </a:r>
            <a:r>
              <a:rPr lang="ru-RU" sz="2600" dirty="0" smtClean="0"/>
              <a:t> рейхстаг став</a:t>
            </a:r>
          </a:p>
          <a:p>
            <a:pPr>
              <a:buNone/>
            </a:pPr>
            <a:r>
              <a:rPr lang="ru-RU" sz="2600" dirty="0" smtClean="0"/>
              <a:t> </a:t>
            </a:r>
            <a:r>
              <a:rPr lang="ru-RU" sz="2600" dirty="0" err="1" smtClean="0"/>
              <a:t>місцем</a:t>
            </a:r>
            <a:r>
              <a:rPr lang="ru-RU" sz="2600" dirty="0" smtClean="0"/>
              <a:t> </a:t>
            </a:r>
            <a:r>
              <a:rPr lang="ru-RU" sz="2600" dirty="0" err="1" smtClean="0"/>
              <a:t>засідання</a:t>
            </a:r>
            <a:r>
              <a:rPr lang="ru-RU" sz="2600" dirty="0" smtClean="0"/>
              <a:t> бундестагу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C:\Documents and Settings\Admin\Рабочий стол\ккд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496"/>
            <a:ext cx="3429024" cy="355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Кельнський</a:t>
            </a:r>
            <a:r>
              <a:rPr lang="ru-RU" b="1" dirty="0" smtClean="0"/>
              <a:t> собор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римо-католицька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в </a:t>
            </a:r>
            <a:r>
              <a:rPr lang="ru-RU" dirty="0" err="1" smtClean="0"/>
              <a:t>Кельні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Німеччина</a:t>
            </a:r>
            <a:r>
              <a:rPr lang="ru-RU" dirty="0" smtClean="0"/>
              <a:t>. Тут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осідок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архиєпископа</a:t>
            </a:r>
            <a:r>
              <a:rPr lang="ru-RU" dirty="0" smtClean="0"/>
              <a:t> </a:t>
            </a:r>
            <a:r>
              <a:rPr lang="ru-RU" dirty="0" err="1" smtClean="0"/>
              <a:t>Кельнського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 descr="C:\Documents and Settings\Admin\Рабочий стол\вл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70250"/>
            <a:ext cx="5465781" cy="315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Площа країни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Площа Німеччини </a:t>
            </a:r>
          </a:p>
          <a:p>
            <a:pPr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займає 357 тис. 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кар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4262434" cy="510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828924"/>
          </a:xfrm>
        </p:spPr>
        <p:txBody>
          <a:bodyPr/>
          <a:lstStyle/>
          <a:p>
            <a:r>
              <a:rPr lang="uk-UA" dirty="0" smtClean="0"/>
              <a:t>Цікаві факти про </a:t>
            </a:r>
            <a:r>
              <a:rPr lang="uk-UA" dirty="0" err="1" smtClean="0"/>
              <a:t>німеччину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Найпопулярнішим</a:t>
            </a:r>
            <a:r>
              <a:rPr lang="ru-RU" dirty="0" smtClean="0"/>
              <a:t> видом спорту в </a:t>
            </a:r>
            <a:r>
              <a:rPr lang="ru-RU" dirty="0" err="1" smtClean="0"/>
              <a:t>Німеччині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smtClean="0"/>
              <a:t>футбол. А </a:t>
            </a:r>
            <a:r>
              <a:rPr lang="ru-RU" dirty="0" err="1" smtClean="0"/>
              <a:t>збірна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найсильніших</a:t>
            </a:r>
            <a:r>
              <a:rPr lang="ru-RU" dirty="0" smtClean="0"/>
              <a:t> </a:t>
            </a:r>
            <a:r>
              <a:rPr lang="ru-RU" dirty="0" err="1" smtClean="0"/>
              <a:t>збірних</a:t>
            </a:r>
            <a:r>
              <a:rPr lang="ru-RU" dirty="0" smtClean="0"/>
              <a:t> </a:t>
            </a:r>
            <a:r>
              <a:rPr lang="ru-RU" dirty="0" err="1" smtClean="0"/>
              <a:t>футбольних</a:t>
            </a:r>
            <a:r>
              <a:rPr lang="ru-RU" dirty="0" smtClean="0"/>
              <a:t> </a:t>
            </a:r>
            <a:r>
              <a:rPr lang="ru-RU" dirty="0" smtClean="0"/>
              <a:t>команд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C:\Documents and Settings\Admin\Рабочий стол\ы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5572164" cy="314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Ангела </a:t>
            </a:r>
            <a:r>
              <a:rPr lang="ru-RU" dirty="0" err="1" smtClean="0"/>
              <a:t>Меркель</a:t>
            </a:r>
            <a:r>
              <a:rPr lang="ru-RU" dirty="0" smtClean="0"/>
              <a:t> , яку </a:t>
            </a:r>
            <a:r>
              <a:rPr lang="ru-RU" dirty="0" err="1" smtClean="0"/>
              <a:t>обрали</a:t>
            </a:r>
            <a:r>
              <a:rPr lang="ru-RU" dirty="0" smtClean="0"/>
              <a:t> в 2005 </a:t>
            </a:r>
            <a:r>
              <a:rPr lang="ru-RU" dirty="0" smtClean="0"/>
              <a:t>–</a:t>
            </a:r>
            <a:r>
              <a:rPr lang="ru-RU" dirty="0" err="1" smtClean="0"/>
              <a:t>му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smtClean="0"/>
              <a:t>, стала першим канцлером </a:t>
            </a:r>
            <a:r>
              <a:rPr lang="ru-RU" dirty="0" err="1" smtClean="0"/>
              <a:t>жіночої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30722" name="Picture 2" descr="C:\Documents and Settings\Admin\Рабочий стол\чч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496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686800" cy="3865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0" dirty="0" smtClean="0">
                <a:solidFill>
                  <a:schemeClr val="accent1"/>
                </a:solidFill>
              </a:rPr>
              <a:t> Дякую за увагу!</a:t>
            </a:r>
            <a:endParaRPr lang="ru-RU" sz="8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Країни-сусіди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півночі</a:t>
            </a:r>
            <a:r>
              <a:rPr lang="ru-RU" dirty="0" smtClean="0"/>
              <a:t>- </a:t>
            </a:r>
            <a:r>
              <a:rPr lang="ru-RU" dirty="0" err="1" smtClean="0"/>
              <a:t>Данія</a:t>
            </a:r>
            <a:r>
              <a:rPr lang="ru-RU" dirty="0" smtClean="0"/>
              <a:t> (68 км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заході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Нідерланди</a:t>
            </a:r>
            <a:r>
              <a:rPr lang="ru-RU" dirty="0" smtClean="0"/>
              <a:t>(577 </a:t>
            </a:r>
            <a:r>
              <a:rPr lang="ru-RU" dirty="0" smtClean="0"/>
              <a:t>км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,</a:t>
            </a:r>
            <a:r>
              <a:rPr lang="ru-RU" dirty="0" err="1" smtClean="0"/>
              <a:t>Бельгія</a:t>
            </a:r>
            <a:r>
              <a:rPr lang="ru-RU" dirty="0" smtClean="0"/>
              <a:t>(167 </a:t>
            </a:r>
            <a:r>
              <a:rPr lang="ru-RU" dirty="0" smtClean="0"/>
              <a:t>км</a:t>
            </a:r>
            <a:r>
              <a:rPr lang="ru-RU" dirty="0" smtClean="0"/>
              <a:t>),</a:t>
            </a:r>
          </a:p>
          <a:p>
            <a:pPr>
              <a:buNone/>
            </a:pPr>
            <a:r>
              <a:rPr lang="ru-RU" dirty="0" smtClean="0"/>
              <a:t> Люксембург (138 км) </a:t>
            </a:r>
            <a:r>
              <a:rPr lang="ru-RU" dirty="0" smtClean="0"/>
              <a:t>та</a:t>
            </a:r>
            <a:r>
              <a:rPr lang="ru-RU" dirty="0" smtClean="0"/>
              <a:t> </a:t>
            </a:r>
            <a:r>
              <a:rPr lang="ru-RU" dirty="0" err="1" smtClean="0"/>
              <a:t>Франція</a:t>
            </a:r>
            <a:r>
              <a:rPr lang="ru-RU" dirty="0" smtClean="0"/>
              <a:t> (451 км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Н</a:t>
            </a:r>
            <a:r>
              <a:rPr lang="ru-RU" dirty="0" smtClean="0"/>
              <a:t>а </a:t>
            </a:r>
            <a:r>
              <a:rPr lang="ru-RU" dirty="0" err="1" smtClean="0"/>
              <a:t>півдні</a:t>
            </a:r>
            <a:r>
              <a:rPr lang="ru-RU" dirty="0" smtClean="0"/>
              <a:t> — </a:t>
            </a:r>
            <a:r>
              <a:rPr lang="ru-RU" dirty="0" err="1" smtClean="0"/>
              <a:t>Швейцарія</a:t>
            </a:r>
            <a:r>
              <a:rPr lang="ru-RU" dirty="0" smtClean="0"/>
              <a:t> (</a:t>
            </a:r>
            <a:r>
              <a:rPr lang="ru-RU" dirty="0" smtClean="0"/>
              <a:t>334км</a:t>
            </a:r>
            <a:r>
              <a:rPr lang="ru-RU" dirty="0" smtClean="0"/>
              <a:t>), 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Австрія</a:t>
            </a:r>
            <a:r>
              <a:rPr lang="ru-RU" dirty="0" smtClean="0"/>
              <a:t> (784 км)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Чехія</a:t>
            </a:r>
            <a:r>
              <a:rPr lang="ru-RU" dirty="0" smtClean="0"/>
              <a:t> (646 км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Н</a:t>
            </a:r>
            <a:r>
              <a:rPr lang="ru-RU" dirty="0" smtClean="0"/>
              <a:t>а </a:t>
            </a:r>
            <a:r>
              <a:rPr lang="ru-RU" dirty="0" err="1" smtClean="0"/>
              <a:t>сході</a:t>
            </a:r>
            <a:r>
              <a:rPr lang="ru-RU" dirty="0" smtClean="0"/>
              <a:t> — </a:t>
            </a:r>
            <a:r>
              <a:rPr lang="ru-RU" dirty="0" err="1" smtClean="0"/>
              <a:t>Польща</a:t>
            </a:r>
            <a:r>
              <a:rPr lang="ru-RU" dirty="0" smtClean="0"/>
              <a:t> (456 км). </a:t>
            </a:r>
            <a:endParaRPr lang="ru-RU" dirty="0"/>
          </a:p>
        </p:txBody>
      </p:sp>
      <p:pic>
        <p:nvPicPr>
          <p:cNvPr id="2050" name="Picture 2" descr="C:\Documents and Settings\Admin\Рабочий стол\герм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500462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На півночі омивається </a:t>
            </a:r>
          </a:p>
          <a:p>
            <a:pPr>
              <a:buNone/>
            </a:pPr>
            <a:r>
              <a:rPr lang="uk-UA" dirty="0" smtClean="0"/>
              <a:t>Балтійським і Північним</a:t>
            </a:r>
          </a:p>
          <a:p>
            <a:pPr>
              <a:buNone/>
            </a:pPr>
            <a:r>
              <a:rPr lang="uk-UA" dirty="0" smtClean="0"/>
              <a:t>м</a:t>
            </a:r>
            <a:r>
              <a:rPr lang="uk-UA" dirty="0" smtClean="0"/>
              <a:t>орями.</a:t>
            </a:r>
          </a:p>
        </p:txBody>
      </p:sp>
      <p:pic>
        <p:nvPicPr>
          <p:cNvPr id="3074" name="Picture 2" descr="C:\Documents and Settings\Admin\Рабочий стол\мо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14620"/>
            <a:ext cx="6207140" cy="3476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Столицею Німеччини є </a:t>
            </a:r>
            <a:r>
              <a:rPr lang="uk-UA" dirty="0" err="1" smtClean="0">
                <a:solidFill>
                  <a:schemeClr val="accent1"/>
                </a:solidFill>
              </a:rPr>
              <a:t>берлін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Площа</a:t>
            </a:r>
            <a:r>
              <a:rPr lang="ru-RU" dirty="0" smtClean="0"/>
              <a:t>- 891  км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ru-RU" dirty="0" err="1" smtClean="0"/>
              <a:t>Населення</a:t>
            </a:r>
            <a:r>
              <a:rPr lang="ru-RU" dirty="0" smtClean="0"/>
              <a:t>- 3,14 млн.</a:t>
            </a:r>
          </a:p>
          <a:p>
            <a:pPr>
              <a:buNone/>
            </a:pPr>
            <a:r>
              <a:rPr lang="uk-UA" dirty="0" smtClean="0"/>
              <a:t>о</a:t>
            </a:r>
            <a:r>
              <a:rPr lang="uk-UA" dirty="0" smtClean="0"/>
              <a:t>сіб.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Має 12 урядових </a:t>
            </a:r>
          </a:p>
          <a:p>
            <a:pPr>
              <a:buNone/>
            </a:pPr>
            <a:r>
              <a:rPr lang="uk-UA" dirty="0" smtClean="0"/>
              <a:t>о</a:t>
            </a:r>
            <a:r>
              <a:rPr lang="uk-UA" dirty="0" smtClean="0"/>
              <a:t>кругів.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Admin\Рабочий стол\берл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143404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Форма правління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Німеччина</a:t>
            </a:r>
            <a:r>
              <a:rPr lang="ru-RU" dirty="0" smtClean="0"/>
              <a:t> - </a:t>
            </a:r>
            <a:r>
              <a:rPr lang="ru-RU" dirty="0" err="1" smtClean="0"/>
              <a:t>федеративна</a:t>
            </a:r>
            <a:r>
              <a:rPr lang="ru-RU" dirty="0" smtClean="0"/>
              <a:t> держава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республіканською</a:t>
            </a:r>
            <a:r>
              <a:rPr lang="ru-RU" dirty="0" smtClean="0"/>
              <a:t> </a:t>
            </a:r>
            <a:r>
              <a:rPr lang="ru-RU" dirty="0" smtClean="0"/>
              <a:t>формою </a:t>
            </a:r>
            <a:r>
              <a:rPr lang="ru-RU" dirty="0" err="1" smtClean="0"/>
              <a:t>правління</a:t>
            </a:r>
            <a:r>
              <a:rPr lang="ru-RU" dirty="0" smtClean="0"/>
              <a:t>. </a:t>
            </a:r>
            <a:r>
              <a:rPr lang="ru-RU" dirty="0" err="1" smtClean="0"/>
              <a:t>Діє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Основний</a:t>
            </a:r>
            <a:r>
              <a:rPr lang="ru-RU" dirty="0" smtClean="0"/>
              <a:t> закон) </a:t>
            </a:r>
            <a:r>
              <a:rPr lang="ru-RU" dirty="0" err="1" smtClean="0"/>
              <a:t>від</a:t>
            </a:r>
            <a:r>
              <a:rPr lang="ru-RU" dirty="0" smtClean="0"/>
              <a:t> 23 </a:t>
            </a:r>
            <a:r>
              <a:rPr lang="ru-RU" dirty="0" err="1" smtClean="0"/>
              <a:t>травня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1949 </a:t>
            </a:r>
            <a:r>
              <a:rPr lang="ru-RU" dirty="0" smtClean="0"/>
              <a:t>р.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останніми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березня</a:t>
            </a:r>
            <a:r>
              <a:rPr lang="ru-RU" dirty="0" smtClean="0"/>
              <a:t> 2009 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smtClean="0"/>
              <a:t>земля </a:t>
            </a:r>
            <a:r>
              <a:rPr lang="ru-RU" dirty="0" err="1" smtClean="0"/>
              <a:t>має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свою </a:t>
            </a:r>
            <a:r>
              <a:rPr lang="ru-RU" dirty="0" err="1" smtClean="0"/>
              <a:t>конституцію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парламент </a:t>
            </a:r>
            <a:r>
              <a:rPr lang="ru-RU" dirty="0" err="1" smtClean="0"/>
              <a:t>і</a:t>
            </a:r>
            <a:r>
              <a:rPr lang="ru-RU" dirty="0" smtClean="0"/>
              <a:t> уряд.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Admin\Рабочий стол\л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14751"/>
            <a:ext cx="4543430" cy="2289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Форма устрою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 формою державного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устрою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федеративна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C:\Documents and Settings\Admin\Рабочий стол\респу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652</Words>
  <PresentationFormat>Экран (4:3)</PresentationFormat>
  <Paragraphs>248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Трек</vt:lpstr>
      <vt:lpstr>Пакет</vt:lpstr>
      <vt:lpstr> </vt:lpstr>
      <vt:lpstr>Географічне положення</vt:lpstr>
      <vt:lpstr>Регіони Німеччини</vt:lpstr>
      <vt:lpstr>Площа країни</vt:lpstr>
      <vt:lpstr>Країни-сусіди</vt:lpstr>
      <vt:lpstr>Слайд 6</vt:lpstr>
      <vt:lpstr>Столицею Німеччини є берлін</vt:lpstr>
      <vt:lpstr>Форма правління</vt:lpstr>
      <vt:lpstr>Форма устрою</vt:lpstr>
      <vt:lpstr>Голова  держави</vt:lpstr>
      <vt:lpstr>Законодавчий орган</vt:lpstr>
      <vt:lpstr>Прапор німеччини</vt:lpstr>
      <vt:lpstr>Державний герб</vt:lpstr>
      <vt:lpstr>Національний гімн німеччини</vt:lpstr>
      <vt:lpstr>населення</vt:lpstr>
      <vt:lpstr>Національний склад</vt:lpstr>
      <vt:lpstr>Слайд 17</vt:lpstr>
      <vt:lpstr>релігія</vt:lpstr>
      <vt:lpstr>Тип відтворювання</vt:lpstr>
      <vt:lpstr>Густина населення</vt:lpstr>
      <vt:lpstr>урбанізація</vt:lpstr>
      <vt:lpstr>НАЙБІЛЬШІ МЕГАПОЛІСИ</vt:lpstr>
      <vt:lpstr>міграції</vt:lpstr>
      <vt:lpstr>безробіття</vt:lpstr>
      <vt:lpstr>Державна валюта</vt:lpstr>
      <vt:lpstr>Німецька кухня </vt:lpstr>
      <vt:lpstr>Октоберфест</vt:lpstr>
      <vt:lpstr>господарство</vt:lpstr>
      <vt:lpstr>транспорт</vt:lpstr>
      <vt:lpstr>клімат</vt:lpstr>
      <vt:lpstr>рельєф</vt:lpstr>
      <vt:lpstr>Мінеральні ресурси</vt:lpstr>
      <vt:lpstr>Водні ресурси</vt:lpstr>
      <vt:lpstr>Визначні пам'ятки Німеччини</vt:lpstr>
      <vt:lpstr>Бранденбурзькі ворота</vt:lpstr>
      <vt:lpstr>Шварцвальд («чорний ліс»)</vt:lpstr>
      <vt:lpstr>Палац Шарлоттенбург </vt:lpstr>
      <vt:lpstr>Рейхстаг</vt:lpstr>
      <vt:lpstr>Кельнський собор </vt:lpstr>
      <vt:lpstr>Цікаві факти про німеччину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User</cp:lastModifiedBy>
  <cp:revision>24</cp:revision>
  <dcterms:modified xsi:type="dcterms:W3CDTF">2014-03-04T19:39:03Z</dcterms:modified>
</cp:coreProperties>
</file>