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2"/>
  </p:notesMasterIdLst>
  <p:sldIdLst>
    <p:sldId id="256" r:id="rId2"/>
    <p:sldId id="263" r:id="rId3"/>
    <p:sldId id="264" r:id="rId4"/>
    <p:sldId id="265" r:id="rId5"/>
    <p:sldId id="259" r:id="rId6"/>
    <p:sldId id="275" r:id="rId7"/>
    <p:sldId id="257" r:id="rId8"/>
    <p:sldId id="260" r:id="rId9"/>
    <p:sldId id="261" r:id="rId10"/>
    <p:sldId id="262" r:id="rId11"/>
    <p:sldId id="258" r:id="rId12"/>
    <p:sldId id="266" r:id="rId13"/>
    <p:sldId id="268" r:id="rId14"/>
    <p:sldId id="269" r:id="rId15"/>
    <p:sldId id="267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B8F11-B73B-4AD8-972B-8197424AE64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6C3EF-9565-40ED-B406-DAA74ED7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1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6C3EF-9565-40ED-B406-DAA74ED70D4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17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D5C3BD2A-02DE-4F99-9CE1-B8878FBF7E64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A7F62FB3-6F39-4C16-BD4E-4B0A6EC6426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/index.php?title=%D0%9C%D0%B0%D0%BA%D1%81%D1%83%D1%80%D0%B0&amp;action=edit&amp;redlink=1" TargetMode="External"/><Relationship Id="rId13" Type="http://schemas.openxmlformats.org/officeDocument/2006/relationships/image" Target="../media/image17.jpg"/><Relationship Id="rId3" Type="http://schemas.openxmlformats.org/officeDocument/2006/relationships/hyperlink" Target="http://uk.wikipedia.org/wiki/%D0%9A%D1%96%D0%B1%D0%BB%D0%B0" TargetMode="External"/><Relationship Id="rId7" Type="http://schemas.openxmlformats.org/officeDocument/2006/relationships/image" Target="../media/image14.jpg"/><Relationship Id="rId12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C%D1%96%D0%BD%D0%B1%D0%B0%D1%80" TargetMode="External"/><Relationship Id="rId11" Type="http://schemas.openxmlformats.org/officeDocument/2006/relationships/image" Target="../media/image15.jpg"/><Relationship Id="rId5" Type="http://schemas.openxmlformats.org/officeDocument/2006/relationships/hyperlink" Target="http://uk.wikipedia.org/w/index.php?title=%D0%90%D0%BD%D0%B0%D0%B7%D0%B0&amp;action=edit&amp;redlink=1" TargetMode="External"/><Relationship Id="rId15" Type="http://schemas.openxmlformats.org/officeDocument/2006/relationships/image" Target="../media/image19.jpeg"/><Relationship Id="rId10" Type="http://schemas.openxmlformats.org/officeDocument/2006/relationships/hyperlink" Target="http://uk.wikipedia.org/w/index.php?title=%D0%9A%D1%83%D1%80%D1%81%D1%96_(%D0%B0%D1%80%D1%85%D1%96%D1%82%D0%B5%D0%BA%D1%82%D1%83%D1%80%D0%B0)&amp;action=edit&amp;redlink=1" TargetMode="External"/><Relationship Id="rId4" Type="http://schemas.openxmlformats.org/officeDocument/2006/relationships/hyperlink" Target="http://uk.wikipedia.org/wiki/%D0%9C%D1%96%D1%85%D1%80%D0%B0%D0%B1" TargetMode="External"/><Relationship Id="rId9" Type="http://schemas.openxmlformats.org/officeDocument/2006/relationships/hyperlink" Target="http://uk.wikipedia.org/w/index.php?title=%D0%94%D1%96%D0%BA%D0%BA%D0%B0&amp;action=edit&amp;redlink=1" TargetMode="External"/><Relationship Id="rId1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797152"/>
            <a:ext cx="4860032" cy="206084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uk-UA" sz="2800" dirty="0" smtClean="0">
                <a:latin typeface="Annabelle" panose="03000400000000000000" pitchFamily="66" charset="0"/>
              </a:rPr>
              <a:t>Виконали </a:t>
            </a:r>
          </a:p>
          <a:p>
            <a:pPr algn="r"/>
            <a:r>
              <a:rPr lang="uk-UA" sz="2800" dirty="0" smtClean="0">
                <a:latin typeface="Annabelle" panose="03000400000000000000" pitchFamily="66" charset="0"/>
              </a:rPr>
              <a:t>учениці 11-А класу </a:t>
            </a:r>
          </a:p>
          <a:p>
            <a:pPr algn="r"/>
            <a:r>
              <a:rPr lang="uk-UA" sz="2800" dirty="0" smtClean="0">
                <a:latin typeface="Annabelle" panose="03000400000000000000" pitchFamily="66" charset="0"/>
              </a:rPr>
              <a:t>Александрова Ірина </a:t>
            </a:r>
          </a:p>
          <a:p>
            <a:pPr algn="r"/>
            <a:r>
              <a:rPr lang="uk-UA" sz="2800" dirty="0" smtClean="0">
                <a:latin typeface="Annabelle" panose="03000400000000000000" pitchFamily="66" charset="0"/>
              </a:rPr>
              <a:t>Бадя Юлія</a:t>
            </a:r>
            <a:endParaRPr lang="ru-RU" sz="2800" i="1" dirty="0">
              <a:latin typeface="Annabelle" panose="03000400000000000000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7680960" cy="2438399"/>
          </a:xfrm>
        </p:spPr>
        <p:txBody>
          <a:bodyPr>
            <a:normAutofit/>
          </a:bodyPr>
          <a:lstStyle/>
          <a:p>
            <a:r>
              <a:rPr lang="uk-UA" sz="4800" i="1" dirty="0" smtClean="0"/>
              <a:t>АРАБО-МУСУЛЬМАНСЬКА АРХІТЕКТУРА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183682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9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73120" y="260648"/>
            <a:ext cx="3851920" cy="864096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Елементи</a:t>
            </a:r>
            <a:r>
              <a:rPr lang="ru-RU" b="1" dirty="0"/>
              <a:t> </a:t>
            </a:r>
            <a:r>
              <a:rPr lang="ru-RU" b="1" dirty="0" err="1" smtClean="0"/>
              <a:t>мечеті</a:t>
            </a:r>
            <a:r>
              <a:rPr lang="ru-RU" b="1" dirty="0" smtClean="0"/>
              <a:t>: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" y="548680"/>
            <a:ext cx="3651338" cy="2736304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3678509" y="415640"/>
            <a:ext cx="5465490" cy="3157375"/>
          </a:xfrm>
        </p:spPr>
        <p:txBody>
          <a:bodyPr>
            <a:normAutofit fontScale="92500"/>
          </a:bodyPr>
          <a:lstStyle/>
          <a:p>
            <a:r>
              <a:rPr lang="ru-RU" i="1" dirty="0" err="1" smtClean="0">
                <a:hlinkClick r:id="rId3" tooltip="Кібла"/>
              </a:rPr>
              <a:t>кібла</a:t>
            </a:r>
            <a:r>
              <a:rPr lang="ru-RU" dirty="0"/>
              <a:t> — («те,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навпроти</a:t>
            </a:r>
            <a:r>
              <a:rPr lang="ru-RU" dirty="0"/>
              <a:t>») </a:t>
            </a:r>
            <a:r>
              <a:rPr lang="ru-RU" dirty="0" err="1"/>
              <a:t>напрям</a:t>
            </a:r>
            <a:r>
              <a:rPr lang="ru-RU" dirty="0"/>
              <a:t> на Каабу, </a:t>
            </a:r>
            <a:r>
              <a:rPr lang="ru-RU" dirty="0" err="1"/>
              <a:t>задня</a:t>
            </a:r>
            <a:r>
              <a:rPr lang="ru-RU" dirty="0"/>
              <a:t>, </a:t>
            </a:r>
            <a:r>
              <a:rPr lang="ru-RU" dirty="0" err="1"/>
              <a:t>звернена</a:t>
            </a:r>
            <a:r>
              <a:rPr lang="ru-RU" dirty="0"/>
              <a:t> до </a:t>
            </a:r>
            <a:r>
              <a:rPr lang="ru-RU" dirty="0" err="1"/>
              <a:t>Кааби</a:t>
            </a:r>
            <a:r>
              <a:rPr lang="ru-RU" dirty="0"/>
              <a:t>, </a:t>
            </a:r>
            <a:r>
              <a:rPr lang="ru-RU" dirty="0" err="1"/>
              <a:t>стіна</a:t>
            </a:r>
            <a:r>
              <a:rPr lang="ru-RU" dirty="0"/>
              <a:t> </a:t>
            </a:r>
            <a:r>
              <a:rPr lang="ru-RU" dirty="0" err="1"/>
              <a:t>мечеті</a:t>
            </a:r>
            <a:r>
              <a:rPr lang="ru-RU" dirty="0"/>
              <a:t>;</a:t>
            </a:r>
          </a:p>
          <a:p>
            <a:r>
              <a:rPr lang="ru-RU" i="1" dirty="0" err="1">
                <a:hlinkClick r:id="rId4" tooltip="Міхраб"/>
              </a:rPr>
              <a:t>міхраб</a:t>
            </a:r>
            <a:r>
              <a:rPr lang="ru-RU" dirty="0"/>
              <a:t> — </a:t>
            </a:r>
            <a:r>
              <a:rPr lang="ru-RU" dirty="0" err="1"/>
              <a:t>орієнтована</a:t>
            </a:r>
            <a:r>
              <a:rPr lang="ru-RU" dirty="0"/>
              <a:t> на Каабу священна </a:t>
            </a:r>
            <a:r>
              <a:rPr lang="ru-RU" dirty="0" err="1"/>
              <a:t>ніша</a:t>
            </a:r>
            <a:r>
              <a:rPr lang="ru-RU" dirty="0"/>
              <a:t> (плоска, </a:t>
            </a:r>
            <a:r>
              <a:rPr lang="ru-RU" dirty="0" err="1"/>
              <a:t>умовна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увігнута</a:t>
            </a:r>
            <a:r>
              <a:rPr lang="ru-RU" dirty="0"/>
              <a:t>), </a:t>
            </a:r>
            <a:r>
              <a:rPr lang="ru-RU" dirty="0" err="1"/>
              <a:t>перекрита</a:t>
            </a:r>
            <a:r>
              <a:rPr lang="ru-RU" dirty="0"/>
              <a:t> </a:t>
            </a:r>
            <a:r>
              <a:rPr lang="ru-RU" dirty="0" err="1"/>
              <a:t>аркою</a:t>
            </a:r>
            <a:r>
              <a:rPr lang="ru-RU" dirty="0"/>
              <a:t>, невеликим </a:t>
            </a:r>
            <a:r>
              <a:rPr lang="ru-RU" dirty="0" err="1"/>
              <a:t>зведенням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конхою</a:t>
            </a:r>
            <a:r>
              <a:rPr lang="ru-RU" dirty="0"/>
              <a:t> і вставлена в раму;</a:t>
            </a:r>
          </a:p>
          <a:p>
            <a:r>
              <a:rPr lang="ru-RU" i="1" dirty="0" err="1">
                <a:hlinkClick r:id="rId5" tooltip="Аназа (ще не написана)"/>
              </a:rPr>
              <a:t>аназа</a:t>
            </a:r>
            <a:r>
              <a:rPr lang="ru-RU" dirty="0"/>
              <a:t> («</a:t>
            </a:r>
            <a:r>
              <a:rPr lang="ru-RU" dirty="0" err="1"/>
              <a:t>стріла</a:t>
            </a:r>
            <a:r>
              <a:rPr lang="ru-RU" dirty="0"/>
              <a:t>») — </a:t>
            </a:r>
            <a:r>
              <a:rPr lang="ru-RU" dirty="0" err="1"/>
              <a:t>стіна</a:t>
            </a:r>
            <a:r>
              <a:rPr lang="ru-RU" dirty="0"/>
              <a:t>, </a:t>
            </a:r>
            <a:r>
              <a:rPr lang="ru-RU" dirty="0" err="1"/>
              <a:t>різьблена</a:t>
            </a:r>
            <a:r>
              <a:rPr lang="ru-RU" dirty="0"/>
              <a:t> </a:t>
            </a:r>
            <a:r>
              <a:rPr lang="ru-RU" dirty="0" err="1"/>
              <a:t>мармурова</a:t>
            </a:r>
            <a:r>
              <a:rPr lang="ru-RU" dirty="0"/>
              <a:t> </a:t>
            </a:r>
            <a:r>
              <a:rPr lang="ru-RU" dirty="0" err="1"/>
              <a:t>дошка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дерев'яна</a:t>
            </a:r>
            <a:r>
              <a:rPr lang="ru-RU" dirty="0"/>
              <a:t> </a:t>
            </a:r>
            <a:r>
              <a:rPr lang="ru-RU" dirty="0" err="1"/>
              <a:t>ніша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входу в мечеть, </a:t>
            </a:r>
            <a:r>
              <a:rPr lang="ru-RU" dirty="0" err="1"/>
              <a:t>свого</a:t>
            </a:r>
            <a:r>
              <a:rPr lang="ru-RU" dirty="0"/>
              <a:t> роду </a:t>
            </a:r>
            <a:r>
              <a:rPr lang="ru-RU" dirty="0" err="1"/>
              <a:t>міхраб</a:t>
            </a:r>
            <a:r>
              <a:rPr lang="ru-RU" dirty="0"/>
              <a:t> у </a:t>
            </a:r>
            <a:r>
              <a:rPr lang="ru-RU" dirty="0" err="1"/>
              <a:t>дворі</a:t>
            </a:r>
            <a:r>
              <a:rPr lang="ru-RU" dirty="0"/>
              <a:t>;</a:t>
            </a:r>
          </a:p>
          <a:p>
            <a:r>
              <a:rPr lang="ru-RU" i="1" dirty="0" err="1">
                <a:hlinkClick r:id="rId6" tooltip="Мінбар"/>
              </a:rPr>
              <a:t>мінбар</a:t>
            </a:r>
            <a:r>
              <a:rPr lang="ru-RU" dirty="0"/>
              <a:t> — </a:t>
            </a:r>
            <a:r>
              <a:rPr lang="ru-RU" dirty="0" err="1"/>
              <a:t>відмітна</a:t>
            </a:r>
            <a:r>
              <a:rPr lang="ru-RU" dirty="0"/>
              <a:t> </a:t>
            </a:r>
            <a:r>
              <a:rPr lang="ru-RU" dirty="0" err="1"/>
              <a:t>ознака</a:t>
            </a:r>
            <a:r>
              <a:rPr lang="ru-RU" dirty="0"/>
              <a:t> </a:t>
            </a:r>
            <a:r>
              <a:rPr lang="ru-RU" dirty="0" err="1"/>
              <a:t>соборної</a:t>
            </a:r>
            <a:r>
              <a:rPr lang="ru-RU" dirty="0"/>
              <a:t> </a:t>
            </a:r>
            <a:r>
              <a:rPr lang="ru-RU" dirty="0" err="1"/>
              <a:t>мечеті</a:t>
            </a:r>
            <a:r>
              <a:rPr lang="ru-RU" dirty="0"/>
              <a:t>, кафедра, з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імам</a:t>
            </a:r>
            <a:r>
              <a:rPr lang="ru-RU" dirty="0"/>
              <a:t> (голова </a:t>
            </a:r>
            <a:r>
              <a:rPr lang="ru-RU" dirty="0" err="1"/>
              <a:t>мусульманської</a:t>
            </a:r>
            <a:r>
              <a:rPr lang="ru-RU" dirty="0"/>
              <a:t> </a:t>
            </a:r>
            <a:r>
              <a:rPr lang="ru-RU" dirty="0" err="1"/>
              <a:t>общини</a:t>
            </a:r>
            <a:r>
              <a:rPr lang="ru-RU" dirty="0"/>
              <a:t>) </a:t>
            </a:r>
            <a:r>
              <a:rPr lang="ru-RU" dirty="0" err="1" smtClean="0"/>
              <a:t>вимовляє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" y="548680"/>
            <a:ext cx="3652833" cy="273630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7663" y="3429000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п'ятничну</a:t>
            </a:r>
            <a:r>
              <a:rPr lang="ru-RU" dirty="0" smtClean="0"/>
              <a:t> </a:t>
            </a:r>
            <a:r>
              <a:rPr lang="ru-RU" dirty="0" err="1" smtClean="0"/>
              <a:t>проповідь</a:t>
            </a:r>
            <a:r>
              <a:rPr lang="ru-RU" dirty="0" smtClean="0"/>
              <a:t>, аналог амвона в </a:t>
            </a:r>
            <a:r>
              <a:rPr lang="ru-RU" dirty="0" err="1" smtClean="0"/>
              <a:t>ранньохристиянській</a:t>
            </a:r>
            <a:r>
              <a:rPr lang="ru-RU" dirty="0" smtClean="0"/>
              <a:t> і </a:t>
            </a:r>
            <a:r>
              <a:rPr lang="ru-RU" dirty="0" err="1" smtClean="0"/>
              <a:t>візантійській</a:t>
            </a:r>
            <a:r>
              <a:rPr lang="ru-RU" dirty="0" smtClean="0"/>
              <a:t> </a:t>
            </a:r>
            <a:r>
              <a:rPr lang="ru-RU" dirty="0" err="1" smtClean="0"/>
              <a:t>базиліці</a:t>
            </a:r>
            <a:r>
              <a:rPr lang="ru-RU" dirty="0" smtClean="0"/>
              <a:t>;</a:t>
            </a:r>
          </a:p>
          <a:p>
            <a:endParaRPr lang="ru-RU" i="1" dirty="0" smtClean="0">
              <a:hlinkClick r:id="rId8" tooltip="Максура (ще не написана)"/>
            </a:endParaRPr>
          </a:p>
          <a:p>
            <a:r>
              <a:rPr lang="ru-RU" i="1" dirty="0" err="1" smtClean="0">
                <a:hlinkClick r:id="rId8" tooltip="Максура (ще не написана)"/>
              </a:rPr>
              <a:t>максура</a:t>
            </a:r>
            <a:r>
              <a:rPr lang="ru-RU" dirty="0" smtClean="0"/>
              <a:t> —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поява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обумовлена</a:t>
            </a:r>
            <a:r>
              <a:rPr lang="ru-RU" dirty="0" smtClean="0"/>
              <a:t> </a:t>
            </a:r>
            <a:r>
              <a:rPr lang="ru-RU" dirty="0" err="1" smtClean="0"/>
              <a:t>присутністю</a:t>
            </a:r>
            <a:r>
              <a:rPr lang="ru-RU" dirty="0" smtClean="0"/>
              <a:t> в </a:t>
            </a:r>
            <a:r>
              <a:rPr lang="ru-RU" dirty="0" err="1" smtClean="0"/>
              <a:t>мечеті</a:t>
            </a:r>
            <a:r>
              <a:rPr lang="ru-RU" dirty="0" smtClean="0"/>
              <a:t> правителя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представників</a:t>
            </a:r>
            <a:r>
              <a:rPr lang="ru-RU" dirty="0" smtClean="0"/>
              <a:t> </a:t>
            </a:r>
            <a:r>
              <a:rPr lang="ru-RU" dirty="0" err="1" smtClean="0"/>
              <a:t>адміністративної</a:t>
            </a:r>
            <a:r>
              <a:rPr lang="ru-RU" dirty="0" smtClean="0"/>
              <a:t> </a:t>
            </a:r>
            <a:r>
              <a:rPr lang="ru-RU" dirty="0" err="1" smtClean="0"/>
              <a:t>влади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 — </a:t>
            </a:r>
            <a:r>
              <a:rPr lang="ru-RU" dirty="0" err="1" smtClean="0"/>
              <a:t>квадратне</a:t>
            </a:r>
            <a:r>
              <a:rPr lang="ru-RU" dirty="0" smtClean="0"/>
              <a:t> в </a:t>
            </a:r>
            <a:r>
              <a:rPr lang="ru-RU" dirty="0" err="1" smtClean="0"/>
              <a:t>плані</a:t>
            </a:r>
            <a:r>
              <a:rPr lang="ru-RU" dirty="0" smtClean="0"/>
              <a:t>, </a:t>
            </a:r>
            <a:r>
              <a:rPr lang="ru-RU" dirty="0" err="1" smtClean="0"/>
              <a:t>відгороджене</a:t>
            </a:r>
            <a:r>
              <a:rPr lang="ru-RU" dirty="0" smtClean="0"/>
              <a:t> </a:t>
            </a:r>
            <a:r>
              <a:rPr lang="ru-RU" dirty="0" err="1" smtClean="0"/>
              <a:t>різьбленим</a:t>
            </a:r>
            <a:r>
              <a:rPr lang="ru-RU" dirty="0" smtClean="0"/>
              <a:t> </a:t>
            </a:r>
            <a:r>
              <a:rPr lang="ru-RU" dirty="0" err="1" smtClean="0"/>
              <a:t>дерев'яним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металевим</a:t>
            </a:r>
            <a:r>
              <a:rPr lang="ru-RU" dirty="0" smtClean="0"/>
              <a:t> </a:t>
            </a:r>
            <a:r>
              <a:rPr lang="ru-RU" dirty="0" err="1" smtClean="0"/>
              <a:t>простінком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основного простору </a:t>
            </a:r>
            <a:r>
              <a:rPr lang="ru-RU" dirty="0" err="1" smtClean="0"/>
              <a:t>приміщення</a:t>
            </a:r>
            <a:r>
              <a:rPr lang="ru-RU" dirty="0" smtClean="0"/>
              <a:t> в </a:t>
            </a:r>
            <a:r>
              <a:rPr lang="ru-RU" dirty="0" err="1" smtClean="0"/>
              <a:t>безпосередній</a:t>
            </a:r>
            <a:r>
              <a:rPr lang="ru-RU" dirty="0" smtClean="0"/>
              <a:t> </a:t>
            </a:r>
            <a:r>
              <a:rPr lang="ru-RU" dirty="0" err="1" smtClean="0"/>
              <a:t>близькості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міхрабу</a:t>
            </a:r>
            <a:r>
              <a:rPr lang="ru-RU" dirty="0" smtClean="0"/>
              <a:t> й </a:t>
            </a:r>
            <a:r>
              <a:rPr lang="ru-RU" dirty="0" err="1" smtClean="0"/>
              <a:t>мінбару</a:t>
            </a:r>
            <a:r>
              <a:rPr lang="ru-RU" dirty="0" smtClean="0"/>
              <a:t>;</a:t>
            </a:r>
          </a:p>
          <a:p>
            <a:endParaRPr lang="ru-RU" i="1" dirty="0" smtClean="0">
              <a:hlinkClick r:id="rId9" tooltip="Дікка (ще не написана)"/>
            </a:endParaRPr>
          </a:p>
          <a:p>
            <a:r>
              <a:rPr lang="ru-RU" i="1" dirty="0" err="1" smtClean="0">
                <a:hlinkClick r:id="rId9" tooltip="Дікка (ще не написана)"/>
              </a:rPr>
              <a:t>дікка</a:t>
            </a:r>
            <a:r>
              <a:rPr lang="ru-RU" dirty="0" smtClean="0"/>
              <a:t> — </a:t>
            </a:r>
            <a:r>
              <a:rPr lang="ru-RU" dirty="0" err="1" smtClean="0"/>
              <a:t>спеціальні</a:t>
            </a:r>
            <a:r>
              <a:rPr lang="ru-RU" dirty="0" smtClean="0"/>
              <a:t> </a:t>
            </a:r>
            <a:r>
              <a:rPr lang="ru-RU" dirty="0" err="1" smtClean="0"/>
              <a:t>платформи</a:t>
            </a:r>
            <a:r>
              <a:rPr lang="ru-RU" dirty="0" smtClean="0"/>
              <a:t>, стоячи на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муедзини</a:t>
            </a:r>
            <a:r>
              <a:rPr lang="ru-RU" dirty="0" smtClean="0"/>
              <a:t> </a:t>
            </a:r>
            <a:r>
              <a:rPr lang="ru-RU" dirty="0" err="1" smtClean="0"/>
              <a:t>повторюють</a:t>
            </a:r>
            <a:r>
              <a:rPr lang="ru-RU" dirty="0" smtClean="0"/>
              <a:t> </a:t>
            </a:r>
            <a:r>
              <a:rPr lang="ru-RU" dirty="0" err="1" smtClean="0"/>
              <a:t>рухи</a:t>
            </a:r>
            <a:r>
              <a:rPr lang="ru-RU" dirty="0" smtClean="0"/>
              <a:t> </a:t>
            </a:r>
            <a:r>
              <a:rPr lang="ru-RU" dirty="0" err="1" smtClean="0"/>
              <a:t>імаму</a:t>
            </a:r>
            <a:r>
              <a:rPr lang="ru-RU" dirty="0" smtClean="0"/>
              <a:t> і </a:t>
            </a:r>
            <a:r>
              <a:rPr lang="ru-RU" dirty="0" err="1" smtClean="0"/>
              <a:t>тим</a:t>
            </a:r>
            <a:r>
              <a:rPr lang="ru-RU" dirty="0" smtClean="0"/>
              <a:t> самим </a:t>
            </a:r>
            <a:r>
              <a:rPr lang="ru-RU" dirty="0" err="1" smtClean="0"/>
              <a:t>направляють</a:t>
            </a:r>
            <a:r>
              <a:rPr lang="ru-RU" dirty="0" smtClean="0"/>
              <a:t> </a:t>
            </a:r>
            <a:r>
              <a:rPr lang="ru-RU" dirty="0" err="1" smtClean="0"/>
              <a:t>рухи</a:t>
            </a:r>
            <a:r>
              <a:rPr lang="ru-RU" dirty="0" smtClean="0"/>
              <a:t> </a:t>
            </a:r>
            <a:r>
              <a:rPr lang="ru-RU" dirty="0" err="1" smtClean="0"/>
              <a:t>віруючих</a:t>
            </a:r>
            <a:r>
              <a:rPr lang="ru-RU" dirty="0" smtClean="0"/>
              <a:t>;</a:t>
            </a:r>
          </a:p>
          <a:p>
            <a:endParaRPr lang="ru-RU" i="1" dirty="0" smtClean="0">
              <a:hlinkClick r:id="rId10" tooltip="Курсі (архітектура) (ще не написана)"/>
            </a:endParaRPr>
          </a:p>
          <a:p>
            <a:r>
              <a:rPr lang="ru-RU" i="1" dirty="0" err="1" smtClean="0">
                <a:hlinkClick r:id="rId10" tooltip="Курсі (архітектура) (ще не написана)"/>
              </a:rPr>
              <a:t>курсі</a:t>
            </a:r>
            <a:r>
              <a:rPr lang="ru-RU" dirty="0" smtClean="0"/>
              <a:t> — </a:t>
            </a:r>
            <a:r>
              <a:rPr lang="ru-RU" dirty="0" err="1" smtClean="0"/>
              <a:t>пюпітр</a:t>
            </a:r>
            <a:r>
              <a:rPr lang="ru-RU" dirty="0" smtClean="0"/>
              <a:t> для Корану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548680"/>
            <a:ext cx="3664986" cy="28702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" y="548679"/>
            <a:ext cx="3684022" cy="28702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08" y="558084"/>
            <a:ext cx="3686172" cy="28514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08" y="548075"/>
            <a:ext cx="3721399" cy="28614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/>
          <a:stretch/>
        </p:blipFill>
        <p:spPr>
          <a:xfrm>
            <a:off x="0" y="582945"/>
            <a:ext cx="3717188" cy="28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4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2" r="2733"/>
          <a:stretch/>
        </p:blipFill>
        <p:spPr>
          <a:xfrm>
            <a:off x="-1" y="0"/>
            <a:ext cx="9144001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dirty="0" smtClean="0">
                <a:latin typeface="Annabelle" panose="03000400000000000000" pitchFamily="66" charset="0"/>
              </a:rPr>
              <a:t>Медресе</a:t>
            </a:r>
            <a:endParaRPr lang="ru-RU" sz="6600" dirty="0">
              <a:latin typeface="Annabelle" panose="03000400000000000000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3628" y="1618608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u="sng" dirty="0" smtClean="0"/>
              <a:t>Медресе́ </a:t>
            </a:r>
            <a:r>
              <a:rPr lang="uk-UA" b="1" u="sng" dirty="0" smtClean="0"/>
              <a:t>(«</a:t>
            </a:r>
            <a:r>
              <a:rPr lang="vi-VN" b="1" u="sng" dirty="0" smtClean="0"/>
              <a:t>місце, де вчать») — середня і вища школа в мусульман Близького і Середнього Сходу, а також Пакистану і Північної Індії.</a:t>
            </a:r>
            <a:endParaRPr lang="ru-RU" b="1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54193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/>
              <a:t>Медресе </a:t>
            </a:r>
            <a:r>
              <a:rPr lang="ru-RU" sz="2000" i="1" dirty="0" err="1" smtClean="0"/>
              <a:t>являє</a:t>
            </a:r>
            <a:r>
              <a:rPr lang="ru-RU" sz="2000" i="1" dirty="0" smtClean="0"/>
              <a:t> собою 1—2-поверхову </a:t>
            </a:r>
            <a:r>
              <a:rPr lang="ru-RU" sz="2000" i="1" dirty="0" err="1" smtClean="0"/>
              <a:t>споруду</a:t>
            </a:r>
            <a:r>
              <a:rPr lang="ru-RU" sz="2000" i="1" dirty="0" smtClean="0"/>
              <a:t> з </a:t>
            </a:r>
            <a:r>
              <a:rPr lang="ru-RU" sz="2000" i="1" dirty="0" err="1" smtClean="0"/>
              <a:t>прямокутним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подвір'ям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келіями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мечеттю</a:t>
            </a:r>
            <a:r>
              <a:rPr lang="ru-RU" sz="2000" i="1" dirty="0" smtClean="0"/>
              <a:t> та </a:t>
            </a:r>
            <a:r>
              <a:rPr lang="ru-RU" sz="2000" i="1" dirty="0" err="1" smtClean="0"/>
              <a:t>аудиторіями</a:t>
            </a:r>
            <a:r>
              <a:rPr lang="ru-RU" sz="2000" i="1" dirty="0" smtClean="0"/>
              <a:t>. Медресе </a:t>
            </a:r>
            <a:r>
              <a:rPr lang="ru-RU" sz="2000" i="1" dirty="0" err="1" smtClean="0"/>
              <a:t>оздоблюється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різьбленням</a:t>
            </a:r>
            <a:r>
              <a:rPr lang="ru-RU" sz="2000" i="1" dirty="0"/>
              <a:t> </a:t>
            </a:r>
            <a:r>
              <a:rPr lang="ru-RU" sz="2000" i="1" dirty="0" smtClean="0"/>
              <a:t>на </a:t>
            </a:r>
            <a:r>
              <a:rPr lang="ru-RU" sz="2000" i="1" dirty="0" err="1" smtClean="0"/>
              <a:t>камені</a:t>
            </a:r>
            <a:r>
              <a:rPr lang="ru-RU" sz="2000" i="1" dirty="0" smtClean="0"/>
              <a:t>, стуку (</a:t>
            </a:r>
            <a:r>
              <a:rPr lang="ru-RU" sz="2000" i="1" dirty="0" err="1" smtClean="0"/>
              <a:t>алебастровій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штукатурці</a:t>
            </a:r>
            <a:r>
              <a:rPr lang="ru-RU" sz="2000" i="1" dirty="0" smtClean="0"/>
              <a:t>), </a:t>
            </a:r>
            <a:r>
              <a:rPr lang="ru-RU" sz="2000" i="1" dirty="0" err="1" smtClean="0"/>
              <a:t>дереві</a:t>
            </a:r>
            <a:r>
              <a:rPr lang="ru-RU" sz="2000" i="1" dirty="0" smtClean="0"/>
              <a:t> й </a:t>
            </a:r>
            <a:r>
              <a:rPr lang="ru-RU" sz="2000" i="1" dirty="0" err="1" smtClean="0"/>
              <a:t>теракоті</a:t>
            </a:r>
            <a:r>
              <a:rPr lang="ru-RU" sz="2000" i="1" dirty="0" smtClean="0"/>
              <a:t> та </a:t>
            </a:r>
            <a:r>
              <a:rPr lang="ru-RU" sz="2000" i="1" dirty="0" err="1" smtClean="0"/>
              <a:t>полив'яними</a:t>
            </a:r>
            <a:r>
              <a:rPr lang="ru-RU" sz="2000" i="1" dirty="0" smtClean="0"/>
              <a:t> плитками.</a:t>
            </a:r>
            <a:endParaRPr lang="ru-RU" sz="20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23628" y="4005064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Арабською </a:t>
            </a:r>
            <a:r>
              <a:rPr lang="vi-VN" b="1" i="1" dirty="0" smtClean="0"/>
              <a:t>мадраса́</a:t>
            </a:r>
            <a:r>
              <a:rPr lang="vi-VN" b="1" dirty="0" smtClean="0"/>
              <a:t> — це взагалі будь-яка школа або навчальний заклад. Так, виділяють </a:t>
            </a:r>
            <a:r>
              <a:rPr lang="vi-VN" b="1" i="1" dirty="0" smtClean="0"/>
              <a:t>мадраса ісламія</a:t>
            </a:r>
            <a:r>
              <a:rPr lang="vi-VN" b="1" dirty="0" smtClean="0"/>
              <a:t> — «ісламська школа», </a:t>
            </a:r>
            <a:r>
              <a:rPr lang="vi-VN" b="1" i="1" dirty="0" smtClean="0"/>
              <a:t>мадраса деенійя</a:t>
            </a:r>
            <a:r>
              <a:rPr lang="vi-VN" b="1" dirty="0" smtClean="0"/>
              <a:t> — «релігійна школа», </a:t>
            </a:r>
            <a:r>
              <a:rPr lang="vi-VN" b="1" i="1" dirty="0" smtClean="0"/>
              <a:t>мадраса кхаса</a:t>
            </a:r>
            <a:r>
              <a:rPr lang="vi-VN" b="1" dirty="0" smtClean="0"/>
              <a:t> — «приватна школа».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5866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" y="-22227"/>
            <a:ext cx="9173636" cy="688022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63040" y="5808135"/>
            <a:ext cx="7680960" cy="1066800"/>
          </a:xfrm>
        </p:spPr>
        <p:txBody>
          <a:bodyPr>
            <a:normAutofit/>
          </a:bodyPr>
          <a:lstStyle/>
          <a:p>
            <a:pPr algn="r"/>
            <a:r>
              <a:rPr lang="ru-RU" sz="18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Медресе </a:t>
            </a:r>
            <a:r>
              <a:rPr lang="ru-RU" sz="18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Мірі</a:t>
            </a:r>
            <a:r>
              <a:rPr lang="ru-RU" sz="18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8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Араб, Бухара, Узбекистан</a:t>
            </a:r>
          </a:p>
        </p:txBody>
      </p:sp>
    </p:spTree>
    <p:extLst>
      <p:ext uri="{BB962C8B-B14F-4D97-AF65-F5344CB8AC3E}">
        <p14:creationId xmlns:p14="http://schemas.microsoft.com/office/powerpoint/2010/main" val="292813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7"/>
          <a:stretch/>
        </p:blipFill>
        <p:spPr>
          <a:xfrm>
            <a:off x="0" y="14720"/>
            <a:ext cx="9144000" cy="684328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7020272" y="6381328"/>
            <a:ext cx="2527838" cy="764704"/>
          </a:xfrm>
        </p:spPr>
        <p:txBody>
          <a:bodyPr/>
          <a:lstStyle/>
          <a:p>
            <a:r>
              <a:rPr lang="ru-RU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Медресе </a:t>
            </a:r>
            <a:r>
              <a:rPr lang="ru-RU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Шердор</a:t>
            </a:r>
            <a:endParaRPr lang="ru-RU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15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2564" r="1365" b="2383"/>
          <a:stretch/>
        </p:blipFill>
        <p:spPr>
          <a:xfrm>
            <a:off x="0" y="2721757"/>
            <a:ext cx="9144000" cy="413624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0" y="-14880"/>
            <a:ext cx="9144000" cy="2761049"/>
            <a:chOff x="0" y="-14880"/>
            <a:chExt cx="9144000" cy="276104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4"/>
            <a:stretch/>
          </p:blipFill>
          <p:spPr>
            <a:xfrm>
              <a:off x="0" y="0"/>
              <a:ext cx="2520031" cy="274616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9" r="4610"/>
            <a:stretch/>
          </p:blipFill>
          <p:spPr>
            <a:xfrm>
              <a:off x="6728346" y="-14880"/>
              <a:ext cx="2415654" cy="275588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855" y="0"/>
              <a:ext cx="4356086" cy="2746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76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7" r="7577"/>
          <a:stretch/>
        </p:blipFill>
        <p:spPr>
          <a:xfrm>
            <a:off x="-1" y="0"/>
            <a:ext cx="9144001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 err="1" smtClean="0">
                <a:latin typeface="Annabelle" panose="03000400000000000000" pitchFamily="66" charset="0"/>
              </a:rPr>
              <a:t>Мавзолеї</a:t>
            </a:r>
            <a:endParaRPr lang="ru-RU" sz="7200" dirty="0">
              <a:latin typeface="Annabelle" panose="03000400000000000000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/>
              <a:t>Мавзолей </a:t>
            </a:r>
            <a:r>
              <a:rPr lang="en-US" sz="2000" b="1" i="1" u="sng" dirty="0" smtClean="0"/>
              <a:t>— </a:t>
            </a:r>
            <a:r>
              <a:rPr lang="ru-RU" sz="2000" b="1" i="1" u="sng" dirty="0" smtClean="0"/>
              <a:t>монументальна </a:t>
            </a:r>
            <a:r>
              <a:rPr lang="ru-RU" sz="2000" b="1" i="1" u="sng" dirty="0" err="1" smtClean="0"/>
              <a:t>похоронна</a:t>
            </a:r>
            <a:r>
              <a:rPr lang="ru-RU" sz="2000" b="1" i="1" u="sng" dirty="0" smtClean="0"/>
              <a:t> </a:t>
            </a:r>
            <a:r>
              <a:rPr lang="ru-RU" sz="2000" b="1" i="1" u="sng" dirty="0" err="1" smtClean="0"/>
              <a:t>споруда</a:t>
            </a:r>
            <a:r>
              <a:rPr lang="ru-RU" sz="2000" b="1" i="1" u="sng" dirty="0" smtClean="0"/>
              <a:t>, </a:t>
            </a:r>
            <a:r>
              <a:rPr lang="ru-RU" sz="2000" b="1" i="1" u="sng" dirty="0" err="1" smtClean="0"/>
              <a:t>що</a:t>
            </a:r>
            <a:r>
              <a:rPr lang="ru-RU" sz="2000" b="1" i="1" u="sng" dirty="0" smtClean="0"/>
              <a:t> </a:t>
            </a:r>
            <a:r>
              <a:rPr lang="ru-RU" sz="2000" b="1" i="1" u="sng" dirty="0" err="1" smtClean="0"/>
              <a:t>включає</a:t>
            </a:r>
            <a:r>
              <a:rPr lang="ru-RU" sz="2000" b="1" i="1" u="sng" dirty="0" smtClean="0"/>
              <a:t> камеру, де </a:t>
            </a:r>
            <a:r>
              <a:rPr lang="ru-RU" sz="2000" b="1" i="1" u="sng" dirty="0" err="1" smtClean="0"/>
              <a:t>поміщалися</a:t>
            </a:r>
            <a:r>
              <a:rPr lang="ru-RU" sz="2000" b="1" i="1" u="sng" dirty="0" smtClean="0"/>
              <a:t> останки </a:t>
            </a:r>
            <a:r>
              <a:rPr lang="ru-RU" sz="2000" b="1" i="1" u="sng" dirty="0" err="1" smtClean="0"/>
              <a:t>померлого</a:t>
            </a:r>
            <a:r>
              <a:rPr lang="ru-RU" sz="2000" b="1" i="1" u="sng" dirty="0" smtClean="0"/>
              <a:t> і </a:t>
            </a:r>
            <a:r>
              <a:rPr lang="ru-RU" sz="2000" b="1" i="1" u="sng" dirty="0" err="1" smtClean="0"/>
              <a:t>поминальний</a:t>
            </a:r>
            <a:r>
              <a:rPr lang="ru-RU" sz="2000" b="1" i="1" u="sng" dirty="0" smtClean="0"/>
              <a:t> зал</a:t>
            </a:r>
            <a:endParaRPr lang="ru-RU" sz="2000" b="1" i="1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82883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У </a:t>
            </a:r>
            <a:r>
              <a:rPr lang="ru-RU" i="1" dirty="0" err="1" smtClean="0"/>
              <a:t>ісламських</a:t>
            </a:r>
            <a:r>
              <a:rPr lang="ru-RU" i="1" dirty="0" smtClean="0"/>
              <a:t> </a:t>
            </a:r>
            <a:r>
              <a:rPr lang="ru-RU" i="1" dirty="0" err="1" smtClean="0"/>
              <a:t>країнах</a:t>
            </a:r>
            <a:r>
              <a:rPr lang="ru-RU" i="1" dirty="0" smtClean="0"/>
              <a:t> є </a:t>
            </a:r>
            <a:r>
              <a:rPr lang="ru-RU" i="1" dirty="0" err="1" smtClean="0"/>
              <a:t>чимало</a:t>
            </a:r>
            <a:r>
              <a:rPr lang="ru-RU" i="1" dirty="0" smtClean="0"/>
              <a:t> </a:t>
            </a:r>
            <a:r>
              <a:rPr lang="ru-RU" i="1" dirty="0" err="1" smtClean="0"/>
              <a:t>мавзолеїв</a:t>
            </a:r>
            <a:r>
              <a:rPr lang="ru-RU" i="1" dirty="0" smtClean="0"/>
              <a:t>, </a:t>
            </a:r>
            <a:r>
              <a:rPr lang="ru-RU" i="1" dirty="0" err="1" smtClean="0"/>
              <a:t>шановавих</a:t>
            </a:r>
            <a:r>
              <a:rPr lang="ru-RU" i="1" dirty="0" smtClean="0"/>
              <a:t> </a:t>
            </a:r>
            <a:r>
              <a:rPr lang="ru-RU" i="1" dirty="0" err="1" smtClean="0"/>
              <a:t>населенням</a:t>
            </a:r>
            <a:r>
              <a:rPr lang="ru-RU" i="1" dirty="0" smtClean="0"/>
              <a:t>, вони </a:t>
            </a:r>
            <a:r>
              <a:rPr lang="ru-RU" i="1" dirty="0" err="1" smtClean="0"/>
              <a:t>представляють</a:t>
            </a:r>
            <a:r>
              <a:rPr lang="ru-RU" i="1" dirty="0" smtClean="0"/>
              <a:t> </a:t>
            </a:r>
            <a:r>
              <a:rPr lang="ru-RU" i="1" dirty="0" err="1" smtClean="0"/>
              <a:t>релігійну</a:t>
            </a:r>
            <a:r>
              <a:rPr lang="ru-RU" i="1" dirty="0" smtClean="0"/>
              <a:t> і </a:t>
            </a:r>
            <a:r>
              <a:rPr lang="ru-RU" i="1" dirty="0" err="1" smtClean="0"/>
              <a:t>архітектурну</a:t>
            </a:r>
            <a:r>
              <a:rPr lang="ru-RU" i="1" dirty="0" smtClean="0"/>
              <a:t> </a:t>
            </a:r>
            <a:r>
              <a:rPr lang="ru-RU" i="1" dirty="0" err="1" smtClean="0"/>
              <a:t>цінність</a:t>
            </a:r>
            <a:r>
              <a:rPr lang="ru-RU" i="1" dirty="0" smtClean="0"/>
              <a:t>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6733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r="1985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23720" y="6381328"/>
            <a:ext cx="2520280" cy="476672"/>
          </a:xfrm>
        </p:spPr>
        <p:txBody>
          <a:bodyPr>
            <a:normAutofit fontScale="90000"/>
          </a:bodyPr>
          <a:lstStyle/>
          <a:p>
            <a:r>
              <a:rPr lang="ru-RU" sz="28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мавзолей </a:t>
            </a:r>
            <a:r>
              <a:rPr lang="ru-RU" sz="2800" i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Гур-Емір</a:t>
            </a:r>
            <a:endParaRPr lang="ru-RU" sz="2800" i="1" dirty="0">
              <a:solidFill>
                <a:schemeClr val="bg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0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5"/>
          <a:stretch/>
        </p:blipFill>
        <p:spPr>
          <a:xfrm>
            <a:off x="11308" y="-1"/>
            <a:ext cx="9132692" cy="685800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65459" y="5809813"/>
            <a:ext cx="4478541" cy="1066800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Мавзолей султана </a:t>
            </a:r>
            <a:r>
              <a:rPr lang="ru-RU" sz="20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Насір</a:t>
            </a:r>
            <a:r>
              <a:rPr lang="ru-RU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ад-</a:t>
            </a:r>
            <a:r>
              <a:rPr lang="ru-RU" sz="20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діна</a:t>
            </a:r>
            <a:r>
              <a:rPr lang="ru-RU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Хумаюна</a:t>
            </a:r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60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6"/>
            <a:ext cx="9144000" cy="685850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6457539"/>
            <a:ext cx="3258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Мавзолей Шер-хана в </a:t>
            </a:r>
            <a:r>
              <a:rPr lang="ru-RU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Сазарамі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3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" y="1340768"/>
            <a:ext cx="9126065" cy="420993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Annabelle" panose="03000400000000000000" pitchFamily="66" charset="0"/>
              </a:rPr>
              <a:t>Регіони розповсюдження арабсько-мусульманської архітектури</a:t>
            </a:r>
            <a:endParaRPr lang="ru-RU" dirty="0">
              <a:latin typeface="Annabelle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21800" y="0"/>
            <a:ext cx="7680960" cy="62068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dirty="0" err="1"/>
              <a:t>Серед</a:t>
            </a:r>
            <a:r>
              <a:rPr lang="ru-RU" i="1" dirty="0"/>
              <a:t> </a:t>
            </a:r>
            <a:r>
              <a:rPr lang="ru-RU" i="1" dirty="0" err="1"/>
              <a:t>найвідоміших</a:t>
            </a:r>
            <a:r>
              <a:rPr lang="ru-RU" i="1" dirty="0"/>
              <a:t> </a:t>
            </a:r>
            <a:r>
              <a:rPr lang="ru-RU" i="1" dirty="0" err="1"/>
              <a:t>культових</a:t>
            </a:r>
            <a:r>
              <a:rPr lang="ru-RU" i="1" dirty="0"/>
              <a:t> </a:t>
            </a:r>
            <a:r>
              <a:rPr lang="ru-RU" i="1" dirty="0" err="1"/>
              <a:t>споруд</a:t>
            </a:r>
            <a:r>
              <a:rPr lang="ru-RU" i="1" dirty="0"/>
              <a:t> арабо-</a:t>
            </a:r>
            <a:r>
              <a:rPr lang="ru-RU" i="1" dirty="0" err="1"/>
              <a:t>мусульманської</a:t>
            </a:r>
            <a:r>
              <a:rPr lang="ru-RU" i="1" dirty="0"/>
              <a:t> </a:t>
            </a:r>
            <a:r>
              <a:rPr lang="ru-RU" i="1" dirty="0" err="1"/>
              <a:t>архі­тектури</a:t>
            </a:r>
            <a:r>
              <a:rPr lang="ru-RU" i="1" dirty="0"/>
              <a:t> </a:t>
            </a:r>
            <a:r>
              <a:rPr lang="ru-RU" i="1" dirty="0" smtClean="0"/>
              <a:t>особливо </a:t>
            </a:r>
            <a:r>
              <a:rPr lang="ru-RU" i="1" dirty="0" err="1" smtClean="0"/>
              <a:t>вирізняються</a:t>
            </a:r>
            <a:r>
              <a:rPr lang="ru-RU" i="1" dirty="0" smtClean="0"/>
              <a:t>: </a:t>
            </a:r>
            <a:r>
              <a:rPr lang="ru-RU" b="1" i="1" dirty="0" err="1" smtClean="0"/>
              <a:t>Блакитна</a:t>
            </a:r>
            <a:r>
              <a:rPr lang="ru-RU" b="1" i="1" dirty="0" smtClean="0"/>
              <a:t> мечеть </a:t>
            </a:r>
            <a:r>
              <a:rPr lang="ru-RU" i="1" dirty="0" smtClean="0"/>
              <a:t>(Стамбул),</a:t>
            </a:r>
            <a:r>
              <a:rPr lang="ru-RU" dirty="0" smtClean="0"/>
              <a:t> 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1" y="1543837"/>
            <a:ext cx="8129538" cy="531416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2098" y="3356992"/>
            <a:ext cx="7680960" cy="1066800"/>
          </a:xfrm>
        </p:spPr>
        <p:txBody>
          <a:bodyPr/>
          <a:lstStyle/>
          <a:p>
            <a:r>
              <a:rPr lang="uk-UA" dirty="0" smtClean="0"/>
              <a:t>    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486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мечеть </a:t>
            </a:r>
            <a:r>
              <a:rPr lang="ru-RU" b="1" dirty="0" err="1" smtClean="0"/>
              <a:t>халі­фа</a:t>
            </a:r>
            <a:r>
              <a:rPr lang="ru-RU" b="1" dirty="0" smtClean="0"/>
              <a:t> Омара </a:t>
            </a:r>
            <a:r>
              <a:rPr lang="ru-RU" dirty="0" smtClean="0"/>
              <a:t>(</a:t>
            </a:r>
            <a:r>
              <a:rPr lang="ru-RU" dirty="0" err="1" smtClean="0"/>
              <a:t>Єрусалим</a:t>
            </a:r>
            <a:r>
              <a:rPr lang="ru-RU" dirty="0" smtClean="0"/>
              <a:t>), </a:t>
            </a:r>
            <a:endParaRPr lang="ru-RU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638" r="15738"/>
          <a:stretch/>
        </p:blipFill>
        <p:spPr>
          <a:xfrm>
            <a:off x="507231" y="1543837"/>
            <a:ext cx="8129538" cy="53141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39952" y="515003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мечеть </a:t>
            </a:r>
            <a:r>
              <a:rPr lang="ru-RU" b="1" dirty="0" err="1" smtClean="0"/>
              <a:t>Ібн</a:t>
            </a:r>
            <a:r>
              <a:rPr lang="ru-RU" b="1" dirty="0" smtClean="0"/>
              <a:t> Тулуна </a:t>
            </a:r>
            <a:r>
              <a:rPr lang="ru-RU" dirty="0" smtClean="0"/>
              <a:t>(</a:t>
            </a:r>
            <a:r>
              <a:rPr lang="ru-RU" dirty="0" err="1" smtClean="0"/>
              <a:t>Каїр</a:t>
            </a:r>
            <a:r>
              <a:rPr lang="ru-RU" dirty="0" smtClean="0"/>
              <a:t>), </a:t>
            </a:r>
            <a:endParaRPr lang="ru-RU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>
          <a:xfrm>
            <a:off x="507231" y="1509682"/>
            <a:ext cx="8129538" cy="53483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9180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медресе </a:t>
            </a:r>
            <a:r>
              <a:rPr lang="ru-RU" b="1" dirty="0" err="1" smtClean="0"/>
              <a:t>Тілля-Карі</a:t>
            </a:r>
            <a:r>
              <a:rPr lang="ru-RU" b="1" dirty="0" smtClean="0"/>
              <a:t> </a:t>
            </a:r>
            <a:r>
              <a:rPr lang="ru-RU" dirty="0" smtClean="0"/>
              <a:t>(Са­марканд), </a:t>
            </a:r>
            <a:endParaRPr lang="ru-RU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5"/>
          <a:stretch/>
        </p:blipFill>
        <p:spPr>
          <a:xfrm>
            <a:off x="482793" y="1509681"/>
            <a:ext cx="8153975" cy="534831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35896" y="8633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/>
              <a:t>архітектурний</a:t>
            </a:r>
            <a:r>
              <a:rPr lang="ru-RU" b="1" dirty="0" smtClean="0"/>
              <a:t> ансамбль Шах-і-</a:t>
            </a:r>
            <a:r>
              <a:rPr lang="ru-RU" b="1" dirty="0" err="1" smtClean="0"/>
              <a:t>Зінда</a:t>
            </a:r>
            <a:r>
              <a:rPr lang="ru-RU" b="1" dirty="0" smtClean="0"/>
              <a:t> </a:t>
            </a:r>
            <a:r>
              <a:rPr lang="ru-RU" dirty="0" smtClean="0"/>
              <a:t>(Самарканд).</a:t>
            </a:r>
            <a:endParaRPr lang="ru-RU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3" y="1543837"/>
            <a:ext cx="8153976" cy="53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721"/>
            <a:ext cx="9144000" cy="50392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err="1" smtClean="0"/>
              <a:t>Основний</a:t>
            </a:r>
            <a:r>
              <a:rPr lang="ru-RU" sz="2000" i="1" dirty="0" smtClean="0"/>
              <a:t> тип плану </a:t>
            </a:r>
            <a:r>
              <a:rPr lang="ru-RU" sz="2000" i="1" dirty="0" err="1" smtClean="0"/>
              <a:t>ісламської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храмової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споруди</a:t>
            </a:r>
            <a:r>
              <a:rPr lang="ru-RU" sz="2000" i="1" dirty="0" smtClean="0"/>
              <a:t> — </a:t>
            </a:r>
            <a:r>
              <a:rPr lang="ru-RU" sz="2000" i="1" dirty="0" err="1" smtClean="0"/>
              <a:t>прямокутне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подвір'я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оточене</a:t>
            </a:r>
            <a:r>
              <a:rPr lang="ru-RU" sz="2000" i="1" dirty="0" smtClean="0"/>
              <a:t> по периметру галереями, у </a:t>
            </a:r>
            <a:r>
              <a:rPr lang="ru-RU" sz="2000" i="1" dirty="0" err="1" smtClean="0"/>
              <a:t>глибині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якого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розташо­вана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приземкувата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купольна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будівля</a:t>
            </a:r>
            <a:r>
              <a:rPr lang="ru-RU" sz="2000" i="1" dirty="0" smtClean="0"/>
              <a:t> — мечеть. </a:t>
            </a:r>
            <a:r>
              <a:rPr lang="ru-RU" sz="2000" i="1" dirty="0" err="1" smtClean="0"/>
              <a:t>Також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невід'ємним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елементом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культової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мусульманської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архітектури</a:t>
            </a:r>
            <a:r>
              <a:rPr lang="ru-RU" sz="2000" i="1" dirty="0" smtClean="0"/>
              <a:t> є </a:t>
            </a:r>
            <a:r>
              <a:rPr lang="ru-RU" sz="2000" i="1" dirty="0" err="1" smtClean="0"/>
              <a:t>мінарет</a:t>
            </a:r>
            <a:r>
              <a:rPr lang="ru-RU" sz="2000" i="1" dirty="0" smtClean="0"/>
              <a:t> (вежа, з </a:t>
            </a:r>
            <a:r>
              <a:rPr lang="ru-RU" sz="2000" i="1" dirty="0" err="1" smtClean="0"/>
              <a:t>якої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віруючих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скликають</a:t>
            </a:r>
            <a:r>
              <a:rPr lang="ru-RU" sz="2000" i="1" dirty="0" smtClean="0"/>
              <a:t> на молитву). У </a:t>
            </a:r>
            <a:r>
              <a:rPr lang="ru-RU" sz="2000" i="1" dirty="0" err="1" smtClean="0"/>
              <a:t>різних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народів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він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утворює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зі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спорудою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єдиний</a:t>
            </a:r>
            <a:r>
              <a:rPr lang="ru-RU" sz="2000" i="1" dirty="0" smtClean="0"/>
              <a:t> ансамбль </a:t>
            </a:r>
            <a:r>
              <a:rPr lang="ru-RU" sz="2000" i="1" dirty="0" err="1" smtClean="0"/>
              <a:t>або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стоїть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окремо</a:t>
            </a:r>
            <a:r>
              <a:rPr lang="ru-RU" sz="2000" i="1" dirty="0" smtClean="0"/>
              <a:t>. </a:t>
            </a:r>
            <a:r>
              <a:rPr lang="ru-RU" sz="2000" i="1" dirty="0" err="1" smtClean="0"/>
              <a:t>Кількість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мінаретів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також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може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різнитися</a:t>
            </a:r>
            <a:r>
              <a:rPr lang="ru-RU" sz="2000" i="1" dirty="0" smtClean="0"/>
              <a:t>.</a:t>
            </a:r>
            <a:endParaRPr lang="ru-RU" sz="2000" i="1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11430" y="6488668"/>
            <a:ext cx="2444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Мавзолей  Тадж-Махал</a:t>
            </a:r>
            <a:endParaRPr lang="ru-RU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8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2348880"/>
          </a:xfrm>
        </p:spPr>
        <p:txBody>
          <a:bodyPr/>
          <a:lstStyle/>
          <a:p>
            <a:pPr algn="ctr"/>
            <a:r>
              <a:rPr lang="ru-RU" b="1" i="1" dirty="0" err="1"/>
              <a:t>Основним</a:t>
            </a:r>
            <a:r>
              <a:rPr lang="ru-RU" b="1" i="1" dirty="0"/>
              <a:t> </a:t>
            </a:r>
            <a:r>
              <a:rPr lang="ru-RU" b="1" i="1" dirty="0" err="1"/>
              <a:t>будівельним</a:t>
            </a:r>
            <a:r>
              <a:rPr lang="ru-RU" b="1" i="1" dirty="0"/>
              <a:t> </a:t>
            </a:r>
            <a:r>
              <a:rPr lang="ru-RU" b="1" i="1" dirty="0" err="1"/>
              <a:t>матеріалом</a:t>
            </a:r>
            <a:r>
              <a:rPr lang="ru-RU" b="1" i="1" dirty="0"/>
              <a:t> </a:t>
            </a:r>
            <a:r>
              <a:rPr lang="ru-RU" b="1" i="1" dirty="0" err="1"/>
              <a:t>арабів</a:t>
            </a:r>
            <a:r>
              <a:rPr lang="ru-RU" b="1" i="1" dirty="0"/>
              <a:t> </a:t>
            </a:r>
            <a:r>
              <a:rPr lang="ru-RU" b="1" i="1" dirty="0" err="1"/>
              <a:t>були</a:t>
            </a:r>
            <a:r>
              <a:rPr lang="ru-RU" b="1" i="1" dirty="0"/>
              <a:t> </a:t>
            </a:r>
            <a:r>
              <a:rPr lang="ru-RU" b="1" i="1" dirty="0" err="1"/>
              <a:t>обпалена</a:t>
            </a:r>
            <a:r>
              <a:rPr lang="ru-RU" b="1" i="1" dirty="0"/>
              <a:t> </a:t>
            </a:r>
            <a:r>
              <a:rPr lang="ru-RU" b="1" i="1" dirty="0" err="1"/>
              <a:t>цегла</a:t>
            </a:r>
            <a:r>
              <a:rPr lang="ru-RU" b="1" i="1" dirty="0"/>
              <a:t>, </a:t>
            </a:r>
            <a:r>
              <a:rPr lang="ru-RU" b="1" i="1" dirty="0" err="1"/>
              <a:t>камінь</a:t>
            </a:r>
            <a:r>
              <a:rPr lang="ru-RU" b="1" i="1" dirty="0"/>
              <a:t>, </a:t>
            </a:r>
            <a:r>
              <a:rPr lang="ru-RU" b="1" i="1" dirty="0" err="1"/>
              <a:t>піщаник</a:t>
            </a:r>
            <a:r>
              <a:rPr lang="ru-RU" b="1" i="1" dirty="0"/>
              <a:t>, </a:t>
            </a:r>
            <a:r>
              <a:rPr lang="ru-RU" b="1" i="1" dirty="0" err="1"/>
              <a:t>мармур</a:t>
            </a:r>
            <a:r>
              <a:rPr lang="ru-RU" b="1" i="1" dirty="0"/>
              <a:t>. Як </a:t>
            </a:r>
            <a:r>
              <a:rPr lang="ru-RU" b="1" i="1" dirty="0" err="1"/>
              <a:t>декоративні</a:t>
            </a:r>
            <a:r>
              <a:rPr lang="ru-RU" b="1" i="1" dirty="0"/>
              <a:t> </a:t>
            </a:r>
            <a:r>
              <a:rPr lang="ru-RU" b="1" i="1" dirty="0" err="1"/>
              <a:t>матеріали</a:t>
            </a:r>
            <a:r>
              <a:rPr lang="ru-RU" b="1" i="1" dirty="0"/>
              <a:t> широко </a:t>
            </a:r>
            <a:r>
              <a:rPr lang="ru-RU" b="1" i="1" dirty="0" err="1"/>
              <a:t>застосо­вувались</a:t>
            </a:r>
            <a:r>
              <a:rPr lang="ru-RU" b="1" i="1" dirty="0"/>
              <a:t> алебастр, </a:t>
            </a:r>
            <a:r>
              <a:rPr lang="ru-RU" b="1" i="1" dirty="0" err="1"/>
              <a:t>фігурна</a:t>
            </a:r>
            <a:r>
              <a:rPr lang="ru-RU" b="1" i="1" dirty="0"/>
              <a:t> </a:t>
            </a:r>
            <a:r>
              <a:rPr lang="ru-RU" b="1" i="1" dirty="0" err="1"/>
              <a:t>цегла</a:t>
            </a:r>
            <a:r>
              <a:rPr lang="ru-RU" b="1" i="1" dirty="0"/>
              <a:t>, </a:t>
            </a:r>
            <a:r>
              <a:rPr lang="ru-RU" b="1" i="1" dirty="0" err="1"/>
              <a:t>полив'яні</a:t>
            </a:r>
            <a:r>
              <a:rPr lang="ru-RU" b="1" i="1" dirty="0"/>
              <a:t> </a:t>
            </a:r>
            <a:r>
              <a:rPr lang="ru-RU" b="1" i="1" dirty="0" err="1"/>
              <a:t>кахлі</a:t>
            </a:r>
            <a:r>
              <a:rPr lang="ru-RU" b="1" i="1" dirty="0"/>
              <a:t>, </a:t>
            </a:r>
            <a:r>
              <a:rPr lang="ru-RU" b="1" i="1" dirty="0" err="1"/>
              <a:t>скляна</a:t>
            </a:r>
            <a:r>
              <a:rPr lang="ru-RU" b="1" i="1" dirty="0"/>
              <a:t> та </a:t>
            </a:r>
            <a:r>
              <a:rPr lang="ru-RU" b="1" i="1" dirty="0" err="1" smtClean="0"/>
              <a:t>мармурова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мозаїка</a:t>
            </a:r>
            <a:r>
              <a:rPr lang="ru-RU" b="1" i="1" dirty="0" smtClean="0"/>
              <a:t> </a:t>
            </a:r>
            <a:r>
              <a:rPr lang="ru-RU" b="1" i="1" dirty="0"/>
              <a:t>та </a:t>
            </a:r>
            <a:r>
              <a:rPr lang="ru-RU" b="1" i="1" dirty="0" err="1"/>
              <a:t>ін</a:t>
            </a:r>
            <a:r>
              <a:rPr lang="ru-RU" b="1" i="1" dirty="0"/>
              <a:t>. </a:t>
            </a:r>
            <a:r>
              <a:rPr lang="ru-RU" b="1" i="1" dirty="0" err="1"/>
              <a:t>Інтер'єри</a:t>
            </a:r>
            <a:r>
              <a:rPr lang="ru-RU" b="1" i="1" dirty="0"/>
              <a:t> </a:t>
            </a:r>
            <a:r>
              <a:rPr lang="ru-RU" b="1" i="1" dirty="0" err="1"/>
              <a:t>культових</a:t>
            </a:r>
            <a:r>
              <a:rPr lang="ru-RU" b="1" i="1" dirty="0"/>
              <a:t> арабо-</a:t>
            </a:r>
            <a:r>
              <a:rPr lang="ru-RU" b="1" i="1" dirty="0" err="1"/>
              <a:t>мусульманських</a:t>
            </a:r>
            <a:r>
              <a:rPr lang="ru-RU" b="1" i="1" dirty="0"/>
              <a:t> </a:t>
            </a:r>
            <a:r>
              <a:rPr lang="ru-RU" b="1" i="1" dirty="0" err="1"/>
              <a:t>будівель</a:t>
            </a:r>
            <a:r>
              <a:rPr lang="ru-RU" b="1" i="1" dirty="0"/>
              <a:t> </a:t>
            </a:r>
            <a:r>
              <a:rPr lang="ru-RU" b="1" i="1" dirty="0" err="1"/>
              <a:t>при­крашалися</a:t>
            </a:r>
            <a:r>
              <a:rPr lang="ru-RU" b="1" i="1" dirty="0"/>
              <a:t> й </a:t>
            </a:r>
            <a:r>
              <a:rPr lang="ru-RU" b="1" i="1" dirty="0" err="1"/>
              <a:t>стінним</a:t>
            </a:r>
            <a:r>
              <a:rPr lang="ru-RU" b="1" i="1" dirty="0"/>
              <a:t> </a:t>
            </a:r>
            <a:r>
              <a:rPr lang="ru-RU" b="1" i="1" dirty="0" err="1"/>
              <a:t>розписом</a:t>
            </a:r>
            <a:r>
              <a:rPr lang="ru-RU" b="1" i="1" dirty="0"/>
              <a:t>, у </a:t>
            </a:r>
            <a:r>
              <a:rPr lang="ru-RU" b="1" i="1" dirty="0" err="1"/>
              <a:t>якому</a:t>
            </a:r>
            <a:r>
              <a:rPr lang="ru-RU" b="1" i="1" dirty="0"/>
              <a:t> </a:t>
            </a:r>
            <a:r>
              <a:rPr lang="ru-RU" b="1" i="1" dirty="0" err="1"/>
              <a:t>декоративні</a:t>
            </a:r>
            <a:r>
              <a:rPr lang="ru-RU" b="1" i="1" dirty="0"/>
              <a:t> </a:t>
            </a:r>
            <a:r>
              <a:rPr lang="ru-RU" b="1" i="1" dirty="0" err="1"/>
              <a:t>мотиви</a:t>
            </a:r>
            <a:r>
              <a:rPr lang="ru-RU" b="1" i="1" dirty="0"/>
              <a:t> </a:t>
            </a:r>
            <a:r>
              <a:rPr lang="ru-RU" b="1" i="1" dirty="0" err="1"/>
              <a:t>геоме­тричного</a:t>
            </a:r>
            <a:r>
              <a:rPr lang="ru-RU" b="1" i="1" dirty="0"/>
              <a:t> та </a:t>
            </a:r>
            <a:r>
              <a:rPr lang="ru-RU" b="1" i="1" dirty="0" err="1"/>
              <a:t>рослинного</a:t>
            </a:r>
            <a:r>
              <a:rPr lang="ru-RU" b="1" i="1" dirty="0"/>
              <a:t> характеру </a:t>
            </a:r>
            <a:r>
              <a:rPr lang="ru-RU" b="1" i="1" dirty="0" err="1"/>
              <a:t>поєднувались</a:t>
            </a:r>
            <a:r>
              <a:rPr lang="ru-RU" b="1" i="1" dirty="0"/>
              <a:t> </a:t>
            </a:r>
            <a:r>
              <a:rPr lang="ru-RU" b="1" i="1" dirty="0" err="1"/>
              <a:t>із</a:t>
            </a:r>
            <a:r>
              <a:rPr lang="ru-RU" b="1" i="1" dirty="0"/>
              <a:t> </a:t>
            </a:r>
            <a:r>
              <a:rPr lang="ru-RU" b="1" i="1" dirty="0" err="1"/>
              <a:t>каліграфічно</a:t>
            </a:r>
            <a:r>
              <a:rPr lang="ru-RU" b="1" i="1" dirty="0"/>
              <a:t> </a:t>
            </a:r>
            <a:r>
              <a:rPr lang="ru-RU" b="1" i="1" dirty="0" err="1"/>
              <a:t>напи­саними</a:t>
            </a:r>
            <a:r>
              <a:rPr lang="ru-RU" b="1" i="1" dirty="0"/>
              <a:t> цитатами Корану.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23891" y="2060848"/>
            <a:ext cx="8896219" cy="4587168"/>
            <a:chOff x="29511" y="2187276"/>
            <a:chExt cx="8896219" cy="458716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1" y="2187276"/>
              <a:ext cx="2958313" cy="457946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2189006"/>
              <a:ext cx="2958313" cy="458543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6137" y="2187277"/>
              <a:ext cx="2979593" cy="4583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04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2" r="60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КУЛЬТОВІ СПОРУДИ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До </a:t>
            </a:r>
            <a:r>
              <a:rPr lang="ru-RU" dirty="0" err="1"/>
              <a:t>культових</a:t>
            </a:r>
            <a:r>
              <a:rPr lang="ru-RU" dirty="0"/>
              <a:t> </a:t>
            </a:r>
            <a:r>
              <a:rPr lang="ru-RU" dirty="0" err="1"/>
              <a:t>споруд</a:t>
            </a:r>
            <a:r>
              <a:rPr lang="ru-RU" dirty="0"/>
              <a:t> арабо-</a:t>
            </a:r>
            <a:r>
              <a:rPr lang="ru-RU" dirty="0" err="1"/>
              <a:t>мусульманської</a:t>
            </a:r>
            <a:r>
              <a:rPr lang="ru-RU" dirty="0"/>
              <a:t> </a:t>
            </a:r>
            <a:r>
              <a:rPr lang="ru-RU" dirty="0" err="1"/>
              <a:t>архітектури</a:t>
            </a:r>
            <a:r>
              <a:rPr lang="ru-RU" dirty="0"/>
              <a:t> </a:t>
            </a:r>
            <a:r>
              <a:rPr lang="ru-RU" dirty="0" smtClean="0"/>
              <a:t>належать: </a:t>
            </a:r>
            <a:r>
              <a:rPr lang="ru-RU" sz="2000" b="1" dirty="0" err="1">
                <a:solidFill>
                  <a:srgbClr val="FFFF00"/>
                </a:solidFill>
              </a:rPr>
              <a:t>мечеті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dirty="0"/>
              <a:t>(</a:t>
            </a:r>
            <a:r>
              <a:rPr lang="ru-RU" dirty="0" err="1"/>
              <a:t>храми</a:t>
            </a:r>
            <a:r>
              <a:rPr lang="ru-RU" dirty="0"/>
              <a:t>), </a:t>
            </a:r>
            <a:r>
              <a:rPr lang="ru-RU" sz="2000" b="1" dirty="0">
                <a:solidFill>
                  <a:srgbClr val="FFFF00"/>
                </a:solidFill>
              </a:rPr>
              <a:t>медресе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/>
              <a:t>(</a:t>
            </a:r>
            <a:r>
              <a:rPr lang="ru-RU" dirty="0" err="1"/>
              <a:t>духовні</a:t>
            </a:r>
            <a:r>
              <a:rPr lang="ru-RU" dirty="0"/>
              <a:t> </a:t>
            </a:r>
            <a:r>
              <a:rPr lang="ru-RU" dirty="0" err="1"/>
              <a:t>школи-семінарії</a:t>
            </a:r>
            <a:r>
              <a:rPr lang="ru-RU" dirty="0"/>
              <a:t>),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sz="2000" dirty="0" err="1">
                <a:solidFill>
                  <a:srgbClr val="FFFF00"/>
                </a:solidFill>
              </a:rPr>
              <a:t>мавзолеї</a:t>
            </a:r>
            <a:r>
              <a:rPr lang="ru-RU" dirty="0"/>
              <a:t> (</a:t>
            </a:r>
            <a:r>
              <a:rPr lang="ru-RU" dirty="0" err="1"/>
              <a:t>поховальні</a:t>
            </a:r>
            <a:r>
              <a:rPr lang="ru-RU" dirty="0"/>
              <a:t> </a:t>
            </a:r>
            <a:r>
              <a:rPr lang="ru-RU" dirty="0" err="1"/>
              <a:t>споруди</a:t>
            </a:r>
            <a:r>
              <a:rPr lang="ru-RU" dirty="0"/>
              <a:t>).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мусульманських</a:t>
            </a:r>
            <a:r>
              <a:rPr lang="ru-RU" dirty="0"/>
              <a:t> </a:t>
            </a:r>
            <a:r>
              <a:rPr lang="ru-RU" dirty="0" err="1"/>
              <a:t>культових</a:t>
            </a:r>
            <a:r>
              <a:rPr lang="ru-RU" dirty="0"/>
              <a:t> </a:t>
            </a:r>
            <a:r>
              <a:rPr lang="ru-RU" dirty="0" err="1"/>
              <a:t>споруд</a:t>
            </a:r>
            <a:r>
              <a:rPr lang="ru-RU" dirty="0"/>
              <a:t> є одна </a:t>
            </a:r>
            <a:r>
              <a:rPr lang="ru-RU" dirty="0" err="1"/>
              <a:t>загальна</a:t>
            </a:r>
            <a:r>
              <a:rPr lang="ru-RU" dirty="0"/>
              <a:t> риса — вони </a:t>
            </a:r>
            <a:r>
              <a:rPr lang="ru-RU" dirty="0" err="1"/>
              <a:t>орієнтовані</a:t>
            </a:r>
            <a:r>
              <a:rPr lang="ru-RU" dirty="0"/>
              <a:t> строго на </a:t>
            </a:r>
            <a:r>
              <a:rPr lang="ru-RU" dirty="0" err="1"/>
              <a:t>мекку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, </a:t>
            </a:r>
            <a:r>
              <a:rPr lang="ru-RU" dirty="0" err="1"/>
              <a:t>точніше</a:t>
            </a:r>
            <a:r>
              <a:rPr lang="ru-RU" dirty="0"/>
              <a:t>, на </a:t>
            </a:r>
            <a:r>
              <a:rPr lang="ru-RU" sz="2000" b="1" dirty="0"/>
              <a:t>Каабу</a:t>
            </a:r>
            <a:r>
              <a:rPr lang="ru-RU" dirty="0"/>
              <a:t>, те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куди</a:t>
            </a:r>
            <a:r>
              <a:rPr lang="ru-RU" dirty="0"/>
              <a:t> </a:t>
            </a:r>
            <a:r>
              <a:rPr lang="ru-RU" dirty="0" err="1"/>
              <a:t>посилаються</a:t>
            </a:r>
            <a:r>
              <a:rPr lang="ru-RU" dirty="0"/>
              <a:t> </a:t>
            </a:r>
            <a:r>
              <a:rPr lang="ru-RU" dirty="0" err="1"/>
              <a:t>молитви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напрям</a:t>
            </a:r>
            <a:r>
              <a:rPr lang="ru-RU" dirty="0"/>
              <a:t> на Каабу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b="1" i="1" dirty="0" err="1"/>
              <a:t>кібла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dirty="0" err="1"/>
              <a:t>дослівно</a:t>
            </a:r>
            <a:r>
              <a:rPr lang="ru-RU" dirty="0"/>
              <a:t> «те,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навпроти</a:t>
            </a:r>
            <a:r>
              <a:rPr lang="ru-RU" dirty="0"/>
              <a:t>»).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отримала</a:t>
            </a:r>
            <a:r>
              <a:rPr lang="ru-RU" dirty="0"/>
              <a:t> свою </a:t>
            </a:r>
            <a:r>
              <a:rPr lang="ru-RU" dirty="0" err="1"/>
              <a:t>назву</a:t>
            </a:r>
            <a:r>
              <a:rPr lang="ru-RU" dirty="0"/>
              <a:t> і </a:t>
            </a:r>
            <a:r>
              <a:rPr lang="ru-RU" dirty="0" err="1"/>
              <a:t>задня</a:t>
            </a:r>
            <a:r>
              <a:rPr lang="ru-RU" dirty="0"/>
              <a:t>, </a:t>
            </a:r>
            <a:r>
              <a:rPr lang="ru-RU" dirty="0" err="1"/>
              <a:t>звернена</a:t>
            </a:r>
            <a:r>
              <a:rPr lang="ru-RU" dirty="0"/>
              <a:t> до </a:t>
            </a:r>
            <a:r>
              <a:rPr lang="ru-RU" dirty="0" err="1"/>
              <a:t>Кааби</a:t>
            </a:r>
            <a:r>
              <a:rPr lang="ru-RU" dirty="0"/>
              <a:t>, </a:t>
            </a:r>
            <a:r>
              <a:rPr lang="ru-RU" dirty="0" err="1"/>
              <a:t>стіна</a:t>
            </a:r>
            <a:r>
              <a:rPr lang="ru-RU" dirty="0"/>
              <a:t> будь-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молитовної</a:t>
            </a:r>
            <a:r>
              <a:rPr lang="ru-RU" dirty="0"/>
              <a:t> </a:t>
            </a:r>
            <a:r>
              <a:rPr lang="ru-RU" dirty="0" err="1"/>
              <a:t>будівлі</a:t>
            </a:r>
            <a:r>
              <a:rPr lang="ru-RU" dirty="0"/>
              <a:t> в </a:t>
            </a:r>
            <a:r>
              <a:rPr lang="ru-RU" dirty="0" err="1"/>
              <a:t>ісламі</a:t>
            </a:r>
            <a:r>
              <a:rPr lang="ru-RU" dirty="0"/>
              <a:t>, яка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кібла</a:t>
            </a:r>
            <a:r>
              <a:rPr lang="ru-RU" dirty="0"/>
              <a:t>. У </a:t>
            </a:r>
            <a:r>
              <a:rPr lang="ru-RU" dirty="0" err="1"/>
              <a:t>найраніший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, коли мечетей </a:t>
            </a:r>
            <a:r>
              <a:rPr lang="ru-RU" dirty="0" err="1"/>
              <a:t>ще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 і молитва </a:t>
            </a:r>
            <a:r>
              <a:rPr lang="ru-RU" dirty="0" err="1"/>
              <a:t>проводилася</a:t>
            </a:r>
            <a:r>
              <a:rPr lang="ru-RU" dirty="0"/>
              <a:t> на </a:t>
            </a:r>
            <a:r>
              <a:rPr lang="ru-RU" dirty="0" err="1"/>
              <a:t>обкресленій</a:t>
            </a:r>
            <a:r>
              <a:rPr lang="ru-RU" dirty="0"/>
              <a:t> на </a:t>
            </a:r>
            <a:r>
              <a:rPr lang="ru-RU" dirty="0" err="1"/>
              <a:t>піску</a:t>
            </a:r>
            <a:r>
              <a:rPr lang="ru-RU" dirty="0"/>
              <a:t> </a:t>
            </a:r>
            <a:r>
              <a:rPr lang="ru-RU" dirty="0" err="1"/>
              <a:t>ділянці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кіблу</a:t>
            </a:r>
            <a:r>
              <a:rPr lang="ru-RU" dirty="0"/>
              <a:t> </a:t>
            </a:r>
            <a:r>
              <a:rPr lang="ru-RU" dirty="0" err="1"/>
              <a:t>визначали</a:t>
            </a:r>
            <a:r>
              <a:rPr lang="ru-RU" dirty="0"/>
              <a:t> по </a:t>
            </a:r>
            <a:r>
              <a:rPr lang="ru-RU" dirty="0" err="1"/>
              <a:t>тіні</a:t>
            </a:r>
            <a:r>
              <a:rPr lang="ru-RU" dirty="0"/>
              <a:t> </a:t>
            </a:r>
            <a:r>
              <a:rPr lang="ru-RU" dirty="0" err="1"/>
              <a:t>увіткненого</a:t>
            </a:r>
            <a:r>
              <a:rPr lang="ru-RU" dirty="0"/>
              <a:t> в землю </a:t>
            </a:r>
            <a:r>
              <a:rPr lang="ru-RU" dirty="0" err="1"/>
              <a:t>списа</a:t>
            </a:r>
            <a:r>
              <a:rPr lang="ru-RU" dirty="0"/>
              <a:t>. </a:t>
            </a:r>
            <a:r>
              <a:rPr lang="ru-RU" dirty="0" err="1"/>
              <a:t>Орієнтація</a:t>
            </a:r>
            <a:r>
              <a:rPr lang="ru-RU" dirty="0"/>
              <a:t> на </a:t>
            </a:r>
            <a:r>
              <a:rPr lang="ru-RU" dirty="0" err="1"/>
              <a:t>мекку</a:t>
            </a:r>
            <a:r>
              <a:rPr lang="ru-RU" dirty="0"/>
              <a:t> утвердилась </a:t>
            </a:r>
            <a:r>
              <a:rPr lang="ru-RU" dirty="0" err="1"/>
              <a:t>тоді</a:t>
            </a:r>
            <a:r>
              <a:rPr lang="ru-RU" dirty="0"/>
              <a:t>, коли </a:t>
            </a:r>
            <a:r>
              <a:rPr lang="ru-RU" dirty="0" smtClean="0"/>
              <a:t>Мухаммед,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переїзду</a:t>
            </a:r>
            <a:r>
              <a:rPr lang="ru-RU" dirty="0"/>
              <a:t> </a:t>
            </a:r>
            <a:r>
              <a:rPr lang="ru-RU" dirty="0" err="1"/>
              <a:t>общини</a:t>
            </a:r>
            <a:r>
              <a:rPr lang="ru-RU" dirty="0"/>
              <a:t> до </a:t>
            </a:r>
            <a:r>
              <a:rPr lang="ru-RU" dirty="0" err="1"/>
              <a:t>Медіни</a:t>
            </a:r>
            <a:r>
              <a:rPr lang="ru-RU" dirty="0"/>
              <a:t>, </a:t>
            </a:r>
            <a:r>
              <a:rPr lang="ru-RU" dirty="0" err="1"/>
              <a:t>оголосив</a:t>
            </a:r>
            <a:r>
              <a:rPr lang="ru-RU" dirty="0"/>
              <a:t> </a:t>
            </a:r>
            <a:r>
              <a:rPr lang="ru-RU" dirty="0" err="1"/>
              <a:t>язичницьке</a:t>
            </a:r>
            <a:r>
              <a:rPr lang="ru-RU" dirty="0"/>
              <a:t> святилище — </a:t>
            </a:r>
            <a:r>
              <a:rPr lang="ru-RU" b="1" dirty="0"/>
              <a:t>Каабу</a:t>
            </a:r>
            <a:r>
              <a:rPr lang="ru-RU" dirty="0"/>
              <a:t> — і </a:t>
            </a:r>
            <a:r>
              <a:rPr lang="ru-RU" dirty="0" err="1"/>
              <a:t>мусульманською</a:t>
            </a:r>
            <a:r>
              <a:rPr lang="ru-RU" dirty="0"/>
              <a:t> </a:t>
            </a:r>
            <a:r>
              <a:rPr lang="ru-RU" dirty="0" err="1"/>
              <a:t>святинею</a:t>
            </a:r>
            <a:r>
              <a:rPr lang="ru-RU" dirty="0"/>
              <a:t> так само. Про </a:t>
            </a:r>
            <a:r>
              <a:rPr lang="ru-RU" dirty="0" err="1"/>
              <a:t>це</a:t>
            </a:r>
            <a:r>
              <a:rPr lang="ru-RU" dirty="0"/>
              <a:t> ясно </a:t>
            </a:r>
            <a:r>
              <a:rPr lang="ru-RU" dirty="0" err="1"/>
              <a:t>мовиться</a:t>
            </a:r>
            <a:r>
              <a:rPr lang="ru-RU" dirty="0"/>
              <a:t> в </a:t>
            </a:r>
            <a:r>
              <a:rPr lang="ru-RU" dirty="0" err="1"/>
              <a:t>другій</a:t>
            </a:r>
            <a:r>
              <a:rPr lang="ru-RU" dirty="0"/>
              <a:t> </a:t>
            </a:r>
            <a:r>
              <a:rPr lang="ru-RU" dirty="0" err="1"/>
              <a:t>сурі</a:t>
            </a:r>
            <a:r>
              <a:rPr lang="ru-RU" dirty="0"/>
              <a:t> Корану, </a:t>
            </a:r>
            <a:r>
              <a:rPr lang="ru-RU" dirty="0" err="1"/>
              <a:t>такій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до </a:t>
            </a:r>
            <a:r>
              <a:rPr lang="ru-RU" dirty="0" err="1"/>
              <a:t>якнайдавніших</a:t>
            </a:r>
            <a:r>
              <a:rPr lang="ru-RU" dirty="0"/>
              <a:t> </a:t>
            </a:r>
            <a:r>
              <a:rPr lang="ru-RU" dirty="0" err="1"/>
              <a:t>мединских</a:t>
            </a:r>
            <a:r>
              <a:rPr lang="ru-RU" dirty="0"/>
              <a:t> </a:t>
            </a:r>
            <a:r>
              <a:rPr lang="ru-RU" dirty="0" err="1"/>
              <a:t>одкровень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445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" r="4699"/>
          <a:stretch/>
        </p:blipFill>
        <p:spPr>
          <a:xfrm>
            <a:off x="0" y="7181"/>
            <a:ext cx="9144000" cy="685081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68760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Медресе </a:t>
            </a:r>
            <a:r>
              <a:rPr lang="ru-RU" sz="2400" i="1" dirty="0" err="1" smtClean="0"/>
              <a:t>відрізняються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від</a:t>
            </a:r>
            <a:r>
              <a:rPr lang="ru-RU" sz="2400" i="1" dirty="0" smtClean="0"/>
              <a:t> мечетей </a:t>
            </a:r>
            <a:r>
              <a:rPr lang="ru-RU" sz="2400" i="1" dirty="0" err="1" smtClean="0"/>
              <a:t>тим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що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галереї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подвір'я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по­ділені</a:t>
            </a:r>
            <a:r>
              <a:rPr lang="ru-RU" sz="2400" i="1" dirty="0" smtClean="0"/>
              <a:t> на </a:t>
            </a:r>
            <a:r>
              <a:rPr lang="ru-RU" sz="2400" i="1" dirty="0" err="1" smtClean="0"/>
              <a:t>дрібні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приміщення</a:t>
            </a:r>
            <a:r>
              <a:rPr lang="ru-RU" sz="2400" i="1" dirty="0" smtClean="0"/>
              <a:t>, де </a:t>
            </a:r>
            <a:r>
              <a:rPr lang="ru-RU" sz="2400" i="1" dirty="0" err="1" smtClean="0"/>
              <a:t>мешкають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семінаристи</a:t>
            </a:r>
            <a:r>
              <a:rPr lang="ru-RU" sz="2400" i="1" dirty="0" smtClean="0"/>
              <a:t>. А </a:t>
            </a:r>
            <a:r>
              <a:rPr lang="ru-RU" sz="2400" i="1" dirty="0" err="1" smtClean="0"/>
              <a:t>мавзолеї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становлять</a:t>
            </a:r>
            <a:r>
              <a:rPr lang="ru-RU" sz="2400" i="1" dirty="0" smtClean="0"/>
              <a:t> комплекс </a:t>
            </a:r>
            <a:r>
              <a:rPr lang="ru-RU" sz="2400" i="1" dirty="0" err="1" smtClean="0"/>
              <a:t>поховальної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споруди</a:t>
            </a:r>
            <a:r>
              <a:rPr lang="ru-RU" sz="2400" i="1" dirty="0" smtClean="0"/>
              <a:t> і храму. </a:t>
            </a:r>
          </a:p>
          <a:p>
            <a:pPr algn="ctr"/>
            <a:endParaRPr lang="ru-RU" sz="2400" i="1" dirty="0"/>
          </a:p>
          <a:p>
            <a:pPr algn="ctr"/>
            <a:endParaRPr lang="ru-RU" sz="2400" i="1" dirty="0" smtClean="0"/>
          </a:p>
          <a:p>
            <a:pPr algn="ctr"/>
            <a:endParaRPr lang="ru-RU" sz="2400" i="1" dirty="0"/>
          </a:p>
          <a:p>
            <a:pPr algn="ctr"/>
            <a:r>
              <a:rPr lang="ru-RU" sz="2400" i="1" dirty="0" err="1" smtClean="0"/>
              <a:t>Загалом</a:t>
            </a:r>
            <a:r>
              <a:rPr lang="ru-RU" sz="2400" i="1" dirty="0" smtClean="0"/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особливості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зовнішнього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вигляду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храмових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споруд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зумовлені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національними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ху­дожніми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традиціями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різних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народів</a:t>
            </a:r>
            <a:r>
              <a:rPr lang="ru-RU" sz="2400" i="1" dirty="0" smtClean="0">
                <a:latin typeface="Arial Narrow" panose="020B0606020202030204" pitchFamily="34" charset="0"/>
              </a:rPr>
              <a:t>, </a:t>
            </a:r>
            <a:r>
              <a:rPr lang="ru-RU" sz="2400" i="1" dirty="0" err="1" smtClean="0">
                <a:latin typeface="Arial Narrow" panose="020B0606020202030204" pitchFamily="34" charset="0"/>
              </a:rPr>
              <a:t>що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сповідують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i="1" dirty="0" err="1" smtClean="0">
                <a:latin typeface="Arial Narrow" panose="020B0606020202030204" pitchFamily="34" charset="0"/>
              </a:rPr>
              <a:t>іслам</a:t>
            </a:r>
            <a:r>
              <a:rPr lang="ru-RU" sz="2400" i="1" dirty="0" smtClean="0">
                <a:latin typeface="Arial Narrow" panose="020B0606020202030204" pitchFamily="34" charset="0"/>
              </a:rPr>
              <a:t>.</a:t>
            </a:r>
            <a:endParaRPr lang="ru-RU" sz="24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0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r="2750"/>
          <a:stretch/>
        </p:blipFill>
        <p:spPr>
          <a:xfrm>
            <a:off x="12219" y="-16221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7200" b="1" i="1" dirty="0" smtClean="0">
                <a:latin typeface="Annabelle" panose="03000400000000000000" pitchFamily="66" charset="0"/>
              </a:rPr>
              <a:t>Мечеті</a:t>
            </a:r>
            <a:endParaRPr lang="ru-RU" sz="7200" b="1" i="1" dirty="0">
              <a:latin typeface="Annabelle" panose="03000400000000000000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i="1" u="sng" dirty="0" smtClean="0"/>
              <a:t>Мечеть - </a:t>
            </a:r>
            <a:r>
              <a:rPr lang="ru-RU" sz="2800" b="1" i="1" u="sng" dirty="0" err="1"/>
              <a:t>місце</a:t>
            </a:r>
            <a:r>
              <a:rPr lang="ru-RU" sz="2800" b="1" i="1" u="sng" dirty="0"/>
              <a:t> для </a:t>
            </a:r>
            <a:r>
              <a:rPr lang="ru-RU" sz="2800" b="1" i="1" u="sng" dirty="0" err="1"/>
              <a:t>молитви</a:t>
            </a:r>
            <a:r>
              <a:rPr lang="ru-RU" sz="2800" b="1" i="1" u="sng" dirty="0"/>
              <a:t> і </a:t>
            </a:r>
            <a:r>
              <a:rPr lang="ru-RU" sz="2800" b="1" i="1" u="sng" dirty="0" err="1"/>
              <a:t>богослужіння</a:t>
            </a:r>
            <a:r>
              <a:rPr lang="ru-RU" sz="2800" b="1" i="1" u="sng" dirty="0"/>
              <a:t>, </a:t>
            </a:r>
            <a:r>
              <a:rPr lang="ru-RU" sz="2800" b="1" i="1" u="sng" dirty="0" err="1"/>
              <a:t>молитовний</a:t>
            </a:r>
            <a:r>
              <a:rPr lang="ru-RU" sz="2800" b="1" i="1" u="sng" dirty="0"/>
              <a:t> </a:t>
            </a:r>
            <a:r>
              <a:rPr lang="ru-RU" sz="2800" b="1" i="1" u="sng" dirty="0" err="1" smtClean="0"/>
              <a:t>дім</a:t>
            </a:r>
            <a:endParaRPr lang="ru-RU" sz="2800" b="1" i="1" u="sng" dirty="0" smtClean="0"/>
          </a:p>
          <a:p>
            <a:pPr algn="ctr"/>
            <a:r>
              <a:rPr lang="ru-RU" sz="2000" dirty="0" err="1"/>
              <a:t>Назва</a:t>
            </a:r>
            <a:r>
              <a:rPr lang="ru-RU" sz="2000" dirty="0"/>
              <a:t> «</a:t>
            </a:r>
            <a:r>
              <a:rPr lang="ru-RU" sz="2000" i="1" dirty="0"/>
              <a:t>мечеть</a:t>
            </a:r>
            <a:r>
              <a:rPr lang="ru-RU" sz="2000" dirty="0"/>
              <a:t>» є </a:t>
            </a:r>
            <a:r>
              <a:rPr lang="ru-RU" sz="2000" dirty="0" err="1"/>
              <a:t>запозиченням</a:t>
            </a:r>
            <a:r>
              <a:rPr lang="ru-RU" sz="2000" dirty="0"/>
              <a:t> з </a:t>
            </a:r>
            <a:r>
              <a:rPr lang="ru-RU" sz="2000" dirty="0" err="1"/>
              <a:t>класичної</a:t>
            </a:r>
            <a:r>
              <a:rPr lang="ru-RU" sz="2000" dirty="0"/>
              <a:t> </a:t>
            </a:r>
            <a:r>
              <a:rPr lang="ru-RU" sz="2000" dirty="0" err="1"/>
              <a:t>староарабської</a:t>
            </a:r>
            <a:r>
              <a:rPr lang="ru-RU" sz="2000" dirty="0"/>
              <a:t> </a:t>
            </a:r>
            <a:r>
              <a:rPr lang="ru-RU" sz="2000" dirty="0" err="1"/>
              <a:t>мови</a:t>
            </a:r>
            <a:r>
              <a:rPr lang="ru-RU" sz="2000" dirty="0"/>
              <a:t>, в </a:t>
            </a:r>
            <a:r>
              <a:rPr lang="ru-RU" sz="2000" dirty="0" err="1"/>
              <a:t>якій</a:t>
            </a:r>
            <a:r>
              <a:rPr lang="ru-RU" sz="2000" dirty="0"/>
              <a:t> </a:t>
            </a:r>
            <a:r>
              <a:rPr lang="ru-RU" sz="2000" dirty="0" err="1"/>
              <a:t>воно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вигляд</a:t>
            </a:r>
            <a:r>
              <a:rPr lang="ru-RU" sz="2000" dirty="0"/>
              <a:t> «</a:t>
            </a:r>
            <a:r>
              <a:rPr lang="ru-RU" sz="2000" i="1" dirty="0" err="1"/>
              <a:t>масджид</a:t>
            </a:r>
            <a:r>
              <a:rPr lang="ru-RU" sz="2000" dirty="0"/>
              <a:t>» і </a:t>
            </a:r>
            <a:r>
              <a:rPr lang="ru-RU" sz="2000" dirty="0" err="1"/>
              <a:t>означає</a:t>
            </a:r>
            <a:r>
              <a:rPr lang="ru-RU" sz="2000" dirty="0"/>
              <a:t> буквально «</a:t>
            </a:r>
            <a:r>
              <a:rPr lang="ru-RU" sz="2000" dirty="0" err="1"/>
              <a:t>місце</a:t>
            </a:r>
            <a:r>
              <a:rPr lang="ru-RU" sz="2000" dirty="0"/>
              <a:t> для </a:t>
            </a:r>
            <a:r>
              <a:rPr lang="ru-RU" sz="2000" dirty="0" err="1"/>
              <a:t>поклоніння</a:t>
            </a:r>
            <a:r>
              <a:rPr lang="ru-RU" sz="2000" dirty="0"/>
              <a:t> і </a:t>
            </a:r>
            <a:r>
              <a:rPr lang="ru-RU" sz="2000" dirty="0" err="1"/>
              <a:t>молитви</a:t>
            </a:r>
            <a:r>
              <a:rPr lang="ru-RU" sz="2000" dirty="0"/>
              <a:t>», </a:t>
            </a:r>
            <a:r>
              <a:rPr lang="ru-RU" sz="2000" dirty="0" err="1"/>
              <a:t>утворене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дієслова</a:t>
            </a:r>
            <a:r>
              <a:rPr lang="ru-RU" sz="2000" dirty="0"/>
              <a:t> «</a:t>
            </a:r>
            <a:r>
              <a:rPr lang="ru-RU" sz="2000" i="1" dirty="0" err="1"/>
              <a:t>саджада</a:t>
            </a:r>
            <a:r>
              <a:rPr lang="ru-RU" sz="2000" dirty="0"/>
              <a:t>» (</a:t>
            </a:r>
            <a:r>
              <a:rPr lang="ru-RU" sz="2000" dirty="0" err="1"/>
              <a:t>поклонятися</a:t>
            </a:r>
            <a:r>
              <a:rPr lang="ru-RU" sz="2000" dirty="0"/>
              <a:t>, </a:t>
            </a:r>
            <a:r>
              <a:rPr lang="ru-RU" sz="2000" dirty="0" err="1"/>
              <a:t>бити</a:t>
            </a:r>
            <a:r>
              <a:rPr lang="ru-RU" sz="2000" dirty="0"/>
              <a:t> </a:t>
            </a:r>
            <a:r>
              <a:rPr lang="ru-RU" sz="2000" dirty="0" err="1"/>
              <a:t>поклони</a:t>
            </a:r>
            <a:r>
              <a:rPr lang="ru-RU" sz="2000" dirty="0"/>
              <a:t>, </a:t>
            </a:r>
            <a:r>
              <a:rPr lang="ru-RU" sz="2000" dirty="0" err="1"/>
              <a:t>падати</a:t>
            </a:r>
            <a:r>
              <a:rPr lang="ru-RU" sz="2000" dirty="0"/>
              <a:t> ниц, </a:t>
            </a:r>
            <a:r>
              <a:rPr lang="ru-RU" sz="2000" dirty="0" err="1"/>
              <a:t>молитися</a:t>
            </a:r>
            <a:r>
              <a:rPr lang="ru-RU" sz="2000" dirty="0"/>
              <a:t>, </a:t>
            </a:r>
            <a:r>
              <a:rPr lang="ru-RU" sz="2000" dirty="0" err="1"/>
              <a:t>служити</a:t>
            </a:r>
            <a:r>
              <a:rPr lang="ru-RU" sz="2000" dirty="0"/>
              <a:t> Богу). </a:t>
            </a:r>
            <a:r>
              <a:rPr lang="ru-RU" sz="2000" dirty="0" err="1"/>
              <a:t>Воно</a:t>
            </a:r>
            <a:r>
              <a:rPr lang="ru-RU" sz="2000" dirty="0"/>
              <a:t> </a:t>
            </a:r>
            <a:r>
              <a:rPr lang="ru-RU" sz="2000" dirty="0" err="1"/>
              <a:t>указує</a:t>
            </a:r>
            <a:r>
              <a:rPr lang="ru-RU" sz="2000" dirty="0"/>
              <a:t> на </a:t>
            </a:r>
            <a:r>
              <a:rPr lang="ru-RU" sz="2000" dirty="0" err="1"/>
              <a:t>місце</a:t>
            </a:r>
            <a:r>
              <a:rPr lang="ru-RU" sz="2000" dirty="0"/>
              <a:t>, де </a:t>
            </a:r>
            <a:r>
              <a:rPr lang="ru-RU" sz="2000" dirty="0" err="1"/>
              <a:t>віруючий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поклонитися</a:t>
            </a:r>
            <a:r>
              <a:rPr lang="ru-RU" sz="2000" dirty="0"/>
              <a:t> </a:t>
            </a:r>
            <a:r>
              <a:rPr lang="ru-RU" sz="2000" dirty="0" err="1"/>
              <a:t>богові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час </a:t>
            </a:r>
            <a:r>
              <a:rPr lang="ru-RU" sz="2000" dirty="0" err="1"/>
              <a:t>молитви</a:t>
            </a:r>
            <a:r>
              <a:rPr lang="ru-RU" sz="2000" dirty="0"/>
              <a:t> і не </a:t>
            </a:r>
            <a:r>
              <a:rPr lang="ru-RU" sz="2000" dirty="0" err="1"/>
              <a:t>припускає</a:t>
            </a:r>
            <a:r>
              <a:rPr lang="ru-RU" sz="2000" dirty="0"/>
              <a:t> </a:t>
            </a:r>
            <a:r>
              <a:rPr lang="ru-RU" sz="2000" dirty="0" err="1"/>
              <a:t>нічого</a:t>
            </a:r>
            <a:r>
              <a:rPr lang="ru-RU" sz="2000" dirty="0"/>
              <a:t> </a:t>
            </a:r>
            <a:r>
              <a:rPr lang="ru-RU" sz="2000" dirty="0" err="1"/>
              <a:t>окрім</a:t>
            </a:r>
            <a:r>
              <a:rPr lang="ru-RU" sz="2000" dirty="0"/>
              <a:t> ритуально чистого простору.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06322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" y="20311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71721" y="6481844"/>
            <a:ext cx="317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ечеть Пророка Мухаммада</a:t>
            </a:r>
            <a:endParaRPr lang="ru-RU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35091" y="6515964"/>
            <a:ext cx="3508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ечеть шейха </a:t>
            </a:r>
            <a:r>
              <a:rPr lang="ru-RU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Зайда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в Абу-</a:t>
            </a:r>
            <a:r>
              <a:rPr lang="ru-RU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Дабі</a:t>
            </a:r>
            <a:endParaRPr lang="ru-RU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6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223</TotalTime>
  <Words>465</Words>
  <Application>Microsoft Office PowerPoint</Application>
  <PresentationFormat>Экран (4:3)</PresentationFormat>
  <Paragraphs>62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Mylar</vt:lpstr>
      <vt:lpstr>АРАБО-МУСУЛЬМАНСЬКА АРХІТЕКТУРА</vt:lpstr>
      <vt:lpstr>Регіони розповсюдження арабсько-мусульманської архітектури</vt:lpstr>
      <vt:lpstr> </vt:lpstr>
      <vt:lpstr> </vt:lpstr>
      <vt:lpstr>КУЛЬТОВІ СПОРУДИ</vt:lpstr>
      <vt:lpstr> </vt:lpstr>
      <vt:lpstr>Мечеті</vt:lpstr>
      <vt:lpstr>Презентация PowerPoint</vt:lpstr>
      <vt:lpstr> </vt:lpstr>
      <vt:lpstr> </vt:lpstr>
      <vt:lpstr>Елементи мечеті: </vt:lpstr>
      <vt:lpstr>Медресе</vt:lpstr>
      <vt:lpstr>Медресе Мірі Араб, Бухара, Узбекистан</vt:lpstr>
      <vt:lpstr> </vt:lpstr>
      <vt:lpstr>Презентация PowerPoint</vt:lpstr>
      <vt:lpstr>Мавзолеї</vt:lpstr>
      <vt:lpstr>мавзолей Гур-Емір</vt:lpstr>
      <vt:lpstr>Мавзолей султана Насір ад-діна Хумаюна</vt:lpstr>
      <vt:lpstr> </vt:lpstr>
      <vt:lpstr>  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АРАБО-МУСУЛЬМАНСЬКА АРХІТЕКТУРА</dc:title>
  <dc:creator>Sergey</dc:creator>
  <cp:lastModifiedBy>Sergey</cp:lastModifiedBy>
  <cp:revision>22</cp:revision>
  <dcterms:created xsi:type="dcterms:W3CDTF">2013-09-19T11:59:34Z</dcterms:created>
  <dcterms:modified xsi:type="dcterms:W3CDTF">2013-09-19T15:43:31Z</dcterms:modified>
</cp:coreProperties>
</file>