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618"/>
    <a:srgbClr val="FE02DA"/>
    <a:srgbClr val="A01099"/>
    <a:srgbClr val="640606"/>
    <a:srgbClr val="483022"/>
    <a:srgbClr val="1D2D4D"/>
    <a:srgbClr val="669105"/>
    <a:srgbClr val="208253"/>
    <a:srgbClr val="FB6103"/>
    <a:srgbClr val="691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B0C7-0806-475F-BB64-EDC787E3759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681-1727-43B1-BE58-E3928D258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B0C7-0806-475F-BB64-EDC787E3759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681-1727-43B1-BE58-E3928D258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B0C7-0806-475F-BB64-EDC787E3759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681-1727-43B1-BE58-E3928D2581D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B0C7-0806-475F-BB64-EDC787E3759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681-1727-43B1-BE58-E3928D2581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B0C7-0806-475F-BB64-EDC787E3759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681-1727-43B1-BE58-E3928D258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B0C7-0806-475F-BB64-EDC787E3759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681-1727-43B1-BE58-E3928D2581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B0C7-0806-475F-BB64-EDC787E3759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681-1727-43B1-BE58-E3928D258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B0C7-0806-475F-BB64-EDC787E3759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681-1727-43B1-BE58-E3928D258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B0C7-0806-475F-BB64-EDC787E3759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681-1727-43B1-BE58-E3928D258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B0C7-0806-475F-BB64-EDC787E3759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681-1727-43B1-BE58-E3928D2581D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B0C7-0806-475F-BB64-EDC787E3759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681-1727-43B1-BE58-E3928D2581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A1EB0C7-0806-475F-BB64-EDC787E3759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E41A681-1727-43B1-BE58-E3928D2581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52927" cy="1872208"/>
          </a:xfrm>
        </p:spPr>
        <p:txBody>
          <a:bodyPr>
            <a:noAutofit/>
          </a:bodyPr>
          <a:lstStyle/>
          <a:p>
            <a:r>
              <a:rPr lang="ru-RU" sz="13800" b="1" dirty="0" err="1">
                <a:solidFill>
                  <a:schemeClr val="bg1"/>
                </a:solidFill>
                <a:latin typeface="Monotype Corsiva" pitchFamily="66" charset="0"/>
              </a:rPr>
              <a:t>Гліцерин</a:t>
            </a:r>
            <a:endParaRPr lang="ru-RU" sz="13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348880"/>
            <a:ext cx="8305800" cy="410445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HP\Downloads\187px-Glycerin_Skelet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67851"/>
            <a:ext cx="3087145" cy="11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ownloads\800px-Glycerol-3D-vd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456054" cy="29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75466"/>
            <a:ext cx="9143999" cy="418253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дегідратації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утворює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токсичний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акролеїн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HOCH2CH(OH)-CH2OH  H2C=CH-CHO + 2 </a:t>
            </a:r>
            <a:r>
              <a:rPr lang="en-US" sz="3200" b="1" dirty="0" smtClean="0">
                <a:solidFill>
                  <a:srgbClr val="7030A0"/>
                </a:solidFill>
              </a:rPr>
              <a:t>H2O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Хімічні</a:t>
            </a:r>
            <a:r>
              <a:rPr lang="ru-RU" sz="6600" b="1" dirty="0"/>
              <a:t> </a:t>
            </a:r>
            <a:r>
              <a:rPr lang="ru-RU" sz="6600" b="1" dirty="0" err="1"/>
              <a:t>властивості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917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75466"/>
            <a:ext cx="9143999" cy="418253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 smtClean="0">
                <a:solidFill>
                  <a:srgbClr val="AC4810"/>
                </a:solidFill>
              </a:rPr>
              <a:t>Гліцерин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безбарвна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в'язка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гігроскопічна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рідина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необмежено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розчинна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воді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Солодкий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смак,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чому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дістав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свою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назву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гликос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солодкий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). Добре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розчиняє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багато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речовин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Ф</a:t>
            </a:r>
            <a:r>
              <a:rPr lang="uk-UA" sz="6600" b="1" dirty="0" err="1" smtClean="0"/>
              <a:t>ізичні</a:t>
            </a:r>
            <a:r>
              <a:rPr lang="uk-UA" sz="6600" b="1" dirty="0" smtClean="0"/>
              <a:t> Властивості</a:t>
            </a:r>
            <a:endParaRPr lang="ru-RU" sz="6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4232382" cy="283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08942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6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675466"/>
            <a:ext cx="4716016" cy="4182533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2C6208"/>
                </a:solidFill>
              </a:rPr>
              <a:t>Військова</a:t>
            </a:r>
            <a:r>
              <a:rPr lang="ru-RU" b="1" i="1" dirty="0">
                <a:solidFill>
                  <a:srgbClr val="2C6208"/>
                </a:solidFill>
              </a:rPr>
              <a:t> справа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Гліцерин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використовують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отримання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нітрогліцерину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з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роблять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динаміт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бездимний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порох і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інші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вибухові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речовини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Використовують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незамерзаючі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розчини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двигунах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гальмівній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нагріваючій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рідині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для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охолодження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стволів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знарядь</a:t>
            </a:r>
            <a:r>
              <a:rPr lang="ru-RU" b="1" i="1" dirty="0">
                <a:solidFill>
                  <a:srgbClr val="2C6208"/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err="1"/>
              <a:t>Сфери</a:t>
            </a:r>
            <a:r>
              <a:rPr lang="ru-RU" sz="6600" b="1" dirty="0"/>
              <a:t> </a:t>
            </a:r>
            <a:r>
              <a:rPr lang="ru-RU" sz="6600" b="1" dirty="0" err="1"/>
              <a:t>застосування</a:t>
            </a:r>
            <a:endParaRPr lang="ru-RU" sz="6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93304"/>
            <a:ext cx="4430266" cy="40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9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60660" y="2675466"/>
            <a:ext cx="4883339" cy="418253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691A01"/>
                </a:solidFill>
              </a:rPr>
              <a:t>Тютюнова</a:t>
            </a:r>
            <a:r>
              <a:rPr lang="ru-RU" b="1" i="1" dirty="0">
                <a:solidFill>
                  <a:srgbClr val="691A01"/>
                </a:solidFill>
              </a:rPr>
              <a:t> </a:t>
            </a:r>
            <a:r>
              <a:rPr lang="ru-RU" b="1" i="1" dirty="0" err="1" smtClean="0">
                <a:solidFill>
                  <a:srgbClr val="691A01"/>
                </a:solidFill>
              </a:rPr>
              <a:t>промисловість</a:t>
            </a:r>
            <a:endParaRPr lang="ru-RU" b="1" i="1" dirty="0" smtClean="0">
              <a:solidFill>
                <a:srgbClr val="691A01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Завдяки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високій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гігроскопічності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використовується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регулювання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вологості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тютюну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цілю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усунення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неприємного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дратівливого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смаку.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Сфери</a:t>
            </a:r>
            <a:r>
              <a:rPr lang="ru-RU" sz="6600" b="1" dirty="0"/>
              <a:t> </a:t>
            </a:r>
            <a:r>
              <a:rPr lang="ru-RU" sz="6600" b="1" dirty="0" err="1"/>
              <a:t>застосування</a:t>
            </a:r>
            <a:endParaRPr lang="ru-RU" sz="6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2492896"/>
            <a:ext cx="4248472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256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76873"/>
            <a:ext cx="4932039" cy="458112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b="1" i="1" dirty="0" err="1">
                <a:solidFill>
                  <a:srgbClr val="FB6103"/>
                </a:solidFill>
              </a:rPr>
              <a:t>Гліцерин</a:t>
            </a:r>
            <a:r>
              <a:rPr lang="ru-RU" sz="4500" b="1" i="1" dirty="0">
                <a:solidFill>
                  <a:srgbClr val="FB6103"/>
                </a:solidFill>
              </a:rPr>
              <a:t> в </a:t>
            </a:r>
            <a:r>
              <a:rPr lang="ru-RU" sz="4500" b="1" i="1" dirty="0" err="1">
                <a:solidFill>
                  <a:srgbClr val="FB6103"/>
                </a:solidFill>
              </a:rPr>
              <a:t>електронних</a:t>
            </a:r>
            <a:r>
              <a:rPr lang="ru-RU" sz="4500" b="1" i="1" dirty="0">
                <a:solidFill>
                  <a:srgbClr val="FB6103"/>
                </a:solidFill>
              </a:rPr>
              <a:t> сигаретах</a:t>
            </a:r>
            <a:r>
              <a:rPr lang="ru-RU" sz="4500" b="1" i="1" dirty="0" smtClean="0">
                <a:solidFill>
                  <a:srgbClr val="FB6103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4500" dirty="0" err="1" smtClean="0">
                <a:solidFill>
                  <a:schemeClr val="tx2">
                    <a:lumMod val="75000"/>
                  </a:schemeClr>
                </a:solidFill>
              </a:rPr>
              <a:t>Цілі</a:t>
            </a: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45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регулює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вміст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води в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картріджі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електронної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сигарети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робить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паління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таких сигарет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м'якше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допомагає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усунути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неприємний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присмак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жорсткість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, яка дере горло.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картріджи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, в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яких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є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присутнім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, не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засихають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при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зберіганні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оскільки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ця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рідина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випаровується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при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кімнатній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температурі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дає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можливість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придбання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відразу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декількох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картріджів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їх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безпечного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зберігання</a:t>
            </a:r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</a:rPr>
              <a:t>.              </a:t>
            </a:r>
          </a:p>
          <a:p>
            <a:pPr marL="0" indent="0">
              <a:buNone/>
            </a:pPr>
            <a:endParaRPr lang="ru-RU" sz="45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4500" dirty="0" err="1" smtClean="0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, як і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пропіленгліколь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використовується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як основа для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рідини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використовується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4500" dirty="0" err="1">
                <a:solidFill>
                  <a:schemeClr val="tx2">
                    <a:lumMod val="75000"/>
                  </a:schemeClr>
                </a:solidFill>
              </a:rPr>
              <a:t>електронних</a:t>
            </a:r>
            <a:r>
              <a:rPr lang="ru-RU" sz="4500" dirty="0">
                <a:solidFill>
                  <a:schemeClr val="tx2">
                    <a:lumMod val="75000"/>
                  </a:schemeClr>
                </a:solidFill>
              </a:rPr>
              <a:t> сигаретах.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Сфери</a:t>
            </a:r>
            <a:r>
              <a:rPr lang="ru-RU" sz="6600" b="1" dirty="0"/>
              <a:t> </a:t>
            </a:r>
            <a:r>
              <a:rPr lang="ru-RU" sz="6600" b="1" dirty="0" err="1"/>
              <a:t>застосування</a:t>
            </a:r>
            <a:endParaRPr lang="ru-RU" sz="6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52" y="2636912"/>
            <a:ext cx="4211348" cy="424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8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276872"/>
            <a:ext cx="5940151" cy="45811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208253"/>
                </a:solidFill>
              </a:rPr>
              <a:t>Виробництво</a:t>
            </a:r>
            <a:r>
              <a:rPr lang="ru-RU" b="1" i="1" dirty="0">
                <a:solidFill>
                  <a:srgbClr val="208253"/>
                </a:solidFill>
              </a:rPr>
              <a:t> </a:t>
            </a:r>
            <a:r>
              <a:rPr lang="ru-RU" b="1" i="1" dirty="0" err="1">
                <a:solidFill>
                  <a:srgbClr val="208253"/>
                </a:solidFill>
              </a:rPr>
              <a:t>пластичних</a:t>
            </a:r>
            <a:r>
              <a:rPr lang="ru-RU" b="1" i="1" dirty="0">
                <a:solidFill>
                  <a:srgbClr val="208253"/>
                </a:solidFill>
              </a:rPr>
              <a:t> </a:t>
            </a:r>
            <a:r>
              <a:rPr lang="ru-RU" b="1" i="1" dirty="0" err="1">
                <a:solidFill>
                  <a:srgbClr val="208253"/>
                </a:solidFill>
              </a:rPr>
              <a:t>мас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цінною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складовою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частиною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отриманні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пластмас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і смол.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Ефіри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гліцерину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широко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застосовують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виробництві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прозорих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пакувальних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матеріалів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Сфери</a:t>
            </a:r>
            <a:r>
              <a:rPr lang="ru-RU" sz="6600" b="1" dirty="0"/>
              <a:t> </a:t>
            </a:r>
            <a:r>
              <a:rPr lang="ru-RU" sz="6600" b="1" dirty="0" err="1"/>
              <a:t>застосування</a:t>
            </a:r>
            <a:endParaRPr lang="ru-RU" sz="66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3203848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024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89623" y="2675466"/>
            <a:ext cx="4954376" cy="418253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A01099"/>
                </a:solidFill>
              </a:rPr>
              <a:t>Харчова</a:t>
            </a:r>
            <a:r>
              <a:rPr lang="ru-RU" b="1" i="1" dirty="0">
                <a:solidFill>
                  <a:srgbClr val="A01099"/>
                </a:solidFill>
              </a:rPr>
              <a:t> </a:t>
            </a:r>
            <a:r>
              <a:rPr lang="ru-RU" b="1" i="1" dirty="0" err="1" smtClean="0">
                <a:solidFill>
                  <a:srgbClr val="A01099"/>
                </a:solidFill>
              </a:rPr>
              <a:t>промисловість</a:t>
            </a:r>
            <a:endParaRPr lang="ru-RU" b="1" i="1" dirty="0" smtClean="0">
              <a:solidFill>
                <a:srgbClr val="A01099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використовують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приготування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екстрактів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чаю,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кави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імбиру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інших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рослинних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речовин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змізерніють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зволожують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обробляють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гліцерином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нагрівають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витягають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водою для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отримання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екстракту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містить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близько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30 %%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гліцерину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Сфери</a:t>
            </a:r>
            <a:r>
              <a:rPr lang="ru-RU" sz="6600" b="1" dirty="0"/>
              <a:t> </a:t>
            </a:r>
            <a:r>
              <a:rPr lang="ru-RU" sz="6600" b="1" dirty="0" err="1"/>
              <a:t>застосування</a:t>
            </a:r>
            <a:endParaRPr lang="ru-RU" sz="66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224469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123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204864"/>
            <a:ext cx="4499992" cy="465313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669105"/>
                </a:solidFill>
              </a:rPr>
              <a:t>Сільське</a:t>
            </a:r>
            <a:r>
              <a:rPr lang="ru-RU" b="1" i="1" dirty="0">
                <a:solidFill>
                  <a:srgbClr val="669105"/>
                </a:solidFill>
              </a:rPr>
              <a:t> </a:t>
            </a:r>
            <a:r>
              <a:rPr lang="ru-RU" b="1" i="1" dirty="0" err="1">
                <a:solidFill>
                  <a:srgbClr val="669105"/>
                </a:solidFill>
              </a:rPr>
              <a:t>господарство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використовують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при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обробці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насіння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сіянців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Розбавлені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розчини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гліцерину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допомагають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проростанню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вівса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інших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злаків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Сфери</a:t>
            </a:r>
            <a:r>
              <a:rPr lang="ru-RU" sz="6600" b="1" dirty="0"/>
              <a:t> </a:t>
            </a:r>
            <a:r>
              <a:rPr lang="ru-RU" sz="6600" b="1" dirty="0" err="1"/>
              <a:t>застосування</a:t>
            </a:r>
            <a:endParaRPr lang="ru-RU" sz="6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73" y="2708920"/>
            <a:ext cx="4710585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3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2675466"/>
            <a:ext cx="4571999" cy="418253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FF0000"/>
                </a:solidFill>
              </a:rPr>
              <a:t>Медична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промисловість</a:t>
            </a:r>
            <a:endParaRPr lang="ru-RU" b="1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знаходить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широке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застосування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медицині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виробництві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фармацевтичних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препаратів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має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антисептичні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властивості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тому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застосовують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відвертання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зараження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ран.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Сфери</a:t>
            </a:r>
            <a:r>
              <a:rPr lang="ru-RU" sz="6600" b="1" dirty="0"/>
              <a:t> </a:t>
            </a:r>
            <a:r>
              <a:rPr lang="ru-RU" sz="6600" b="1" dirty="0" err="1"/>
              <a:t>застосування</a:t>
            </a:r>
            <a:endParaRPr lang="ru-RU" sz="6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608366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62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675466"/>
            <a:ext cx="4499992" cy="418253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Електротехніка</a:t>
            </a:r>
            <a:r>
              <a:rPr lang="ru-RU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і </a:t>
            </a:r>
            <a:r>
              <a:rPr lang="ru-RU" sz="2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радіотехніка</a:t>
            </a:r>
            <a:endParaRPr lang="ru-RU" sz="20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радіотехніці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широко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використовують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виробництві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електролітичних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конденсаторів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використовують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при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виробництві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смол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алкіду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застосовують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ізоляційний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матеріал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Сфери</a:t>
            </a:r>
            <a:r>
              <a:rPr lang="ru-RU" sz="6600" b="1" dirty="0"/>
              <a:t> </a:t>
            </a:r>
            <a:r>
              <a:rPr lang="ru-RU" sz="6600" b="1" dirty="0" err="1"/>
              <a:t>застосування</a:t>
            </a:r>
            <a:endParaRPr lang="ru-RU" sz="66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15608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94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20888"/>
            <a:ext cx="9143999" cy="4437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b="1" dirty="0" err="1">
                <a:solidFill>
                  <a:schemeClr val="tx1"/>
                </a:solidFill>
              </a:rPr>
              <a:t>Вступ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b="1" dirty="0" err="1">
                <a:solidFill>
                  <a:schemeClr val="tx1"/>
                </a:solidFill>
              </a:rPr>
              <a:t>Опис</a:t>
            </a:r>
            <a:r>
              <a:rPr lang="ru-RU" sz="2800" b="1" dirty="0">
                <a:solidFill>
                  <a:schemeClr val="tx1"/>
                </a:solidFill>
              </a:rPr>
              <a:t> продукту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b="1" dirty="0" err="1">
                <a:solidFill>
                  <a:schemeClr val="tx1"/>
                </a:solidFill>
              </a:rPr>
              <a:t>Основні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способи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отримання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b="1" dirty="0" err="1">
                <a:solidFill>
                  <a:schemeClr val="tx1"/>
                </a:solidFill>
              </a:rPr>
              <a:t>Хімічні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властивості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b="1" dirty="0" err="1">
                <a:solidFill>
                  <a:schemeClr val="tx1"/>
                </a:solidFill>
              </a:rPr>
              <a:t>Фізичні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властивості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b="1" dirty="0" err="1">
                <a:solidFill>
                  <a:schemeClr val="tx1"/>
                </a:solidFill>
              </a:rPr>
              <a:t>Сфери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застосування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err="1"/>
              <a:t>Зміст</a:t>
            </a:r>
            <a:endParaRPr lang="ru-RU" sz="7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43483"/>
            <a:ext cx="25431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24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2675466"/>
            <a:ext cx="4499992" cy="418253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1D2D4D"/>
                </a:solidFill>
              </a:rPr>
              <a:t>Текстильна</a:t>
            </a:r>
            <a:r>
              <a:rPr lang="ru-RU" b="1" i="1" dirty="0">
                <a:solidFill>
                  <a:srgbClr val="1D2D4D"/>
                </a:solidFill>
              </a:rPr>
              <a:t> </a:t>
            </a:r>
            <a:r>
              <a:rPr lang="ru-RU" b="1" i="1" dirty="0" err="1">
                <a:solidFill>
                  <a:srgbClr val="1D2D4D"/>
                </a:solidFill>
              </a:rPr>
              <a:t>промисловість</a:t>
            </a:r>
            <a:endParaRPr lang="ru-RU" b="1" i="1" dirty="0">
              <a:solidFill>
                <a:srgbClr val="1D2D4D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>
                <a:solidFill>
                  <a:srgbClr val="1D2D4D"/>
                </a:solidFill>
              </a:rPr>
              <a:t>Гліцерин</a:t>
            </a:r>
            <a:r>
              <a:rPr lang="ru-RU" dirty="0">
                <a:solidFill>
                  <a:srgbClr val="1D2D4D"/>
                </a:solidFill>
              </a:rPr>
              <a:t> в </a:t>
            </a:r>
            <a:r>
              <a:rPr lang="ru-RU" dirty="0" err="1">
                <a:solidFill>
                  <a:srgbClr val="1D2D4D"/>
                </a:solidFill>
              </a:rPr>
              <a:t>текстильній</a:t>
            </a:r>
            <a:r>
              <a:rPr lang="ru-RU" dirty="0">
                <a:solidFill>
                  <a:srgbClr val="1D2D4D"/>
                </a:solidFill>
              </a:rPr>
              <a:t> </a:t>
            </a:r>
            <a:r>
              <a:rPr lang="ru-RU" dirty="0" err="1">
                <a:solidFill>
                  <a:srgbClr val="1D2D4D"/>
                </a:solidFill>
              </a:rPr>
              <a:t>промисловості</a:t>
            </a:r>
            <a:r>
              <a:rPr lang="ru-RU" dirty="0">
                <a:solidFill>
                  <a:srgbClr val="1D2D4D"/>
                </a:solidFill>
              </a:rPr>
              <a:t> </a:t>
            </a:r>
            <a:r>
              <a:rPr lang="ru-RU" dirty="0" err="1">
                <a:solidFill>
                  <a:srgbClr val="1D2D4D"/>
                </a:solidFill>
              </a:rPr>
              <a:t>застосовують</a:t>
            </a:r>
            <a:r>
              <a:rPr lang="ru-RU" dirty="0">
                <a:solidFill>
                  <a:srgbClr val="1D2D4D"/>
                </a:solidFill>
              </a:rPr>
              <a:t> в </a:t>
            </a:r>
            <a:r>
              <a:rPr lang="ru-RU" dirty="0" err="1">
                <a:solidFill>
                  <a:srgbClr val="1D2D4D"/>
                </a:solidFill>
              </a:rPr>
              <a:t>прядінні</a:t>
            </a:r>
            <a:r>
              <a:rPr lang="ru-RU" dirty="0">
                <a:solidFill>
                  <a:srgbClr val="1D2D4D"/>
                </a:solidFill>
              </a:rPr>
              <a:t>, </a:t>
            </a:r>
            <a:r>
              <a:rPr lang="ru-RU" dirty="0" err="1">
                <a:solidFill>
                  <a:srgbClr val="1D2D4D"/>
                </a:solidFill>
              </a:rPr>
              <a:t>ткацтві</a:t>
            </a:r>
            <a:r>
              <a:rPr lang="ru-RU" dirty="0">
                <a:solidFill>
                  <a:srgbClr val="1D2D4D"/>
                </a:solidFill>
              </a:rPr>
              <a:t>, </a:t>
            </a:r>
            <a:r>
              <a:rPr lang="ru-RU" dirty="0" err="1">
                <a:solidFill>
                  <a:srgbClr val="1D2D4D"/>
                </a:solidFill>
              </a:rPr>
              <a:t>друкуванні</a:t>
            </a:r>
            <a:r>
              <a:rPr lang="ru-RU" dirty="0">
                <a:solidFill>
                  <a:srgbClr val="1D2D4D"/>
                </a:solidFill>
              </a:rPr>
              <a:t>, </a:t>
            </a:r>
            <a:r>
              <a:rPr lang="ru-RU" dirty="0" err="1">
                <a:solidFill>
                  <a:srgbClr val="1D2D4D"/>
                </a:solidFill>
              </a:rPr>
              <a:t>фарбуванні</a:t>
            </a:r>
            <a:r>
              <a:rPr lang="ru-RU" dirty="0">
                <a:solidFill>
                  <a:srgbClr val="1D2D4D"/>
                </a:solidFill>
              </a:rPr>
              <a:t> і </a:t>
            </a:r>
            <a:r>
              <a:rPr lang="ru-RU" dirty="0" err="1">
                <a:solidFill>
                  <a:srgbClr val="1D2D4D"/>
                </a:solidFill>
              </a:rPr>
              <a:t>шліхтуванні</a:t>
            </a:r>
            <a:r>
              <a:rPr lang="ru-RU" dirty="0">
                <a:solidFill>
                  <a:srgbClr val="1D2D4D"/>
                </a:solidFill>
              </a:rPr>
              <a:t>. </a:t>
            </a:r>
            <a:r>
              <a:rPr lang="ru-RU" dirty="0" err="1">
                <a:solidFill>
                  <a:srgbClr val="1D2D4D"/>
                </a:solidFill>
              </a:rPr>
              <a:t>Він</a:t>
            </a:r>
            <a:r>
              <a:rPr lang="ru-RU" dirty="0">
                <a:solidFill>
                  <a:srgbClr val="1D2D4D"/>
                </a:solidFill>
              </a:rPr>
              <a:t> </a:t>
            </a:r>
            <a:r>
              <a:rPr lang="ru-RU" dirty="0" err="1">
                <a:solidFill>
                  <a:srgbClr val="1D2D4D"/>
                </a:solidFill>
              </a:rPr>
              <a:t>надає</a:t>
            </a:r>
            <a:r>
              <a:rPr lang="ru-RU" dirty="0">
                <a:solidFill>
                  <a:srgbClr val="1D2D4D"/>
                </a:solidFill>
              </a:rPr>
              <a:t> тканинам </a:t>
            </a:r>
            <a:r>
              <a:rPr lang="ru-RU" dirty="0" err="1">
                <a:solidFill>
                  <a:srgbClr val="1D2D4D"/>
                </a:solidFill>
              </a:rPr>
              <a:t>еластичність</a:t>
            </a:r>
            <a:r>
              <a:rPr lang="ru-RU" dirty="0">
                <a:solidFill>
                  <a:srgbClr val="1D2D4D"/>
                </a:solidFill>
              </a:rPr>
              <a:t> і </a:t>
            </a:r>
            <a:r>
              <a:rPr lang="ru-RU" dirty="0" err="1">
                <a:solidFill>
                  <a:srgbClr val="1D2D4D"/>
                </a:solidFill>
              </a:rPr>
              <a:t>м'якість</a:t>
            </a:r>
            <a:r>
              <a:rPr lang="ru-RU" dirty="0">
                <a:solidFill>
                  <a:srgbClr val="1D2D4D"/>
                </a:solidFill>
              </a:rPr>
              <a:t>. </a:t>
            </a:r>
            <a:r>
              <a:rPr lang="ru-RU" dirty="0" err="1">
                <a:solidFill>
                  <a:srgbClr val="1D2D4D"/>
                </a:solidFill>
              </a:rPr>
              <a:t>Його</a:t>
            </a:r>
            <a:r>
              <a:rPr lang="ru-RU" dirty="0">
                <a:solidFill>
                  <a:srgbClr val="1D2D4D"/>
                </a:solidFill>
              </a:rPr>
              <a:t> </a:t>
            </a:r>
            <a:r>
              <a:rPr lang="ru-RU" dirty="0" err="1">
                <a:solidFill>
                  <a:srgbClr val="1D2D4D"/>
                </a:solidFill>
              </a:rPr>
              <a:t>використовують</a:t>
            </a:r>
            <a:r>
              <a:rPr lang="ru-RU" dirty="0">
                <a:solidFill>
                  <a:srgbClr val="1D2D4D"/>
                </a:solidFill>
              </a:rPr>
              <a:t> для </a:t>
            </a:r>
            <a:r>
              <a:rPr lang="ru-RU" dirty="0" err="1">
                <a:solidFill>
                  <a:srgbClr val="1D2D4D"/>
                </a:solidFill>
              </a:rPr>
              <a:t>отримання</a:t>
            </a:r>
            <a:r>
              <a:rPr lang="ru-RU" dirty="0">
                <a:solidFill>
                  <a:srgbClr val="1D2D4D"/>
                </a:solidFill>
              </a:rPr>
              <a:t> </a:t>
            </a:r>
            <a:r>
              <a:rPr lang="ru-RU" dirty="0" err="1">
                <a:solidFill>
                  <a:srgbClr val="1D2D4D"/>
                </a:solidFill>
              </a:rPr>
              <a:t>анілінових</a:t>
            </a:r>
            <a:r>
              <a:rPr lang="ru-RU" dirty="0">
                <a:solidFill>
                  <a:srgbClr val="1D2D4D"/>
                </a:solidFill>
              </a:rPr>
              <a:t> </a:t>
            </a:r>
            <a:r>
              <a:rPr lang="ru-RU" dirty="0" err="1">
                <a:solidFill>
                  <a:srgbClr val="1D2D4D"/>
                </a:solidFill>
              </a:rPr>
              <a:t>фарб</a:t>
            </a:r>
            <a:r>
              <a:rPr lang="ru-RU" dirty="0">
                <a:solidFill>
                  <a:srgbClr val="1D2D4D"/>
                </a:solidFill>
              </a:rPr>
              <a:t>, </a:t>
            </a:r>
            <a:r>
              <a:rPr lang="ru-RU" dirty="0" err="1">
                <a:solidFill>
                  <a:srgbClr val="1D2D4D"/>
                </a:solidFill>
              </a:rPr>
              <a:t>розчинників</a:t>
            </a:r>
            <a:r>
              <a:rPr lang="ru-RU" dirty="0">
                <a:solidFill>
                  <a:srgbClr val="1D2D4D"/>
                </a:solidFill>
              </a:rPr>
              <a:t> для </a:t>
            </a:r>
            <a:r>
              <a:rPr lang="ru-RU" dirty="0" err="1">
                <a:solidFill>
                  <a:srgbClr val="1D2D4D"/>
                </a:solidFill>
              </a:rPr>
              <a:t>фарб</a:t>
            </a:r>
            <a:r>
              <a:rPr lang="ru-RU" dirty="0">
                <a:solidFill>
                  <a:srgbClr val="1D2D4D"/>
                </a:solidFill>
              </a:rPr>
              <a:t>, а </a:t>
            </a:r>
            <a:r>
              <a:rPr lang="ru-RU" dirty="0" err="1">
                <a:solidFill>
                  <a:srgbClr val="1D2D4D"/>
                </a:solidFill>
              </a:rPr>
              <a:t>також</a:t>
            </a:r>
            <a:r>
              <a:rPr lang="ru-RU" dirty="0">
                <a:solidFill>
                  <a:srgbClr val="1D2D4D"/>
                </a:solidFill>
              </a:rPr>
              <a:t> в </a:t>
            </a:r>
            <a:r>
              <a:rPr lang="ru-RU" dirty="0" err="1">
                <a:solidFill>
                  <a:srgbClr val="1D2D4D"/>
                </a:solidFill>
              </a:rPr>
              <a:t>якості</a:t>
            </a:r>
            <a:r>
              <a:rPr lang="ru-RU" dirty="0">
                <a:solidFill>
                  <a:srgbClr val="1D2D4D"/>
                </a:solidFill>
              </a:rPr>
              <a:t> </a:t>
            </a:r>
            <a:r>
              <a:rPr lang="ru-RU" dirty="0" err="1">
                <a:solidFill>
                  <a:srgbClr val="1D2D4D"/>
                </a:solidFill>
              </a:rPr>
              <a:t>антисептичної</a:t>
            </a:r>
            <a:r>
              <a:rPr lang="ru-RU" dirty="0">
                <a:solidFill>
                  <a:srgbClr val="1D2D4D"/>
                </a:solidFill>
              </a:rPr>
              <a:t> і </a:t>
            </a:r>
            <a:r>
              <a:rPr lang="ru-RU" dirty="0" err="1">
                <a:solidFill>
                  <a:srgbClr val="1D2D4D"/>
                </a:solidFill>
              </a:rPr>
              <a:t>гігроскопічної</a:t>
            </a:r>
            <a:r>
              <a:rPr lang="ru-RU" dirty="0">
                <a:solidFill>
                  <a:srgbClr val="1D2D4D"/>
                </a:solidFill>
              </a:rPr>
              <a:t> добавки до </a:t>
            </a:r>
            <a:r>
              <a:rPr lang="ru-RU" dirty="0" err="1">
                <a:solidFill>
                  <a:srgbClr val="1D2D4D"/>
                </a:solidFill>
              </a:rPr>
              <a:t>фарб</a:t>
            </a:r>
            <a:r>
              <a:rPr lang="ru-RU" dirty="0">
                <a:solidFill>
                  <a:srgbClr val="1D2D4D"/>
                </a:solidFill>
              </a:rPr>
              <a:t> для </a:t>
            </a:r>
            <a:r>
              <a:rPr lang="ru-RU" dirty="0" err="1">
                <a:solidFill>
                  <a:srgbClr val="1D2D4D"/>
                </a:solidFill>
              </a:rPr>
              <a:t>друкування</a:t>
            </a:r>
            <a:r>
              <a:rPr lang="ru-RU" dirty="0">
                <a:solidFill>
                  <a:srgbClr val="1D2D4D"/>
                </a:solidFill>
              </a:rPr>
              <a:t>. </a:t>
            </a:r>
            <a:r>
              <a:rPr lang="ru-RU" dirty="0" err="1">
                <a:solidFill>
                  <a:srgbClr val="1D2D4D"/>
                </a:solidFill>
              </a:rPr>
              <a:t>Гліцерин</a:t>
            </a:r>
            <a:r>
              <a:rPr lang="ru-RU" dirty="0">
                <a:solidFill>
                  <a:srgbClr val="1D2D4D"/>
                </a:solidFill>
              </a:rPr>
              <a:t> широко </a:t>
            </a:r>
            <a:r>
              <a:rPr lang="ru-RU" dirty="0" err="1">
                <a:solidFill>
                  <a:srgbClr val="1D2D4D"/>
                </a:solidFill>
              </a:rPr>
              <a:t>використовують</a:t>
            </a:r>
            <a:r>
              <a:rPr lang="ru-RU" dirty="0">
                <a:solidFill>
                  <a:srgbClr val="1D2D4D"/>
                </a:solidFill>
              </a:rPr>
              <a:t> при </a:t>
            </a:r>
            <a:r>
              <a:rPr lang="ru-RU" dirty="0" err="1">
                <a:solidFill>
                  <a:srgbClr val="1D2D4D"/>
                </a:solidFill>
              </a:rPr>
              <a:t>виробництві</a:t>
            </a:r>
            <a:r>
              <a:rPr lang="ru-RU" dirty="0">
                <a:solidFill>
                  <a:srgbClr val="1D2D4D"/>
                </a:solidFill>
              </a:rPr>
              <a:t> синтетичного </a:t>
            </a:r>
            <a:r>
              <a:rPr lang="ru-RU" dirty="0" err="1">
                <a:solidFill>
                  <a:srgbClr val="1D2D4D"/>
                </a:solidFill>
              </a:rPr>
              <a:t>шовку</a:t>
            </a:r>
            <a:r>
              <a:rPr lang="ru-RU" dirty="0">
                <a:solidFill>
                  <a:srgbClr val="1D2D4D"/>
                </a:solidFill>
              </a:rPr>
              <a:t> і </a:t>
            </a:r>
            <a:r>
              <a:rPr lang="ru-RU" dirty="0" err="1">
                <a:solidFill>
                  <a:srgbClr val="1D2D4D"/>
                </a:solidFill>
              </a:rPr>
              <a:t>шерсті</a:t>
            </a:r>
            <a:r>
              <a:rPr lang="ru-RU" dirty="0">
                <a:solidFill>
                  <a:srgbClr val="1D2D4D"/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Сфери</a:t>
            </a:r>
            <a:r>
              <a:rPr lang="ru-RU" sz="6600" b="1" dirty="0"/>
              <a:t> </a:t>
            </a:r>
            <a:r>
              <a:rPr lang="ru-RU" sz="6600" b="1" dirty="0" err="1"/>
              <a:t>застосування</a:t>
            </a:r>
            <a:endParaRPr lang="ru-RU" sz="66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28323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76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675466"/>
            <a:ext cx="4499992" cy="418253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A01099"/>
                </a:solidFill>
              </a:rPr>
              <a:t>Паперова</a:t>
            </a:r>
            <a:r>
              <a:rPr lang="ru-RU" b="1" i="1" dirty="0">
                <a:solidFill>
                  <a:srgbClr val="A01099"/>
                </a:solidFill>
              </a:rPr>
              <a:t> </a:t>
            </a:r>
            <a:r>
              <a:rPr lang="ru-RU" b="1" i="1" dirty="0" err="1" smtClean="0">
                <a:solidFill>
                  <a:srgbClr val="A01099"/>
                </a:solidFill>
              </a:rPr>
              <a:t>промисловість</a:t>
            </a:r>
            <a:endParaRPr lang="ru-RU" b="1" i="1" dirty="0" smtClean="0">
              <a:solidFill>
                <a:srgbClr val="A01099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застосовують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випуску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кальки, пергаменту,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цигаркового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паперу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паперових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серветок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жиронепроникного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паперу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Сфери</a:t>
            </a:r>
            <a:r>
              <a:rPr lang="ru-RU" sz="6600" b="1" dirty="0"/>
              <a:t> </a:t>
            </a:r>
            <a:r>
              <a:rPr lang="ru-RU" sz="6600" b="1" dirty="0" err="1"/>
              <a:t>застосування</a:t>
            </a:r>
            <a:endParaRPr lang="ru-RU" sz="6600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640" y="2700520"/>
            <a:ext cx="4133528" cy="414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8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2675466"/>
            <a:ext cx="4499991" cy="40659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640606"/>
                </a:solidFill>
              </a:rPr>
              <a:t>Шкіряна</a:t>
            </a:r>
            <a:r>
              <a:rPr lang="ru-RU" b="1" i="1" dirty="0">
                <a:solidFill>
                  <a:srgbClr val="640606"/>
                </a:solidFill>
              </a:rPr>
              <a:t> </a:t>
            </a:r>
            <a:r>
              <a:rPr lang="ru-RU" b="1" i="1" dirty="0" err="1" smtClean="0">
                <a:solidFill>
                  <a:srgbClr val="640606"/>
                </a:solidFill>
              </a:rPr>
              <a:t>промисловість</a:t>
            </a:r>
            <a:endParaRPr lang="ru-RU" b="1" i="1" dirty="0" smtClean="0">
              <a:solidFill>
                <a:srgbClr val="640606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шкіряній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промисловості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додають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водних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розчинів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хлориду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барії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яку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використовують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як препарату для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консервації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шкір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є одним з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компонентів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воскових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емульсій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дублення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шкір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Сфери</a:t>
            </a:r>
            <a:r>
              <a:rPr lang="ru-RU" sz="6600" b="1" dirty="0"/>
              <a:t> </a:t>
            </a:r>
            <a:r>
              <a:rPr lang="ru-RU" sz="6600" b="1" dirty="0" err="1"/>
              <a:t>застосування</a:t>
            </a:r>
            <a:endParaRPr lang="ru-RU" sz="66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089389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675466"/>
            <a:ext cx="4139951" cy="418253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FE02DA"/>
                </a:solidFill>
              </a:rPr>
              <a:t>Лакофарбна</a:t>
            </a:r>
            <a:r>
              <a:rPr lang="ru-RU" b="1" i="1" dirty="0">
                <a:solidFill>
                  <a:srgbClr val="FE02DA"/>
                </a:solidFill>
              </a:rPr>
              <a:t> </a:t>
            </a:r>
            <a:r>
              <a:rPr lang="ru-RU" b="1" i="1" dirty="0" err="1" smtClean="0">
                <a:solidFill>
                  <a:srgbClr val="FE02DA"/>
                </a:solidFill>
              </a:rPr>
              <a:t>промисловість</a:t>
            </a:r>
            <a:endParaRPr lang="ru-RU" b="1" i="1" dirty="0" smtClean="0">
              <a:solidFill>
                <a:srgbClr val="FE02DA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цінний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компонент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полірувальних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складів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особливо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лаків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вживаних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остаточної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обробки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Сфери</a:t>
            </a:r>
            <a:r>
              <a:rPr lang="ru-RU" sz="6600" b="1" dirty="0"/>
              <a:t> </a:t>
            </a:r>
            <a:r>
              <a:rPr lang="ru-RU" sz="6600" b="1" dirty="0" err="1"/>
              <a:t>застосування</a:t>
            </a:r>
            <a:endParaRPr lang="ru-RU" sz="66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27119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2675466"/>
            <a:ext cx="4571999" cy="418253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Виробництво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миючих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косметичних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засобів</a:t>
            </a:r>
            <a:endParaRPr lang="ru-RU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Велика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сортів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туалетного мила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містить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який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посилює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миючу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здатність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надає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білизну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шкірі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пом'якшує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її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Гліцеринове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мило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сприяє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видаленню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фарбувальних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речовин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шкіри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засмаглої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сонці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Сфери</a:t>
            </a:r>
            <a:r>
              <a:rPr lang="ru-RU" sz="6600" b="1" dirty="0"/>
              <a:t> </a:t>
            </a:r>
            <a:r>
              <a:rPr lang="ru-RU" sz="6600" b="1" dirty="0" err="1"/>
              <a:t>застосування</a:t>
            </a:r>
            <a:endParaRPr lang="ru-RU" sz="66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852936"/>
            <a:ext cx="427727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0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675466"/>
            <a:ext cx="4211959" cy="418253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>
                <a:solidFill>
                  <a:srgbClr val="00B050"/>
                </a:solidFill>
              </a:rPr>
              <a:t>косметиці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mtClean="0"/>
              <a:t>поліоли </a:t>
            </a:r>
            <a:r>
              <a:rPr lang="ru-RU" dirty="0" err="1"/>
              <a:t>використовуються</a:t>
            </a:r>
            <a:r>
              <a:rPr lang="ru-RU" dirty="0"/>
              <a:t> як </a:t>
            </a:r>
            <a:r>
              <a:rPr lang="ru-RU" dirty="0" err="1"/>
              <a:t>зволожувачі</a:t>
            </a:r>
            <a:r>
              <a:rPr lang="ru-RU" dirty="0"/>
              <a:t>. </a:t>
            </a:r>
            <a:r>
              <a:rPr lang="ru-RU" dirty="0" err="1"/>
              <a:t>Гліцерин</a:t>
            </a:r>
            <a:r>
              <a:rPr lang="ru-RU" dirty="0"/>
              <a:t> - </a:t>
            </a:r>
            <a:r>
              <a:rPr lang="ru-RU" dirty="0" err="1"/>
              <a:t>натуральний</a:t>
            </a:r>
            <a:r>
              <a:rPr lang="ru-RU" dirty="0"/>
              <a:t> продукт,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отримується</a:t>
            </a:r>
            <a:r>
              <a:rPr lang="ru-RU" dirty="0"/>
              <a:t> при </a:t>
            </a:r>
            <a:r>
              <a:rPr lang="ru-RU" dirty="0" err="1"/>
              <a:t>гідролізі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олій</a:t>
            </a:r>
            <a:r>
              <a:rPr lang="ru-RU" dirty="0"/>
              <a:t>. </a:t>
            </a:r>
            <a:r>
              <a:rPr lang="ru-RU" dirty="0" err="1"/>
              <a:t>Маючи</a:t>
            </a:r>
            <a:r>
              <a:rPr lang="ru-RU" dirty="0"/>
              <a:t> </a:t>
            </a:r>
            <a:r>
              <a:rPr lang="ru-RU" dirty="0" err="1"/>
              <a:t>гігроскопічні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зволожує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, </a:t>
            </a:r>
            <a:r>
              <a:rPr lang="ru-RU" dirty="0" err="1"/>
              <a:t>надаючи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м'якість</a:t>
            </a:r>
            <a:r>
              <a:rPr lang="ru-RU" dirty="0"/>
              <a:t> і </a:t>
            </a:r>
            <a:r>
              <a:rPr lang="ru-RU" dirty="0" err="1"/>
              <a:t>еластичність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Сфери</a:t>
            </a:r>
            <a:r>
              <a:rPr lang="ru-RU" sz="6600" b="1" dirty="0"/>
              <a:t> </a:t>
            </a:r>
            <a:r>
              <a:rPr lang="ru-RU" sz="6600" b="1" dirty="0" err="1"/>
              <a:t>застосування</a:t>
            </a:r>
            <a:endParaRPr lang="ru-RU" sz="66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418856" cy="294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2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564904"/>
            <a:ext cx="6228184" cy="42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err="1">
                <a:solidFill>
                  <a:srgbClr val="380343"/>
                </a:solidFill>
              </a:rPr>
              <a:t>Гліцерин</a:t>
            </a:r>
            <a:r>
              <a:rPr lang="ru-RU" sz="2800" b="1" i="1" dirty="0">
                <a:solidFill>
                  <a:srgbClr val="380343"/>
                </a:solidFill>
              </a:rPr>
              <a:t> </a:t>
            </a:r>
            <a:r>
              <a:rPr lang="ru-RU" b="1" i="1" dirty="0">
                <a:solidFill>
                  <a:srgbClr val="380343"/>
                </a:solidFill>
              </a:rPr>
              <a:t>- </a:t>
            </a:r>
            <a:r>
              <a:rPr lang="ru-RU" dirty="0" err="1">
                <a:solidFill>
                  <a:srgbClr val="380343"/>
                </a:solidFill>
              </a:rPr>
              <a:t>дуже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універсальний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засіб</a:t>
            </a:r>
            <a:r>
              <a:rPr lang="ru-RU" dirty="0">
                <a:solidFill>
                  <a:srgbClr val="380343"/>
                </a:solidFill>
              </a:rPr>
              <a:t>, </a:t>
            </a:r>
            <a:r>
              <a:rPr lang="ru-RU" dirty="0" err="1">
                <a:solidFill>
                  <a:srgbClr val="380343"/>
                </a:solidFill>
              </a:rPr>
              <a:t>який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знайшов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своє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застосування</a:t>
            </a:r>
            <a:r>
              <a:rPr lang="ru-RU" dirty="0">
                <a:solidFill>
                  <a:srgbClr val="380343"/>
                </a:solidFill>
              </a:rPr>
              <a:t> практично в </a:t>
            </a:r>
            <a:r>
              <a:rPr lang="ru-RU" dirty="0" err="1">
                <a:solidFill>
                  <a:srgbClr val="380343"/>
                </a:solidFill>
              </a:rPr>
              <a:t>усіх</a:t>
            </a:r>
            <a:r>
              <a:rPr lang="ru-RU" dirty="0">
                <a:solidFill>
                  <a:srgbClr val="380343"/>
                </a:solidFill>
              </a:rPr>
              <a:t> сферах </a:t>
            </a:r>
            <a:r>
              <a:rPr lang="ru-RU" dirty="0" err="1">
                <a:solidFill>
                  <a:srgbClr val="380343"/>
                </a:solidFill>
              </a:rPr>
              <a:t>нашого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життя</a:t>
            </a:r>
            <a:r>
              <a:rPr lang="ru-RU" dirty="0">
                <a:solidFill>
                  <a:srgbClr val="380343"/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380343"/>
                </a:solidFill>
              </a:rPr>
              <a:t>Гліцерин</a:t>
            </a:r>
            <a:r>
              <a:rPr lang="ru-RU" dirty="0">
                <a:solidFill>
                  <a:srgbClr val="380343"/>
                </a:solidFill>
              </a:rPr>
              <a:t> і </a:t>
            </a:r>
            <a:r>
              <a:rPr lang="ru-RU" dirty="0" err="1">
                <a:solidFill>
                  <a:srgbClr val="380343"/>
                </a:solidFill>
              </a:rPr>
              <a:t>сьогодні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знаходить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усі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нові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області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застосування</a:t>
            </a:r>
            <a:r>
              <a:rPr lang="ru-RU" dirty="0">
                <a:solidFill>
                  <a:srgbClr val="380343"/>
                </a:solidFill>
              </a:rPr>
              <a:t>, в </a:t>
            </a:r>
            <a:r>
              <a:rPr lang="ru-RU" dirty="0" err="1">
                <a:solidFill>
                  <a:srgbClr val="380343"/>
                </a:solidFill>
              </a:rPr>
              <a:t>яких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виявляється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значно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зручнішим</a:t>
            </a:r>
            <a:r>
              <a:rPr lang="ru-RU" dirty="0">
                <a:solidFill>
                  <a:srgbClr val="380343"/>
                </a:solidFill>
              </a:rPr>
              <a:t> і </a:t>
            </a:r>
            <a:r>
              <a:rPr lang="ru-RU" dirty="0" err="1">
                <a:solidFill>
                  <a:srgbClr val="380343"/>
                </a:solidFill>
              </a:rPr>
              <a:t>оптимальним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складовим</a:t>
            </a:r>
            <a:r>
              <a:rPr lang="ru-RU" dirty="0">
                <a:solidFill>
                  <a:srgbClr val="380343"/>
                </a:solidFill>
              </a:rPr>
              <a:t>, </a:t>
            </a:r>
            <a:r>
              <a:rPr lang="ru-RU" dirty="0" err="1">
                <a:solidFill>
                  <a:srgbClr val="380343"/>
                </a:solidFill>
              </a:rPr>
              <a:t>ніж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колишні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компоненти</a:t>
            </a:r>
            <a:r>
              <a:rPr lang="ru-RU" dirty="0">
                <a:solidFill>
                  <a:srgbClr val="380343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380343"/>
                </a:solidFill>
              </a:rPr>
              <a:t>Гліцерин</a:t>
            </a:r>
            <a:r>
              <a:rPr lang="ru-RU" dirty="0">
                <a:solidFill>
                  <a:srgbClr val="380343"/>
                </a:solidFill>
              </a:rPr>
              <a:t>(</a:t>
            </a:r>
            <a:r>
              <a:rPr lang="ru-RU" dirty="0" err="1">
                <a:solidFill>
                  <a:srgbClr val="380343"/>
                </a:solidFill>
              </a:rPr>
              <a:t>від</a:t>
            </a:r>
            <a:r>
              <a:rPr lang="ru-RU" dirty="0">
                <a:solidFill>
                  <a:srgbClr val="380343"/>
                </a:solidFill>
              </a:rPr>
              <a:t> греч. </a:t>
            </a:r>
            <a:r>
              <a:rPr lang="en-US" dirty="0" err="1" smtClean="0">
                <a:solidFill>
                  <a:srgbClr val="380343"/>
                </a:solidFill>
              </a:rPr>
              <a:t>Glycer</a:t>
            </a:r>
            <a:r>
              <a:rPr lang="ru-RU" dirty="0">
                <a:solidFill>
                  <a:srgbClr val="380343"/>
                </a:solidFill>
              </a:rPr>
              <a:t>-</a:t>
            </a:r>
            <a:r>
              <a:rPr lang="ru-RU" dirty="0" err="1" smtClean="0">
                <a:solidFill>
                  <a:srgbClr val="380343"/>
                </a:solidFill>
              </a:rPr>
              <a:t>солодкий</a:t>
            </a:r>
            <a:r>
              <a:rPr lang="ru-RU" dirty="0">
                <a:solidFill>
                  <a:srgbClr val="380343"/>
                </a:solidFill>
              </a:rPr>
              <a:t>) [</a:t>
            </a:r>
            <a:r>
              <a:rPr lang="ru-RU" dirty="0" err="1">
                <a:solidFill>
                  <a:srgbClr val="380343"/>
                </a:solidFill>
              </a:rPr>
              <a:t>пропантриол</a:t>
            </a:r>
            <a:r>
              <a:rPr lang="ru-RU" dirty="0">
                <a:solidFill>
                  <a:srgbClr val="380343"/>
                </a:solidFill>
              </a:rPr>
              <a:t>- 1,2,3] є </a:t>
            </a:r>
            <a:r>
              <a:rPr lang="ru-RU" dirty="0" smtClean="0">
                <a:solidFill>
                  <a:srgbClr val="380343"/>
                </a:solidFill>
              </a:rPr>
              <a:t>простим </a:t>
            </a:r>
            <a:r>
              <a:rPr lang="ru-RU" dirty="0" err="1">
                <a:solidFill>
                  <a:srgbClr val="380343"/>
                </a:solidFill>
              </a:rPr>
              <a:t>представником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трьохатомних</a:t>
            </a:r>
            <a:r>
              <a:rPr lang="ru-RU" dirty="0">
                <a:solidFill>
                  <a:srgbClr val="380343"/>
                </a:solidFill>
              </a:rPr>
              <a:t> </a:t>
            </a:r>
            <a:r>
              <a:rPr lang="ru-RU" dirty="0" err="1">
                <a:solidFill>
                  <a:srgbClr val="380343"/>
                </a:solidFill>
              </a:rPr>
              <a:t>спиртів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err="1"/>
              <a:t>Вступ</a:t>
            </a:r>
            <a:endParaRPr lang="ru-RU" sz="7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2564904"/>
            <a:ext cx="288263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9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564904"/>
            <a:ext cx="6372199" cy="429309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>
                <a:solidFill>
                  <a:srgbClr val="024430"/>
                </a:solidFill>
              </a:rPr>
              <a:t>Гліцерин</a:t>
            </a:r>
            <a:r>
              <a:rPr lang="ru-RU" b="1" i="1" dirty="0">
                <a:solidFill>
                  <a:srgbClr val="024430"/>
                </a:solidFill>
              </a:rPr>
              <a:t> - </a:t>
            </a:r>
            <a:r>
              <a:rPr lang="ru-RU" i="1" dirty="0" err="1">
                <a:solidFill>
                  <a:srgbClr val="024430"/>
                </a:solidFill>
              </a:rPr>
              <a:t>органічна</a:t>
            </a:r>
            <a:r>
              <a:rPr lang="ru-RU" i="1" dirty="0">
                <a:solidFill>
                  <a:srgbClr val="024430"/>
                </a:solidFill>
              </a:rPr>
              <a:t> </a:t>
            </a:r>
            <a:r>
              <a:rPr lang="ru-RU" i="1" dirty="0" err="1">
                <a:solidFill>
                  <a:srgbClr val="024430"/>
                </a:solidFill>
              </a:rPr>
              <a:t>сполука</a:t>
            </a:r>
            <a:r>
              <a:rPr lang="ru-RU" i="1" dirty="0">
                <a:solidFill>
                  <a:srgbClr val="024430"/>
                </a:solidFill>
              </a:rPr>
              <a:t>, </a:t>
            </a:r>
            <a:r>
              <a:rPr lang="ru-RU" i="1" dirty="0" err="1">
                <a:solidFill>
                  <a:srgbClr val="024430"/>
                </a:solidFill>
              </a:rPr>
              <a:t>що</a:t>
            </a:r>
            <a:r>
              <a:rPr lang="ru-RU" i="1" dirty="0">
                <a:solidFill>
                  <a:srgbClr val="024430"/>
                </a:solidFill>
              </a:rPr>
              <a:t> </a:t>
            </a:r>
            <a:r>
              <a:rPr lang="ru-RU" i="1" dirty="0" err="1">
                <a:solidFill>
                  <a:srgbClr val="024430"/>
                </a:solidFill>
              </a:rPr>
              <a:t>відноситься</a:t>
            </a:r>
            <a:r>
              <a:rPr lang="ru-RU" i="1" dirty="0">
                <a:solidFill>
                  <a:srgbClr val="024430"/>
                </a:solidFill>
              </a:rPr>
              <a:t> до </a:t>
            </a:r>
            <a:r>
              <a:rPr lang="ru-RU" i="1" dirty="0" smtClean="0">
                <a:solidFill>
                  <a:srgbClr val="024430"/>
                </a:solidFill>
              </a:rPr>
              <a:t>пол</a:t>
            </a:r>
            <a:r>
              <a:rPr lang="uk-UA" i="1" dirty="0" smtClean="0">
                <a:solidFill>
                  <a:srgbClr val="024430"/>
                </a:solidFill>
              </a:rPr>
              <a:t>і</a:t>
            </a:r>
            <a:r>
              <a:rPr lang="ru-RU" i="1" dirty="0" err="1" smtClean="0">
                <a:solidFill>
                  <a:srgbClr val="024430"/>
                </a:solidFill>
              </a:rPr>
              <a:t>олам</a:t>
            </a:r>
            <a:r>
              <a:rPr lang="ru-RU" i="1" dirty="0">
                <a:solidFill>
                  <a:srgbClr val="024430"/>
                </a:solidFill>
              </a:rPr>
              <a:t>.</a:t>
            </a:r>
          </a:p>
          <a:p>
            <a:pPr marL="0" indent="0">
              <a:buNone/>
            </a:pPr>
            <a:r>
              <a:rPr lang="ru-RU" i="1" dirty="0" err="1">
                <a:solidFill>
                  <a:srgbClr val="024430"/>
                </a:solidFill>
              </a:rPr>
              <a:t>Етилгліколь</a:t>
            </a:r>
            <a:r>
              <a:rPr lang="ru-RU" i="1" dirty="0">
                <a:solidFill>
                  <a:srgbClr val="024430"/>
                </a:solidFill>
              </a:rPr>
              <a:t> і </a:t>
            </a:r>
            <a:r>
              <a:rPr lang="ru-RU" i="1" dirty="0" err="1">
                <a:solidFill>
                  <a:srgbClr val="024430"/>
                </a:solidFill>
              </a:rPr>
              <a:t>гліцерин</a:t>
            </a:r>
            <a:r>
              <a:rPr lang="ru-RU" i="1" dirty="0">
                <a:solidFill>
                  <a:srgbClr val="024430"/>
                </a:solidFill>
              </a:rPr>
              <a:t> є </a:t>
            </a:r>
            <a:r>
              <a:rPr lang="ru-RU" i="1" dirty="0" err="1">
                <a:solidFill>
                  <a:srgbClr val="024430"/>
                </a:solidFill>
              </a:rPr>
              <a:t>найпростішими</a:t>
            </a:r>
            <a:r>
              <a:rPr lang="ru-RU" i="1" dirty="0">
                <a:solidFill>
                  <a:srgbClr val="024430"/>
                </a:solidFill>
              </a:rPr>
              <a:t> по </a:t>
            </a:r>
            <a:r>
              <a:rPr lang="ru-RU" i="1" dirty="0" err="1">
                <a:solidFill>
                  <a:srgbClr val="024430"/>
                </a:solidFill>
              </a:rPr>
              <a:t>структурі</a:t>
            </a:r>
            <a:r>
              <a:rPr lang="ru-RU" i="1" dirty="0">
                <a:solidFill>
                  <a:srgbClr val="024430"/>
                </a:solidFill>
              </a:rPr>
              <a:t> </a:t>
            </a:r>
            <a:r>
              <a:rPr lang="ru-RU" i="1" dirty="0" err="1" smtClean="0">
                <a:solidFill>
                  <a:srgbClr val="024430"/>
                </a:solidFill>
              </a:rPr>
              <a:t>поліспиртами</a:t>
            </a:r>
            <a:r>
              <a:rPr lang="ru-RU" i="1" dirty="0">
                <a:solidFill>
                  <a:srgbClr val="024430"/>
                </a:solidFill>
              </a:rPr>
              <a:t>. </a:t>
            </a:r>
            <a:r>
              <a:rPr lang="ru-RU" i="1" dirty="0" err="1">
                <a:solidFill>
                  <a:srgbClr val="024430"/>
                </a:solidFill>
              </a:rPr>
              <a:t>Ізомерія</a:t>
            </a:r>
            <a:r>
              <a:rPr lang="ru-RU" i="1" dirty="0">
                <a:solidFill>
                  <a:srgbClr val="024430"/>
                </a:solidFill>
              </a:rPr>
              <a:t> </a:t>
            </a:r>
            <a:r>
              <a:rPr lang="ru-RU" i="1" dirty="0" err="1">
                <a:solidFill>
                  <a:srgbClr val="024430"/>
                </a:solidFill>
              </a:rPr>
              <a:t>трьохатомних</a:t>
            </a:r>
            <a:r>
              <a:rPr lang="ru-RU" i="1" dirty="0">
                <a:solidFill>
                  <a:srgbClr val="024430"/>
                </a:solidFill>
              </a:rPr>
              <a:t> </a:t>
            </a:r>
            <a:r>
              <a:rPr lang="ru-RU" i="1" dirty="0" err="1">
                <a:solidFill>
                  <a:srgbClr val="024430"/>
                </a:solidFill>
              </a:rPr>
              <a:t>спиртів</a:t>
            </a:r>
            <a:r>
              <a:rPr lang="ru-RU" i="1" dirty="0">
                <a:solidFill>
                  <a:srgbClr val="024430"/>
                </a:solidFill>
              </a:rPr>
              <a:t> </a:t>
            </a:r>
            <a:r>
              <a:rPr lang="ru-RU" i="1" dirty="0" err="1">
                <a:solidFill>
                  <a:srgbClr val="024430"/>
                </a:solidFill>
              </a:rPr>
              <a:t>визначається</a:t>
            </a:r>
            <a:r>
              <a:rPr lang="ru-RU" i="1" dirty="0">
                <a:solidFill>
                  <a:srgbClr val="024430"/>
                </a:solidFill>
              </a:rPr>
              <a:t> </a:t>
            </a:r>
            <a:r>
              <a:rPr lang="ru-RU" i="1" dirty="0" err="1">
                <a:solidFill>
                  <a:srgbClr val="024430"/>
                </a:solidFill>
              </a:rPr>
              <a:t>будовою</a:t>
            </a:r>
            <a:r>
              <a:rPr lang="ru-RU" i="1" dirty="0">
                <a:solidFill>
                  <a:srgbClr val="024430"/>
                </a:solidFill>
              </a:rPr>
              <a:t> </a:t>
            </a:r>
            <a:r>
              <a:rPr lang="ru-RU" i="1" dirty="0" err="1">
                <a:solidFill>
                  <a:srgbClr val="024430"/>
                </a:solidFill>
              </a:rPr>
              <a:t>вуглецевого</a:t>
            </a:r>
            <a:r>
              <a:rPr lang="ru-RU" i="1" dirty="0">
                <a:solidFill>
                  <a:srgbClr val="024430"/>
                </a:solidFill>
              </a:rPr>
              <a:t> </a:t>
            </a:r>
            <a:r>
              <a:rPr lang="ru-RU" i="1" dirty="0" err="1">
                <a:solidFill>
                  <a:srgbClr val="024430"/>
                </a:solidFill>
              </a:rPr>
              <a:t>ланцюга</a:t>
            </a:r>
            <a:r>
              <a:rPr lang="ru-RU" i="1" dirty="0">
                <a:solidFill>
                  <a:srgbClr val="024430"/>
                </a:solidFill>
              </a:rPr>
              <a:t> і </a:t>
            </a:r>
            <a:r>
              <a:rPr lang="ru-RU" i="1" dirty="0" err="1">
                <a:solidFill>
                  <a:srgbClr val="024430"/>
                </a:solidFill>
              </a:rPr>
              <a:t>положенням</a:t>
            </a:r>
            <a:r>
              <a:rPr lang="ru-RU" i="1" dirty="0">
                <a:solidFill>
                  <a:srgbClr val="024430"/>
                </a:solidFill>
              </a:rPr>
              <a:t> в </a:t>
            </a:r>
            <a:r>
              <a:rPr lang="ru-RU" i="1" dirty="0" err="1">
                <a:solidFill>
                  <a:srgbClr val="024430"/>
                </a:solidFill>
              </a:rPr>
              <a:t>ній</a:t>
            </a:r>
            <a:r>
              <a:rPr lang="ru-RU" i="1" dirty="0">
                <a:solidFill>
                  <a:srgbClr val="024430"/>
                </a:solidFill>
              </a:rPr>
              <a:t> </a:t>
            </a:r>
            <a:r>
              <a:rPr lang="ru-RU" i="1" dirty="0" err="1">
                <a:solidFill>
                  <a:srgbClr val="024430"/>
                </a:solidFill>
              </a:rPr>
              <a:t>трьох</a:t>
            </a:r>
            <a:r>
              <a:rPr lang="ru-RU" i="1" dirty="0">
                <a:solidFill>
                  <a:srgbClr val="024430"/>
                </a:solidFill>
              </a:rPr>
              <a:t> </a:t>
            </a:r>
            <a:r>
              <a:rPr lang="ru-RU" i="1" dirty="0" err="1">
                <a:solidFill>
                  <a:srgbClr val="024430"/>
                </a:solidFill>
              </a:rPr>
              <a:t>гідроксильних</a:t>
            </a:r>
            <a:r>
              <a:rPr lang="ru-RU" i="1" dirty="0">
                <a:solidFill>
                  <a:srgbClr val="024430"/>
                </a:solidFill>
              </a:rPr>
              <a:t> </a:t>
            </a:r>
            <a:r>
              <a:rPr lang="ru-RU" i="1" dirty="0" err="1">
                <a:solidFill>
                  <a:srgbClr val="024430"/>
                </a:solidFill>
              </a:rPr>
              <a:t>груп</a:t>
            </a:r>
            <a:r>
              <a:rPr lang="ru-RU" i="1" dirty="0">
                <a:solidFill>
                  <a:srgbClr val="024430"/>
                </a:solidFill>
              </a:rPr>
              <a:t>. </a:t>
            </a:r>
            <a:r>
              <a:rPr lang="ru-RU" i="1" dirty="0" smtClean="0">
                <a:solidFill>
                  <a:srgbClr val="024430"/>
                </a:solidFill>
              </a:rPr>
              <a:t>Глицерин </a:t>
            </a:r>
            <a:r>
              <a:rPr lang="ru-RU" i="1" dirty="0" err="1" smtClean="0">
                <a:solidFill>
                  <a:srgbClr val="024430"/>
                </a:solidFill>
              </a:rPr>
              <a:t>хімічна</a:t>
            </a:r>
            <a:r>
              <a:rPr lang="ru-RU" i="1" dirty="0" smtClean="0">
                <a:solidFill>
                  <a:srgbClr val="024430"/>
                </a:solidFill>
              </a:rPr>
              <a:t> </a:t>
            </a:r>
            <a:r>
              <a:rPr lang="ru-RU" i="1" dirty="0" err="1">
                <a:solidFill>
                  <a:srgbClr val="024430"/>
                </a:solidFill>
              </a:rPr>
              <a:t>сполука</a:t>
            </a:r>
            <a:r>
              <a:rPr lang="ru-RU" i="1" dirty="0">
                <a:solidFill>
                  <a:srgbClr val="024430"/>
                </a:solidFill>
              </a:rPr>
              <a:t> з формулою </a:t>
            </a:r>
            <a:r>
              <a:rPr lang="en-US" i="1" dirty="0">
                <a:solidFill>
                  <a:srgbClr val="024430"/>
                </a:solidFill>
              </a:rPr>
              <a:t>HOCH2CH(OH) - CH2OH </a:t>
            </a:r>
            <a:r>
              <a:rPr lang="ru-RU" i="1" dirty="0" err="1">
                <a:solidFill>
                  <a:srgbClr val="024430"/>
                </a:solidFill>
              </a:rPr>
              <a:t>або</a:t>
            </a:r>
            <a:r>
              <a:rPr lang="ru-RU" i="1" dirty="0">
                <a:solidFill>
                  <a:srgbClr val="024430"/>
                </a:solidFill>
              </a:rPr>
              <a:t> </a:t>
            </a:r>
            <a:r>
              <a:rPr lang="en-US" i="1" dirty="0">
                <a:solidFill>
                  <a:srgbClr val="024430"/>
                </a:solidFill>
              </a:rPr>
              <a:t>C3H5(OH) 3. </a:t>
            </a:r>
            <a:r>
              <a:rPr lang="ru-RU" i="1" dirty="0" err="1">
                <a:solidFill>
                  <a:srgbClr val="024430"/>
                </a:solidFill>
              </a:rPr>
              <a:t>Простий</a:t>
            </a:r>
            <a:r>
              <a:rPr lang="ru-RU" i="1" dirty="0">
                <a:solidFill>
                  <a:srgbClr val="024430"/>
                </a:solidFill>
              </a:rPr>
              <a:t> </a:t>
            </a:r>
            <a:r>
              <a:rPr lang="ru-RU" i="1" dirty="0" err="1">
                <a:solidFill>
                  <a:srgbClr val="024430"/>
                </a:solidFill>
              </a:rPr>
              <a:t>представник</a:t>
            </a:r>
            <a:r>
              <a:rPr lang="ru-RU" i="1" dirty="0">
                <a:solidFill>
                  <a:srgbClr val="024430"/>
                </a:solidFill>
              </a:rPr>
              <a:t> </a:t>
            </a:r>
            <a:r>
              <a:rPr lang="ru-RU" i="1" dirty="0" err="1">
                <a:solidFill>
                  <a:srgbClr val="024430"/>
                </a:solidFill>
              </a:rPr>
              <a:t>трьохатомних</a:t>
            </a:r>
            <a:r>
              <a:rPr lang="ru-RU" i="1" dirty="0">
                <a:solidFill>
                  <a:srgbClr val="024430"/>
                </a:solidFill>
              </a:rPr>
              <a:t> </a:t>
            </a:r>
            <a:r>
              <a:rPr lang="ru-RU" i="1" dirty="0" err="1">
                <a:solidFill>
                  <a:srgbClr val="024430"/>
                </a:solidFill>
              </a:rPr>
              <a:t>спиртів</a:t>
            </a:r>
            <a:r>
              <a:rPr lang="ru-RU" i="1" dirty="0">
                <a:solidFill>
                  <a:srgbClr val="024430"/>
                </a:solidFill>
              </a:rPr>
              <a:t>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err="1"/>
              <a:t>Опис</a:t>
            </a:r>
            <a:r>
              <a:rPr lang="ru-RU" sz="7200" b="1" dirty="0"/>
              <a:t> продукту</a:t>
            </a:r>
          </a:p>
        </p:txBody>
      </p:sp>
      <p:pic>
        <p:nvPicPr>
          <p:cNvPr id="4098" name="Picture 2" descr="C:\Users\HP\Downloads\220px-Glycerol-3D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2896491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64904"/>
            <a:ext cx="9143999" cy="42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B050"/>
                </a:solidFill>
              </a:rPr>
              <a:t>1.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Гідроліз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рослинних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тваринних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жирів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(у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присутності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лугів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кислот)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Гідроліз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присутності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лугів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призводить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освіти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натрієвою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калієвою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солей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вищих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кислот - мила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Синтез 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пропілену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промисловий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спосіб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90472"/>
          </a:xfrm>
        </p:spPr>
        <p:txBody>
          <a:bodyPr>
            <a:noAutofit/>
          </a:bodyPr>
          <a:lstStyle/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способи</a:t>
            </a:r>
            <a:r>
              <a:rPr lang="ru-RU" b="1" dirty="0"/>
              <a:t> </a:t>
            </a:r>
            <a:r>
              <a:rPr lang="ru-RU" b="1" dirty="0" err="1"/>
              <a:t>отримання</a:t>
            </a:r>
            <a:endParaRPr lang="ru-RU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7" y="4221088"/>
            <a:ext cx="7704856" cy="206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2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564904"/>
            <a:ext cx="9143999" cy="42930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Гліцерин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вступає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реакції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характерні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одноатомних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спиртів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горить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утворенням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CO2 і води,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реагує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активними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металами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виділенням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водню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  CH2-OH                    CH2-ONa</a:t>
            </a:r>
            <a:endParaRPr lang="ru-RU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    |                                  |</a:t>
            </a:r>
            <a:endParaRPr lang="ru-RU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FF0000"/>
                </a:solidFill>
              </a:rPr>
              <a:t>2 CH-OH + 6Na → 2 CH-</a:t>
            </a:r>
            <a:r>
              <a:rPr lang="ru-RU" sz="2600" b="1" dirty="0" err="1">
                <a:solidFill>
                  <a:srgbClr val="FF0000"/>
                </a:solidFill>
              </a:rPr>
              <a:t>ONa</a:t>
            </a:r>
            <a:r>
              <a:rPr lang="ru-RU" sz="2600" b="1" dirty="0">
                <a:solidFill>
                  <a:srgbClr val="FF0000"/>
                </a:solidFill>
              </a:rPr>
              <a:t> + 3H2</a:t>
            </a:r>
          </a:p>
          <a:p>
            <a:pPr marL="0" indent="0">
              <a:buNone/>
            </a:pPr>
            <a:endParaRPr lang="ru-RU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    |                                </a:t>
            </a:r>
            <a:r>
              <a:rPr lang="ru-RU" sz="2600" b="1" dirty="0">
                <a:solidFill>
                  <a:srgbClr val="FF0000"/>
                </a:solidFill>
              </a:rPr>
              <a:t>|</a:t>
            </a:r>
          </a:p>
          <a:p>
            <a:pPr marL="0" indent="0">
              <a:buNone/>
            </a:pPr>
            <a:endParaRPr lang="ru-RU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   CH2-OH                 </a:t>
            </a:r>
            <a:r>
              <a:rPr lang="ru-RU" sz="2600" b="1" dirty="0">
                <a:solidFill>
                  <a:srgbClr val="FF0000"/>
                </a:solidFill>
              </a:rPr>
              <a:t>CH2-ONa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Хімічні</a:t>
            </a:r>
            <a:r>
              <a:rPr lang="ru-RU" sz="6600" b="1" dirty="0"/>
              <a:t> </a:t>
            </a:r>
            <a:r>
              <a:rPr lang="ru-RU" sz="6600" b="1" dirty="0" err="1"/>
              <a:t>властивості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7390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675466"/>
            <a:ext cx="9144000" cy="4182533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Гліцерин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вступає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реакцію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галогеноводородами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CH2OH - CHOH - CH2OH + </a:t>
            </a:r>
            <a:r>
              <a:rPr lang="en-US" dirty="0" err="1">
                <a:solidFill>
                  <a:srgbClr val="00B0F0"/>
                </a:solidFill>
              </a:rPr>
              <a:t>HCl</a:t>
            </a:r>
            <a:r>
              <a:rPr lang="en-US" dirty="0">
                <a:solidFill>
                  <a:srgbClr val="00B0F0"/>
                </a:solidFill>
              </a:rPr>
              <a:t> &amp;#8594; CH2OH - CHOH - CH2Cl + H2O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і з азотистою кислотою.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Autofit/>
          </a:bodyPr>
          <a:lstStyle/>
          <a:p>
            <a:r>
              <a:rPr lang="ru-RU" sz="6600" b="1" dirty="0" err="1"/>
              <a:t>Хімічні</a:t>
            </a:r>
            <a:r>
              <a:rPr lang="ru-RU" sz="6600" b="1" dirty="0"/>
              <a:t> </a:t>
            </a:r>
            <a:r>
              <a:rPr lang="ru-RU" sz="6600" b="1" dirty="0" err="1"/>
              <a:t>властивості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5547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08920"/>
            <a:ext cx="9071992" cy="414908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взаємодії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гліцерину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з азотистою кислотою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утворюється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важка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масляниста, сильно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вибухова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речовина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тринироглицерин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Хімічні</a:t>
            </a:r>
            <a:r>
              <a:rPr lang="ru-RU" sz="6600" b="1" dirty="0"/>
              <a:t> </a:t>
            </a:r>
            <a:r>
              <a:rPr lang="ru-RU" sz="6600" b="1" dirty="0" err="1"/>
              <a:t>властивості</a:t>
            </a:r>
            <a:endParaRPr lang="ru-RU" sz="6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00056"/>
            <a:ext cx="7730272" cy="211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75466"/>
            <a:ext cx="9143999" cy="4065901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Характерною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реакцією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гліцерину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утворення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синього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розчину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взаємодії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міді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II)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гідроксидом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Cu(OH) 2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/>
              <a:t>Хімічні</a:t>
            </a:r>
            <a:r>
              <a:rPr lang="ru-RU" sz="6600" b="1" dirty="0"/>
              <a:t> </a:t>
            </a:r>
            <a:r>
              <a:rPr lang="ru-RU" sz="6600" b="1" dirty="0" err="1"/>
              <a:t>властивості</a:t>
            </a:r>
            <a:endParaRPr lang="ru-RU" sz="6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" y="4261792"/>
            <a:ext cx="8965687" cy="175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378</TotalTime>
  <Words>843</Words>
  <Application>Microsoft Office PowerPoint</Application>
  <PresentationFormat>Экран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Гліцерин</vt:lpstr>
      <vt:lpstr>Зміст</vt:lpstr>
      <vt:lpstr>Вступ</vt:lpstr>
      <vt:lpstr>Опис продукту</vt:lpstr>
      <vt:lpstr>Основні способи отримання</vt:lpstr>
      <vt:lpstr>Хімічні властивості</vt:lpstr>
      <vt:lpstr>Хімічні властивості</vt:lpstr>
      <vt:lpstr>Хімічні властивості</vt:lpstr>
      <vt:lpstr>Хімічні властивості</vt:lpstr>
      <vt:lpstr>Хімічні властивості</vt:lpstr>
      <vt:lpstr>Фізичні Властивості</vt:lpstr>
      <vt:lpstr>Сфери застосування</vt:lpstr>
      <vt:lpstr>Сфери застосування</vt:lpstr>
      <vt:lpstr>Сфери застосування</vt:lpstr>
      <vt:lpstr>Сфери застосування</vt:lpstr>
      <vt:lpstr>Сфери застосування</vt:lpstr>
      <vt:lpstr>Сфери застосування</vt:lpstr>
      <vt:lpstr>Сфери застосування</vt:lpstr>
      <vt:lpstr>Сфери застосування</vt:lpstr>
      <vt:lpstr>Сфери застосування</vt:lpstr>
      <vt:lpstr>Сфери застосування</vt:lpstr>
      <vt:lpstr>Сфери застосування</vt:lpstr>
      <vt:lpstr>Сфери застосування</vt:lpstr>
      <vt:lpstr>Сфери застосування</vt:lpstr>
      <vt:lpstr>Сфери застосування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Яська</cp:lastModifiedBy>
  <cp:revision>30</cp:revision>
  <dcterms:created xsi:type="dcterms:W3CDTF">2013-02-06T13:43:53Z</dcterms:created>
  <dcterms:modified xsi:type="dcterms:W3CDTF">2014-02-09T17:59:13Z</dcterms:modified>
</cp:coreProperties>
</file>