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0F"/>
    <a:srgbClr val="F3F30B"/>
    <a:srgbClr val="009600"/>
    <a:srgbClr val="00CC00"/>
    <a:srgbClr val="0CEA66"/>
    <a:srgbClr val="FF8F8F"/>
    <a:srgbClr val="01A309"/>
    <a:srgbClr val="391737"/>
    <a:srgbClr val="007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D03E8-D383-4C32-B7B8-E5BA9E7E6E4C}" type="datetimeFigureOut">
              <a:rPr lang="ru-RU" smtClean="0"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B4B6-1B17-4919-B26E-E0D1C3DCDA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неф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28"/>
            <a:ext cx="9096998" cy="628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00105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3600" dirty="0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навколишнього</a:t>
            </a:r>
            <a:r>
              <a:rPr lang="ru-RU" sz="3600" dirty="0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3600" dirty="0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середовища </a:t>
            </a:r>
            <a:r>
              <a:rPr lang="uk-UA" sz="3600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lang="uk-UA" sz="3600" dirty="0" smtClean="0">
                <a:solidFill>
                  <a:srgbClr val="F3F3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видобування та переробки нафти</a:t>
            </a:r>
            <a:endParaRPr lang="ru-RU" sz="3600" dirty="0">
              <a:solidFill>
                <a:srgbClr val="F3F3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0788" algn="r"/>
              </a:tabLs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Ціль природоохоронної діяльності – в досягненні оптимального балансу між шкідливими для оточуючого середовища наслідками, супроводжуючих розвиток суспільства, і потенційними можливостями природних ресурсів до самовідновлення.</a:t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8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8501122" cy="487283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oil_250x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592" y="742932"/>
            <a:ext cx="7696253" cy="57721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71470" y="1071546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здійснити </a:t>
            </a:r>
            <a:r>
              <a:rPr lang="uk-UA" sz="2400" b="1" dirty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комплексну сертифікацію нафтогазових об'єктів</a:t>
            </a: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800" b="1" dirty="0">
              <a:solidFill>
                <a:srgbClr val="EFE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розробити заходи щодо підвищення екологічної безпеки технологічних процесів на цих об'єктах;</a:t>
            </a:r>
          </a:p>
          <a:p>
            <a:pPr lvl="0"/>
            <a:endParaRPr lang="ru-RU" sz="800" b="1" dirty="0">
              <a:solidFill>
                <a:srgbClr val="EFE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внести </a:t>
            </a:r>
            <a:r>
              <a:rPr lang="uk-UA" sz="2400" b="1" dirty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і доповнення до діючих норм технологічного проектування та експлуатації об'єктів нафтогазової та нафтопереробної промисловості з питань, що стосуються вимог екологічної безпеки та охорони довкілля</a:t>
            </a: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800" b="1" dirty="0">
              <a:solidFill>
                <a:srgbClr val="EFE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розробити </a:t>
            </a:r>
            <a:r>
              <a:rPr lang="uk-UA" sz="2400" b="1" dirty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впровадити у виробництво технологічні програми переробки відходів і відпрацьованих нафтопродуктів з метою поліпшення екологічного стану довкілля</a:t>
            </a: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/>
            <a:endParaRPr lang="ru-RU" sz="800" b="1" dirty="0">
              <a:solidFill>
                <a:srgbClr val="EFE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впровадити </a:t>
            </a:r>
            <a:r>
              <a:rPr lang="uk-UA" sz="2400" b="1" dirty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виробництво технології щодо зменшення викидів у атмосферу летких органічних сполук</a:t>
            </a:r>
            <a:r>
              <a:rPr lang="uk-UA" sz="2400" b="1" dirty="0" smtClean="0">
                <a:solidFill>
                  <a:srgbClr val="EFEF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lvl="0">
              <a:buFont typeface="Arial" pitchFamily="34" charset="0"/>
              <a:buChar char="•"/>
            </a:pPr>
            <a:endParaRPr lang="ru-RU" sz="2400" b="1" dirty="0">
              <a:solidFill>
                <a:srgbClr val="EFEF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вирішення питання охорони навколишнього середовища в нафтовидобувній та нафтопереробній галузях необхідно: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п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104"/>
            <a:ext cx="9144000" cy="60897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2844" y="1214422"/>
            <a:ext cx="90011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розробити комплексні технології очищення води та ґрунту від забруднення вуглеводнями;</a:t>
            </a:r>
          </a:p>
          <a:p>
            <a:pPr lvl="0">
              <a:buFont typeface="Arial" pitchFamily="34" charset="0"/>
              <a:buChar char="•"/>
            </a:pP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розробити та впровадити систему оцінки і прогнозування поширення забруднення підземних вод нафтою та нафтопродуктами;</a:t>
            </a:r>
          </a:p>
          <a:p>
            <a:pPr lvl="0">
              <a:buFont typeface="Arial" pitchFamily="34" charset="0"/>
              <a:buChar char="•"/>
            </a:pP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розробити нормативні документи щодо визначення і розрахунку шкідливих викидів з основних джерел підприємств нафтопереробної промисловості.</a:t>
            </a:r>
            <a:endParaRPr lang="uk-UA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иро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0" y="219224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 не Бог, а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частинка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природи</a:t>
            </a:r>
            <a: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блага, а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шкоди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треба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довкілля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своє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відновити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прийшло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i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sz="3600" i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</a:t>
            </a:r>
            <a:r>
              <a:rPr lang="ru-RU" sz="3600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3600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на\Desktop\я люблю нефть\kaplya-nef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857620" cy="37147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00562" y="1071546"/>
            <a:ext cx="4286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Нафта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складна </a:t>
            </a:r>
            <a:r>
              <a:rPr lang="ru-RU" sz="2400" dirty="0" err="1"/>
              <a:t>суміш</a:t>
            </a:r>
            <a:r>
              <a:rPr lang="ru-RU" sz="2400" dirty="0"/>
              <a:t> </a:t>
            </a:r>
            <a:r>
              <a:rPr lang="ru-RU" sz="2400" dirty="0" err="1"/>
              <a:t>рідких</a:t>
            </a:r>
            <a:r>
              <a:rPr lang="ru-RU" sz="2400" dirty="0"/>
              <a:t> </a:t>
            </a:r>
            <a:r>
              <a:rPr lang="ru-RU" sz="2400" dirty="0" err="1"/>
              <a:t>вуглеводнів</a:t>
            </a:r>
            <a:r>
              <a:rPr lang="ru-RU" sz="2400" dirty="0"/>
              <a:t>, у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розчинені</a:t>
            </a:r>
            <a:r>
              <a:rPr lang="ru-RU" sz="2400" dirty="0"/>
              <a:t> </a:t>
            </a:r>
            <a:r>
              <a:rPr lang="ru-RU" sz="2400" dirty="0" err="1"/>
              <a:t>газоподібні</a:t>
            </a:r>
            <a:r>
              <a:rPr lang="ru-RU" sz="2400" dirty="0"/>
              <a:t> </a:t>
            </a:r>
            <a:r>
              <a:rPr lang="ru-RU" sz="2400" dirty="0" err="1"/>
              <a:t>й</a:t>
            </a:r>
            <a:r>
              <a:rPr lang="ru-RU" sz="2400" dirty="0"/>
              <a:t>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 smtClean="0"/>
              <a:t>речовини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являє</a:t>
            </a:r>
            <a:r>
              <a:rPr lang="ru-RU" sz="2400" dirty="0"/>
              <a:t> собою </a:t>
            </a:r>
            <a:r>
              <a:rPr lang="ru-RU" sz="2400" dirty="0" err="1"/>
              <a:t>густу</a:t>
            </a:r>
            <a:r>
              <a:rPr lang="ru-RU" sz="2400" dirty="0"/>
              <a:t> </a:t>
            </a:r>
            <a:r>
              <a:rPr lang="ru-RU" sz="2400" dirty="0" err="1" smtClean="0"/>
              <a:t>маслянисту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рідину</a:t>
            </a:r>
            <a:r>
              <a:rPr lang="ru-RU" sz="2400" dirty="0" smtClean="0"/>
              <a:t> .</a:t>
            </a:r>
            <a:endParaRPr lang="vi-VN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original-00dc2b90faed2ff108238eb8aca3df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857628"/>
            <a:ext cx="4572032" cy="2813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3857628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Забарвлення</a:t>
            </a:r>
            <a:r>
              <a:rPr lang="ru-RU" sz="2400" dirty="0"/>
              <a:t> в </a:t>
            </a:r>
            <a:r>
              <a:rPr lang="ru-RU" sz="2400" dirty="0" err="1"/>
              <a:t>неї</a:t>
            </a:r>
            <a:r>
              <a:rPr lang="ru-RU" sz="2400" dirty="0"/>
              <a:t> </a:t>
            </a:r>
            <a:r>
              <a:rPr lang="ru-RU" sz="2400" dirty="0" err="1"/>
              <a:t>червоно-коричневе</a:t>
            </a:r>
            <a:r>
              <a:rPr lang="ru-RU" sz="2400" dirty="0"/>
              <a:t>, </a:t>
            </a:r>
            <a:r>
              <a:rPr lang="ru-RU" sz="2400" dirty="0" err="1"/>
              <a:t>буває</a:t>
            </a:r>
            <a:r>
              <a:rPr lang="ru-RU" sz="2400" dirty="0"/>
              <a:t> </a:t>
            </a:r>
            <a:r>
              <a:rPr lang="ru-RU" sz="2400" dirty="0" err="1"/>
              <a:t>жовто-зелене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чорне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зустрічається</a:t>
            </a:r>
            <a:r>
              <a:rPr lang="ru-RU" sz="2400" dirty="0"/>
              <a:t> </a:t>
            </a:r>
            <a:r>
              <a:rPr lang="ru-RU" sz="2400" dirty="0" err="1"/>
              <a:t>безбарвна</a:t>
            </a:r>
            <a:r>
              <a:rPr lang="ru-RU" sz="2400" dirty="0"/>
              <a:t> 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.</a:t>
            </a:r>
            <a:r>
              <a:rPr lang="ru-RU" sz="2400" baseline="30000" dirty="0"/>
              <a:t> </a:t>
            </a:r>
            <a:r>
              <a:rPr lang="ru-RU" sz="2400" dirty="0" err="1" smtClean="0"/>
              <a:t>Нафта</a:t>
            </a:r>
            <a:r>
              <a:rPr lang="ru-RU" sz="2400" dirty="0" smtClean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характерний</a:t>
            </a:r>
            <a:r>
              <a:rPr lang="ru-RU" sz="2400" dirty="0"/>
              <a:t> запах, </a:t>
            </a:r>
            <a:r>
              <a:rPr lang="ru-RU" sz="2400" dirty="0" err="1"/>
              <a:t>легша</a:t>
            </a:r>
            <a:r>
              <a:rPr lang="ru-RU" sz="2400" dirty="0"/>
              <a:t> за воду, у </a:t>
            </a:r>
            <a:r>
              <a:rPr lang="ru-RU" sz="2400" dirty="0" err="1"/>
              <a:t>воді</a:t>
            </a:r>
            <a:r>
              <a:rPr lang="ru-RU" sz="2400" dirty="0"/>
              <a:t> </a:t>
            </a:r>
            <a:r>
              <a:rPr lang="ru-RU" sz="2400" dirty="0" err="1"/>
              <a:t>нерозчинна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90"/>
            <a:ext cx="7429552" cy="50397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Передкарпатті ,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 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Дніпровсько-Донецькій областях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ельфі Чорного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Азовського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морів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ink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13"/>
            <a:ext cx="9001155" cy="6742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572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Станом на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кінець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ХХст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оцінювалися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1,33 млрд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Розвіданість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початкових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потенційних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ресурсів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становить 33,0%.</a:t>
            </a:r>
          </a:p>
          <a:p>
            <a:endParaRPr lang="ru-RU" sz="28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10-12%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нафтою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власного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виробництва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_barr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00" y="108000"/>
            <a:ext cx="8763028" cy="657227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умовах розвитку сучасної економіки керівники більшості підприємств нафтовидобувної та нафтопереробної галузей, в гонитві за прибутками, приділяють недостатньо  уваги  охороні навколишнього середовища .</a:t>
            </a:r>
            <a:endParaRPr lang="uk-UA" sz="32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нефть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674"/>
            <a:ext cx="4071966" cy="2642946"/>
          </a:xfrm>
          <a:prstGeom prst="rect">
            <a:avLst/>
          </a:prstGeom>
        </p:spPr>
      </p:pic>
      <p:pic>
        <p:nvPicPr>
          <p:cNvPr id="6" name="Рисунок 5" descr="02_05_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714752"/>
            <a:ext cx="4476750" cy="3143272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214"/>
            <a:ext cx="4068514" cy="3071810"/>
          </a:xfrm>
          <a:prstGeom prst="rect">
            <a:avLst/>
          </a:prstGeom>
        </p:spPr>
      </p:pic>
      <p:pic>
        <p:nvPicPr>
          <p:cNvPr id="10" name="Рисунок 9" descr="ryfy_sm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71414"/>
            <a:ext cx="4567456" cy="30718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214554"/>
            <a:ext cx="9144000" cy="2062103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дії підприємств і викидів в </a:t>
            </a:r>
            <a:r>
              <a:rPr lang="uk-UA" sz="3200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атмо-</a:t>
            </a:r>
            <a:r>
              <a:rPr lang="uk-UA" sz="3200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гідросферу  Землі відходів виробництва, створюється негативний вплив на оточуюче середовище.</a:t>
            </a:r>
            <a:endParaRPr lang="uk-UA" sz="3200" dirty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Викиди в повітря містять сірководень, двоокис сірки, окиси  азоту та чадний газ 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231847972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92558"/>
            <a:ext cx="7858180" cy="527971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Стічні води зазвичай містять вуглеводні, розчинні матеріали, зважені тверді речовини, феноли, аміак, сульфіди, кислоти, луги та інші забруднювачі. Також існує ризик  </a:t>
            </a:r>
            <a:r>
              <a:rPr lang="ru-RU" sz="2400" dirty="0" err="1" smtClean="0"/>
              <a:t>випадкових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витоків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займистих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отруйних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речовин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4" name="Рисунок 3" descr="oil_2405.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4214" y="2500306"/>
            <a:ext cx="4789786" cy="3862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94968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00306"/>
            <a:ext cx="4357686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929090" cy="2781300"/>
          </a:xfrm>
          <a:prstGeom prst="rect">
            <a:avLst/>
          </a:prstGeom>
        </p:spPr>
      </p:pic>
      <p:pic>
        <p:nvPicPr>
          <p:cNvPr id="5" name="Рисунок 4" descr="нефть в рук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56162"/>
            <a:ext cx="3953267" cy="2744210"/>
          </a:xfrm>
          <a:prstGeom prst="rect">
            <a:avLst/>
          </a:prstGeom>
        </p:spPr>
      </p:pic>
      <p:pic>
        <p:nvPicPr>
          <p:cNvPr id="6" name="Рисунок 5" descr="rozliv-nafti-blya-beregv-tayilandu_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780995"/>
            <a:ext cx="4143404" cy="2862715"/>
          </a:xfrm>
          <a:prstGeom prst="rect">
            <a:avLst/>
          </a:prstGeom>
        </p:spPr>
      </p:pic>
      <p:pic>
        <p:nvPicPr>
          <p:cNvPr id="8" name="Рисунок 7" descr="main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3943659" cy="27146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928934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такого шкідливого впливу на навколишній світ, страждають всі представники флори і фауни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352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created xsi:type="dcterms:W3CDTF">2013-11-18T21:29:47Z</dcterms:created>
  <dcterms:modified xsi:type="dcterms:W3CDTF">2013-11-19T01:20:44Z</dcterms:modified>
</cp:coreProperties>
</file>