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19" Type="http://schemas.openxmlformats.org/officeDocument/2006/relationships/image" Target="../media/image54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643182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Кінематограф США</a:t>
            </a:r>
            <a:b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78619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Підготувала учениця 11-А класу</a:t>
            </a:r>
          </a:p>
          <a:p>
            <a:pPr algn="r"/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Бойко Наталія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news.mail.ru/prev670w/pic/cb/35/main11551640_619a1cb0935dee4212654add9b03e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2214578" cy="165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zastavki.com/pictures/1024x768/2008/World___USA_Hollywood___California___USA_00892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00042"/>
            <a:ext cx="2214577" cy="166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alarmo.ru/userfiles/0917054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14290"/>
            <a:ext cx="2143140" cy="168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rubrikator.info/images/thumb/2/21/Pixaranimationstudios.jpg/1024px-Pixaranimationstudi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743219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www.actucine.com/wp-content/uploads/2013/08/Steven-Spielberg-Bradley-Coop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714884"/>
            <a:ext cx="2857520" cy="201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0"/>
            <a:ext cx="38153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актори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71604" y="785794"/>
            <a:ext cx="1285884" cy="2267380"/>
            <a:chOff x="1785918" y="857232"/>
            <a:chExt cx="1285884" cy="2267380"/>
          </a:xfrm>
        </p:grpSpPr>
        <p:pic>
          <p:nvPicPr>
            <p:cNvPr id="22532" name="Picture 4" descr="http://news.rin.ru/photos/15678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857232"/>
              <a:ext cx="1285884" cy="1928826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1857356" y="2786058"/>
              <a:ext cx="10153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Бред </a:t>
              </a:r>
              <a:r>
                <a:rPr lang="ru-RU" sz="1600" b="1" dirty="0" err="1" smtClean="0"/>
                <a:t>Пітт</a:t>
              </a:r>
              <a:endParaRPr lang="ru-RU" sz="16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624353" y="142852"/>
            <a:ext cx="1519647" cy="2195942"/>
            <a:chOff x="7459693" y="1500174"/>
            <a:chExt cx="1519647" cy="2195942"/>
          </a:xfrm>
        </p:grpSpPr>
        <p:pic>
          <p:nvPicPr>
            <p:cNvPr id="22540" name="Picture 12" descr="Robert De Niro 3 by David Shankbon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43834" y="1500174"/>
              <a:ext cx="1275377" cy="1881182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>
            <a:xfrm>
              <a:off x="7459693" y="3357562"/>
              <a:ext cx="15196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Роберт де </a:t>
              </a:r>
              <a:r>
                <a:rPr lang="ru-RU" sz="1600" b="1" dirty="0" err="1" smtClean="0"/>
                <a:t>Ніро</a:t>
              </a:r>
              <a:endParaRPr lang="ru-RU" sz="16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429388" y="2643182"/>
            <a:ext cx="1285884" cy="2124504"/>
            <a:chOff x="5929322" y="3143248"/>
            <a:chExt cx="1285884" cy="2124504"/>
          </a:xfrm>
        </p:grpSpPr>
        <p:pic>
          <p:nvPicPr>
            <p:cNvPr id="22544" name="Picture 16" descr="http://www.fotogramas.es/var/ezflow_site/storage/images/media/imagenes/los-mil-rostros-de/diane-keaton/1000_cuando-menos-te/3034619-1-esl-ES/1000_CUANDO-MENOS-TE_principalGaleriaRetrat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9322" y="3143248"/>
              <a:ext cx="1285884" cy="1800237"/>
            </a:xfrm>
            <a:prstGeom prst="rect">
              <a:avLst/>
            </a:prstGeom>
            <a:noFill/>
          </p:spPr>
        </p:pic>
        <p:sp>
          <p:nvSpPr>
            <p:cNvPr id="32" name="Прямоугольник 31"/>
            <p:cNvSpPr/>
            <p:nvPr/>
          </p:nvSpPr>
          <p:spPr>
            <a:xfrm>
              <a:off x="5929322" y="4929198"/>
              <a:ext cx="11511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err="1" smtClean="0"/>
                <a:t>Даян</a:t>
              </a:r>
              <a:r>
                <a:rPr lang="ru-RU" sz="1600" b="1" dirty="0" smtClean="0"/>
                <a:t> </a:t>
              </a:r>
              <a:r>
                <a:rPr lang="ru-RU" sz="1600" b="1" dirty="0" err="1" smtClean="0"/>
                <a:t>Кітон</a:t>
              </a:r>
              <a:endParaRPr lang="ru-RU" sz="16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00562" y="2714620"/>
            <a:ext cx="1909497" cy="2195942"/>
            <a:chOff x="3643306" y="2928934"/>
            <a:chExt cx="1909497" cy="2195942"/>
          </a:xfrm>
        </p:grpSpPr>
        <p:pic>
          <p:nvPicPr>
            <p:cNvPr id="22548" name="Picture 20" descr="Фото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71934" y="2928934"/>
              <a:ext cx="1313908" cy="1857388"/>
            </a:xfrm>
            <a:prstGeom prst="rect">
              <a:avLst/>
            </a:prstGeom>
            <a:noFill/>
          </p:spPr>
        </p:pic>
        <p:sp>
          <p:nvSpPr>
            <p:cNvPr id="36" name="Прямоугольник 35"/>
            <p:cNvSpPr/>
            <p:nvPr/>
          </p:nvSpPr>
          <p:spPr>
            <a:xfrm>
              <a:off x="3643306" y="4786322"/>
              <a:ext cx="19094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err="1" smtClean="0"/>
                <a:t>Сільвестр</a:t>
              </a:r>
              <a:r>
                <a:rPr lang="ru-RU" sz="1600" b="1" dirty="0" smtClean="0"/>
                <a:t> Сталлоне</a:t>
              </a:r>
              <a:endParaRPr lang="ru-RU" sz="16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0" y="2500306"/>
            <a:ext cx="1428728" cy="2053066"/>
            <a:chOff x="0" y="2571744"/>
            <a:chExt cx="1428728" cy="2053066"/>
          </a:xfrm>
        </p:grpSpPr>
        <p:pic>
          <p:nvPicPr>
            <p:cNvPr id="22550" name="Picture 22" descr="http://cdn.fstatic.com/public/artists/avatar/2010/06/thumbs/54a32f1cef096978b828e0396f7a6a87_jpg_640x480_upscale_q9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2844" y="2571744"/>
              <a:ext cx="1285884" cy="1714512"/>
            </a:xfrm>
            <a:prstGeom prst="rect">
              <a:avLst/>
            </a:prstGeom>
            <a:noFill/>
          </p:spPr>
        </p:pic>
        <p:sp>
          <p:nvSpPr>
            <p:cNvPr id="39" name="Прямоугольник 38"/>
            <p:cNvSpPr/>
            <p:nvPr/>
          </p:nvSpPr>
          <p:spPr>
            <a:xfrm>
              <a:off x="0" y="4286256"/>
              <a:ext cx="13256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err="1" smtClean="0"/>
                <a:t>Курт</a:t>
              </a:r>
              <a:r>
                <a:rPr lang="ru-RU" sz="1600" b="1" dirty="0" smtClean="0"/>
                <a:t> </a:t>
              </a:r>
              <a:r>
                <a:rPr lang="ru-RU" sz="1600" b="1" dirty="0" err="1" smtClean="0"/>
                <a:t>Расселл</a:t>
              </a:r>
              <a:endParaRPr lang="ru-RU" sz="1600" b="1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500166" y="3000372"/>
            <a:ext cx="1522866" cy="1968035"/>
            <a:chOff x="1357290" y="3143248"/>
            <a:chExt cx="1428760" cy="1898172"/>
          </a:xfrm>
        </p:grpSpPr>
        <p:pic>
          <p:nvPicPr>
            <p:cNvPr id="22552" name="Picture 24" descr="Nicholas Cage - KirkWeaver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00166" y="3143248"/>
              <a:ext cx="1285884" cy="1583977"/>
            </a:xfrm>
            <a:prstGeom prst="rect">
              <a:avLst/>
            </a:prstGeom>
            <a:noFill/>
          </p:spPr>
        </p:pic>
        <p:sp>
          <p:nvSpPr>
            <p:cNvPr id="42" name="Прямоугольник 41"/>
            <p:cNvSpPr/>
            <p:nvPr/>
          </p:nvSpPr>
          <p:spPr>
            <a:xfrm>
              <a:off x="1357290" y="4714884"/>
              <a:ext cx="1416777" cy="326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err="1" smtClean="0"/>
                <a:t>Ніколас</a:t>
              </a:r>
              <a:r>
                <a:rPr lang="ru-RU" sz="1600" b="1" dirty="0" smtClean="0"/>
                <a:t> </a:t>
              </a:r>
              <a:r>
                <a:rPr lang="ru-RU" sz="1600" b="1" dirty="0" err="1" smtClean="0"/>
                <a:t>Кейдж</a:t>
              </a:r>
              <a:endParaRPr lang="ru-RU" sz="16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214678" y="2928934"/>
            <a:ext cx="1479416" cy="2000984"/>
            <a:chOff x="3071802" y="3286124"/>
            <a:chExt cx="1336540" cy="1805713"/>
          </a:xfrm>
        </p:grpSpPr>
        <p:pic>
          <p:nvPicPr>
            <p:cNvPr id="22556" name="Picture 28" descr="http://img2.imgbb.ru/d/4/d/d4d6960e696f63a96d5496eb7509d88c_h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71802" y="3286124"/>
              <a:ext cx="1336540" cy="1500198"/>
            </a:xfrm>
            <a:prstGeom prst="rect">
              <a:avLst/>
            </a:prstGeom>
            <a:noFill/>
          </p:spPr>
        </p:pic>
        <p:sp>
          <p:nvSpPr>
            <p:cNvPr id="46" name="Прямоугольник 45"/>
            <p:cNvSpPr/>
            <p:nvPr/>
          </p:nvSpPr>
          <p:spPr>
            <a:xfrm>
              <a:off x="3214678" y="4786322"/>
              <a:ext cx="886815" cy="305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Том </a:t>
              </a:r>
              <a:r>
                <a:rPr lang="ru-RU" sz="1600" b="1" dirty="0" err="1" smtClean="0"/>
                <a:t>Круз</a:t>
              </a:r>
              <a:endParaRPr lang="ru-RU" sz="16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42844" y="4500570"/>
            <a:ext cx="1244753" cy="2053066"/>
            <a:chOff x="142844" y="4643446"/>
            <a:chExt cx="1244753" cy="2053066"/>
          </a:xfrm>
        </p:grpSpPr>
        <p:pic>
          <p:nvPicPr>
            <p:cNvPr id="22558" name="Picture 30" descr="Al Pacino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2844" y="4643446"/>
              <a:ext cx="1244753" cy="1785950"/>
            </a:xfrm>
            <a:prstGeom prst="rect">
              <a:avLst/>
            </a:prstGeom>
            <a:noFill/>
          </p:spPr>
        </p:pic>
        <p:sp>
          <p:nvSpPr>
            <p:cNvPr id="49" name="Прямоугольник 48"/>
            <p:cNvSpPr/>
            <p:nvPr/>
          </p:nvSpPr>
          <p:spPr>
            <a:xfrm>
              <a:off x="142844" y="6357958"/>
              <a:ext cx="11689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Аль </a:t>
              </a:r>
              <a:r>
                <a:rPr lang="ru-RU" sz="1600" b="1" dirty="0" err="1" smtClean="0"/>
                <a:t>Пачіно</a:t>
              </a:r>
              <a:endParaRPr lang="ru-RU" sz="16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667577" y="2357430"/>
            <a:ext cx="1476423" cy="2093727"/>
            <a:chOff x="7568761" y="2786058"/>
            <a:chExt cx="1476423" cy="2093727"/>
          </a:xfrm>
        </p:grpSpPr>
        <p:pic>
          <p:nvPicPr>
            <p:cNvPr id="22560" name="Picture 32" descr="Julia Roberts 2011 Shankbone 3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858148" y="2786058"/>
              <a:ext cx="1187036" cy="1785950"/>
            </a:xfrm>
            <a:prstGeom prst="rect">
              <a:avLst/>
            </a:prstGeom>
            <a:noFill/>
          </p:spPr>
        </p:pic>
        <p:sp>
          <p:nvSpPr>
            <p:cNvPr id="52" name="Прямоугольник 51"/>
            <p:cNvSpPr/>
            <p:nvPr/>
          </p:nvSpPr>
          <p:spPr>
            <a:xfrm>
              <a:off x="7568761" y="4572008"/>
              <a:ext cx="14034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err="1" smtClean="0"/>
                <a:t>Джулія</a:t>
              </a:r>
              <a:r>
                <a:rPr lang="ru-RU" sz="1400" b="1" dirty="0" smtClean="0"/>
                <a:t> </a:t>
              </a:r>
              <a:r>
                <a:rPr lang="ru-RU" sz="1400" b="1" dirty="0" err="1" smtClean="0"/>
                <a:t>Робертс</a:t>
              </a:r>
              <a:endParaRPr lang="ru-RU" sz="1400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500166" y="4929198"/>
            <a:ext cx="1595821" cy="1898024"/>
            <a:chOff x="1500166" y="4929198"/>
            <a:chExt cx="1595821" cy="1898024"/>
          </a:xfrm>
        </p:grpSpPr>
        <p:pic>
          <p:nvPicPr>
            <p:cNvPr id="22562" name="Picture 34" descr="Taylor, Elizabeth posed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43042" y="4929198"/>
              <a:ext cx="1285884" cy="163658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>
            <a:xfrm>
              <a:off x="1500166" y="6488668"/>
              <a:ext cx="15958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err="1" smtClean="0"/>
                <a:t>Елізабет</a:t>
              </a:r>
              <a:r>
                <a:rPr lang="ru-RU" sz="1600" b="1" dirty="0" smtClean="0"/>
                <a:t> Тейлор</a:t>
              </a:r>
              <a:endParaRPr lang="ru-RU" sz="16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286116" y="4857760"/>
            <a:ext cx="1262478" cy="2000240"/>
            <a:chOff x="3286116" y="4857760"/>
            <a:chExt cx="1262478" cy="2000240"/>
          </a:xfrm>
        </p:grpSpPr>
        <p:pic>
          <p:nvPicPr>
            <p:cNvPr id="22566" name="Picture 38" descr="Bruce Willis by Gage Skidmore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86116" y="4857760"/>
              <a:ext cx="1262478" cy="1624006"/>
            </a:xfrm>
            <a:prstGeom prst="rect">
              <a:avLst/>
            </a:prstGeom>
            <a:noFill/>
          </p:spPr>
        </p:pic>
        <p:sp>
          <p:nvSpPr>
            <p:cNvPr id="61" name="Прямоугольник 60"/>
            <p:cNvSpPr/>
            <p:nvPr/>
          </p:nvSpPr>
          <p:spPr>
            <a:xfrm>
              <a:off x="3286116" y="6519446"/>
              <a:ext cx="12121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Брюс </a:t>
              </a:r>
              <a:r>
                <a:rPr lang="ru-RU" sz="1600" b="1" dirty="0" err="1" smtClean="0"/>
                <a:t>Вілліс</a:t>
              </a:r>
              <a:endParaRPr lang="ru-RU" sz="16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620490" y="4572008"/>
            <a:ext cx="1523510" cy="2000264"/>
            <a:chOff x="6072198" y="4857760"/>
            <a:chExt cx="1380634" cy="1767314"/>
          </a:xfrm>
        </p:grpSpPr>
        <p:pic>
          <p:nvPicPr>
            <p:cNvPr id="22568" name="Picture 40" descr="Фото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143636" y="4857760"/>
              <a:ext cx="1293971" cy="1428760"/>
            </a:xfrm>
            <a:prstGeom prst="rect">
              <a:avLst/>
            </a:prstGeom>
            <a:noFill/>
          </p:spPr>
        </p:pic>
        <p:sp>
          <p:nvSpPr>
            <p:cNvPr id="64" name="Прямоугольник 63"/>
            <p:cNvSpPr/>
            <p:nvPr/>
          </p:nvSpPr>
          <p:spPr>
            <a:xfrm>
              <a:off x="6072198" y="6286520"/>
              <a:ext cx="13806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Джин </a:t>
              </a:r>
              <a:r>
                <a:rPr lang="ru-RU" sz="1600" b="1" dirty="0" err="1" smtClean="0"/>
                <a:t>Гекмен</a:t>
              </a:r>
              <a:endParaRPr lang="ru-RU" sz="160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0" y="214290"/>
            <a:ext cx="1612429" cy="1981628"/>
            <a:chOff x="0" y="214290"/>
            <a:chExt cx="1612429" cy="1981628"/>
          </a:xfrm>
        </p:grpSpPr>
        <p:pic>
          <p:nvPicPr>
            <p:cNvPr id="22570" name="Picture 42" descr="http://upload.film-merkezi.com/aktor/sy82-3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42844" y="214290"/>
              <a:ext cx="1238258" cy="1643074"/>
            </a:xfrm>
            <a:prstGeom prst="rect">
              <a:avLst/>
            </a:prstGeom>
            <a:noFill/>
          </p:spPr>
        </p:pic>
        <p:sp>
          <p:nvSpPr>
            <p:cNvPr id="67" name="Прямоугольник 66"/>
            <p:cNvSpPr/>
            <p:nvPr/>
          </p:nvSpPr>
          <p:spPr>
            <a:xfrm>
              <a:off x="0" y="1857364"/>
              <a:ext cx="16124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err="1" smtClean="0"/>
                <a:t>Дастін</a:t>
              </a:r>
              <a:r>
                <a:rPr lang="ru-RU" sz="1600" b="1" dirty="0" smtClean="0"/>
                <a:t> </a:t>
              </a:r>
              <a:r>
                <a:rPr lang="ru-RU" sz="1600" b="1" dirty="0" err="1" smtClean="0"/>
                <a:t>Гоффман</a:t>
              </a:r>
              <a:endParaRPr lang="ru-RU" sz="1600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143240" y="714356"/>
            <a:ext cx="1357423" cy="2053066"/>
            <a:chOff x="3143240" y="714356"/>
            <a:chExt cx="1357423" cy="2053066"/>
          </a:xfrm>
        </p:grpSpPr>
        <p:pic>
          <p:nvPicPr>
            <p:cNvPr id="22572" name="Picture 44" descr="http://www.interesarte.com/wp-content/uploads/2013/04/sharon-stone-clevage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143240" y="714356"/>
              <a:ext cx="1315625" cy="1714512"/>
            </a:xfrm>
            <a:prstGeom prst="rect">
              <a:avLst/>
            </a:prstGeom>
            <a:noFill/>
          </p:spPr>
        </p:pic>
        <p:sp>
          <p:nvSpPr>
            <p:cNvPr id="70" name="Прямоугольник 69"/>
            <p:cNvSpPr/>
            <p:nvPr/>
          </p:nvSpPr>
          <p:spPr>
            <a:xfrm>
              <a:off x="3143240" y="2428868"/>
              <a:ext cx="13574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err="1" smtClean="0"/>
                <a:t>Шерон</a:t>
              </a:r>
              <a:r>
                <a:rPr lang="ru-RU" sz="1600" b="1" dirty="0" smtClean="0"/>
                <a:t> Стоун</a:t>
              </a:r>
              <a:endParaRPr lang="ru-RU" sz="1600" b="1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286512" y="285728"/>
            <a:ext cx="1358064" cy="2124504"/>
            <a:chOff x="6072198" y="285728"/>
            <a:chExt cx="1358064" cy="2124504"/>
          </a:xfrm>
        </p:grpSpPr>
        <p:pic>
          <p:nvPicPr>
            <p:cNvPr id="22574" name="Picture 46" descr="Johnny Depp 2, 2011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143636" y="285728"/>
              <a:ext cx="1223076" cy="1822384"/>
            </a:xfrm>
            <a:prstGeom prst="rect">
              <a:avLst/>
            </a:prstGeom>
            <a:noFill/>
          </p:spPr>
        </p:pic>
        <p:sp>
          <p:nvSpPr>
            <p:cNvPr id="73" name="Прямоугольник 72"/>
            <p:cNvSpPr/>
            <p:nvPr/>
          </p:nvSpPr>
          <p:spPr>
            <a:xfrm>
              <a:off x="6072198" y="2071678"/>
              <a:ext cx="13580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err="1" smtClean="0"/>
                <a:t>Джонні</a:t>
              </a:r>
              <a:r>
                <a:rPr lang="ru-RU" sz="1600" b="1" dirty="0" smtClean="0"/>
                <a:t> </a:t>
              </a:r>
              <a:r>
                <a:rPr lang="ru-RU" sz="1600" b="1" dirty="0" err="1" smtClean="0"/>
                <a:t>Депп</a:t>
              </a:r>
              <a:endParaRPr lang="ru-RU" sz="1600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786314" y="642918"/>
            <a:ext cx="1521891" cy="2053066"/>
            <a:chOff x="4786314" y="642918"/>
            <a:chExt cx="1521891" cy="2053066"/>
          </a:xfrm>
        </p:grpSpPr>
        <p:pic>
          <p:nvPicPr>
            <p:cNvPr id="22576" name="Picture 48" descr="Kristen Stewart, Breaking Dawn Part 2, London, 2012 (crop)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929190" y="642918"/>
              <a:ext cx="1251303" cy="1785950"/>
            </a:xfrm>
            <a:prstGeom prst="rect">
              <a:avLst/>
            </a:prstGeom>
            <a:noFill/>
          </p:spPr>
        </p:pic>
        <p:sp>
          <p:nvSpPr>
            <p:cNvPr id="76" name="Прямоугольник 75"/>
            <p:cNvSpPr/>
            <p:nvPr/>
          </p:nvSpPr>
          <p:spPr>
            <a:xfrm>
              <a:off x="4786314" y="2357430"/>
              <a:ext cx="15218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err="1" smtClean="0"/>
                <a:t>Крістен</a:t>
              </a:r>
              <a:r>
                <a:rPr lang="ru-RU" sz="1600" b="1" dirty="0" smtClean="0"/>
                <a:t> Стюарт</a:t>
              </a:r>
              <a:endParaRPr lang="ru-RU" sz="1600" dirty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500562" y="4857760"/>
            <a:ext cx="1754839" cy="1838752"/>
            <a:chOff x="4643438" y="4857760"/>
            <a:chExt cx="1754839" cy="1838752"/>
          </a:xfrm>
        </p:grpSpPr>
        <p:pic>
          <p:nvPicPr>
            <p:cNvPr id="22578" name="Picture 50" descr="Angelina Jolie at Davos crop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929190" y="4857760"/>
              <a:ext cx="1310216" cy="1500198"/>
            </a:xfrm>
            <a:prstGeom prst="rect">
              <a:avLst/>
            </a:prstGeom>
            <a:noFill/>
          </p:spPr>
        </p:pic>
        <p:sp>
          <p:nvSpPr>
            <p:cNvPr id="79" name="Прямоугольник 78"/>
            <p:cNvSpPr/>
            <p:nvPr/>
          </p:nvSpPr>
          <p:spPr>
            <a:xfrm>
              <a:off x="4643438" y="6357958"/>
              <a:ext cx="17548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err="1" smtClean="0"/>
                <a:t>Анджеліна</a:t>
              </a:r>
              <a:r>
                <a:rPr lang="ru-RU" sz="1600" b="1" dirty="0" smtClean="0"/>
                <a:t> </a:t>
              </a:r>
              <a:r>
                <a:rPr lang="ru-RU" sz="1600" b="1" dirty="0" err="1" smtClean="0"/>
                <a:t>Джолі</a:t>
              </a:r>
              <a:endParaRPr lang="ru-RU" sz="1600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6215074" y="4714884"/>
            <a:ext cx="1505669" cy="1981628"/>
            <a:chOff x="6215074" y="4714884"/>
            <a:chExt cx="1505669" cy="1981628"/>
          </a:xfrm>
        </p:grpSpPr>
        <p:pic>
          <p:nvPicPr>
            <p:cNvPr id="22580" name="Picture 52" descr="Taylor Lautner by Gage Skidmore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357950" y="4714884"/>
              <a:ext cx="1285884" cy="1654116"/>
            </a:xfrm>
            <a:prstGeom prst="rect">
              <a:avLst/>
            </a:prstGeom>
            <a:noFill/>
          </p:spPr>
        </p:pic>
        <p:sp>
          <p:nvSpPr>
            <p:cNvPr id="82" name="Прямоугольник 81"/>
            <p:cNvSpPr/>
            <p:nvPr/>
          </p:nvSpPr>
          <p:spPr>
            <a:xfrm>
              <a:off x="6215074" y="6357958"/>
              <a:ext cx="15056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Тейлор </a:t>
              </a:r>
              <a:r>
                <a:rPr lang="ru-RU" sz="1600" b="1" dirty="0" err="1" smtClean="0"/>
                <a:t>Лотнер</a:t>
              </a:r>
              <a:endParaRPr lang="ru-RU" sz="1600" dirty="0"/>
            </a:p>
          </p:txBody>
        </p:sp>
      </p:grp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55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155" decel="100000"/>
                                        <p:tgtEl>
                                          <p:spTgt spid="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55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155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55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155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155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155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15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155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155" decel="100000"/>
                                        <p:tgtEl>
                                          <p:spTgt spid="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1155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155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500"/>
                            </p:stCondLst>
                            <p:childTnLst>
                              <p:par>
                                <p:cTn id="7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55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155" decel="100000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1155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155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9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155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155" decel="100000"/>
                                        <p:tgtEl>
                                          <p:spTgt spid="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1155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155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155" decel="100000"/>
                                        <p:tgtEl>
                                          <p:spTgt spid="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1155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1155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155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155" decel="100000"/>
                                        <p:tgtEl>
                                          <p:spTgt spid="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1155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1155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155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1155" decel="100000"/>
                                        <p:tgtEl>
                                          <p:spTgt spid="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115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115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155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1155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115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115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155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1155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115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115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155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1155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6" dur="115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115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155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1155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6" dur="115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115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155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1155" decel="100000"/>
                                        <p:tgtEl>
                                          <p:spTgt spid="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6" dur="1155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8" dur="1155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У </a:t>
            </a:r>
            <a:r>
              <a:rPr lang="ru-RU" sz="1600" dirty="0" err="1" smtClean="0">
                <a:latin typeface="Book Antiqua" pitchFamily="18" charset="0"/>
              </a:rPr>
              <a:t>Сполучених</a:t>
            </a:r>
            <a:r>
              <a:rPr lang="ru-RU" sz="1600" dirty="0" smtClean="0">
                <a:latin typeface="Book Antiqua" pitchFamily="18" charset="0"/>
              </a:rPr>
              <a:t> Штатах Америки </a:t>
            </a:r>
            <a:r>
              <a:rPr lang="ru-RU" sz="1600" dirty="0" err="1" smtClean="0">
                <a:latin typeface="Book Antiqua" pitchFamily="18" charset="0"/>
              </a:rPr>
              <a:t>налічується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понад</a:t>
            </a:r>
            <a:r>
              <a:rPr lang="ru-RU" sz="1600" dirty="0" smtClean="0">
                <a:latin typeface="Book Antiqua" pitchFamily="18" charset="0"/>
              </a:rPr>
              <a:t> 100 </a:t>
            </a:r>
            <a:r>
              <a:rPr lang="ru-RU" sz="1600" dirty="0" err="1" smtClean="0">
                <a:latin typeface="Book Antiqua" pitchFamily="18" charset="0"/>
              </a:rPr>
              <a:t>кінофестивалів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різної</a:t>
            </a:r>
            <a:r>
              <a:rPr lang="ru-RU" sz="1600" dirty="0" smtClean="0">
                <a:latin typeface="Book Antiqua" pitchFamily="18" charset="0"/>
              </a:rPr>
              <a:t> тематики та </a:t>
            </a:r>
            <a:r>
              <a:rPr lang="ru-RU" sz="1600" dirty="0" err="1" smtClean="0">
                <a:latin typeface="Book Antiqua" pitchFamily="18" charset="0"/>
              </a:rPr>
              <a:t>специфіки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Деякі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них:</a:t>
            </a:r>
          </a:p>
          <a:p>
            <a:pPr>
              <a:buFont typeface="Wingdings" pitchFamily="2" charset="2"/>
              <a:buChar char="Ø"/>
            </a:pPr>
            <a:r>
              <a:rPr lang="ru-RU" sz="1600" u="sng" dirty="0" err="1" smtClean="0"/>
              <a:t>Кінофестиваль</a:t>
            </a:r>
            <a:r>
              <a:rPr lang="ru-RU" sz="1600" u="sng" dirty="0" smtClean="0"/>
              <a:t> «</a:t>
            </a:r>
            <a:r>
              <a:rPr lang="ru-RU" sz="1600" u="sng" dirty="0" err="1" smtClean="0"/>
              <a:t>Ґарден</a:t>
            </a:r>
            <a:r>
              <a:rPr lang="ru-RU" sz="1600" u="sng" dirty="0" smtClean="0"/>
              <a:t> </a:t>
            </a:r>
            <a:r>
              <a:rPr lang="ru-RU" sz="1600" u="sng" dirty="0" err="1" smtClean="0"/>
              <a:t>Стейт</a:t>
            </a:r>
            <a:r>
              <a:rPr lang="ru-RU" sz="1600" u="sng" dirty="0" smtClean="0"/>
              <a:t>»</a:t>
            </a:r>
          </a:p>
          <a:p>
            <a:pPr>
              <a:buFont typeface="Wingdings" pitchFamily="2" charset="2"/>
              <a:buChar char="Ø"/>
            </a:pPr>
            <a:endParaRPr lang="ru-RU" sz="1600" u="sng" dirty="0" smtClean="0"/>
          </a:p>
          <a:p>
            <a:pPr>
              <a:buFont typeface="Wingdings" pitchFamily="2" charset="2"/>
              <a:buChar char="Ø"/>
            </a:pPr>
            <a:endParaRPr lang="uk-UA" sz="1600" u="sng" dirty="0" smtClean="0"/>
          </a:p>
          <a:p>
            <a:pPr>
              <a:buFont typeface="Wingdings" pitchFamily="2" charset="2"/>
              <a:buChar char="Ø"/>
            </a:pPr>
            <a:endParaRPr lang="uk-UA" sz="1600" u="sng" dirty="0" smtClean="0"/>
          </a:p>
          <a:p>
            <a:pPr>
              <a:buFont typeface="Wingdings" pitchFamily="2" charset="2"/>
              <a:buChar char="Ø"/>
            </a:pPr>
            <a:endParaRPr lang="uk-UA" sz="1600" u="sng" dirty="0" smtClean="0"/>
          </a:p>
          <a:p>
            <a:pPr>
              <a:buFont typeface="Wingdings" pitchFamily="2" charset="2"/>
              <a:buChar char="Ø"/>
            </a:pPr>
            <a:endParaRPr lang="ru-RU" sz="1600" u="sng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Міжнародний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кінофестиваль</a:t>
            </a:r>
            <a:r>
              <a:rPr lang="ru-RU" sz="1600" dirty="0" smtClean="0"/>
              <a:t> у </a:t>
            </a:r>
            <a:r>
              <a:rPr lang="ru-RU" sz="1600" dirty="0" err="1" smtClean="0"/>
              <a:t>Малібу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uk-UA" sz="1600" dirty="0" smtClean="0"/>
          </a:p>
          <a:p>
            <a:pPr>
              <a:buFont typeface="Wingdings" pitchFamily="2" charset="2"/>
              <a:buChar char="Ø"/>
            </a:pPr>
            <a:endParaRPr lang="uk-UA" sz="1600" dirty="0" smtClean="0"/>
          </a:p>
          <a:p>
            <a:pPr>
              <a:buFont typeface="Wingdings" pitchFamily="2" charset="2"/>
              <a:buChar char="Ø"/>
            </a:pPr>
            <a:endParaRPr lang="uk-UA" sz="1600" dirty="0" smtClean="0"/>
          </a:p>
          <a:p>
            <a:pPr>
              <a:buFont typeface="Wingdings" pitchFamily="2" charset="2"/>
              <a:buChar char="Ø"/>
            </a:pPr>
            <a:endParaRPr lang="uk-UA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Кінофестиваль</a:t>
            </a:r>
            <a:r>
              <a:rPr lang="ru-RU" sz="1600" dirty="0" smtClean="0"/>
              <a:t> у </a:t>
            </a:r>
            <a:r>
              <a:rPr lang="ru-RU" sz="1600" dirty="0" err="1" smtClean="0"/>
              <a:t>Мауї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pPr>
              <a:buFont typeface="Wingdings" pitchFamily="2" charset="2"/>
              <a:buChar char="Ø"/>
            </a:pPr>
            <a:endParaRPr lang="uk-UA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Кінофестиваль</a:t>
            </a:r>
            <a:r>
              <a:rPr lang="ru-RU" sz="1600" dirty="0" smtClean="0"/>
              <a:t> </a:t>
            </a:r>
            <a:r>
              <a:rPr lang="ru-RU" sz="1600" dirty="0" smtClean="0"/>
              <a:t>«</a:t>
            </a:r>
            <a:r>
              <a:rPr lang="ru-RU" sz="1600" dirty="0" err="1" smtClean="0"/>
              <a:t>Санденс</a:t>
            </a:r>
            <a:r>
              <a:rPr lang="ru-RU" sz="1600" dirty="0" smtClean="0"/>
              <a:t>»</a:t>
            </a:r>
          </a:p>
        </p:txBody>
      </p:sp>
      <p:pic>
        <p:nvPicPr>
          <p:cNvPr id="23554" name="Picture 2" descr="http://upload.wikimedia.org/wikipedia/uk/thumb/3/35/GSFF-logo.jpg/200px-GSFF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1905000" cy="885825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uk/thumb/a/a9/Malibu_FF.gif/250px-Malibu_F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1881184" cy="902969"/>
          </a:xfrm>
          <a:prstGeom prst="rect">
            <a:avLst/>
          </a:prstGeom>
          <a:noFill/>
        </p:spPr>
      </p:pic>
      <p:pic>
        <p:nvPicPr>
          <p:cNvPr id="23558" name="Picture 6" descr="http://upload.wikimedia.org/wikipedia/uk/thumb/9/9b/%D0%9A%D1%96%D0%BD%D0%BE%D1%84%D0%B5%D1%81%D1%82%D0%B8%D0%B2%D0%B0%D0%BB%D1%8C_%D1%83_%D0%9C%D0%B0%D1%83%D1%97.jpg/250px-%D0%9A%D1%96%D0%BD%D0%BE%D1%84%D0%B5%D1%81%D1%82%D0%B8%D0%B2%D0%B0%D0%BB%D1%8C_%D1%83_%D0%9C%D0%B0%D1%83%D1%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071942"/>
            <a:ext cx="2381250" cy="1214446"/>
          </a:xfrm>
          <a:prstGeom prst="rect">
            <a:avLst/>
          </a:prstGeom>
          <a:noFill/>
        </p:spPr>
      </p:pic>
      <p:pic>
        <p:nvPicPr>
          <p:cNvPr id="23560" name="Picture 8" descr="http://upload.wikimedia.org/wikipedia/uk/thumb/4/48/Sundance-2011.PNG/350px-Sundance-20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5615795"/>
            <a:ext cx="2428892" cy="12422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28604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err="1" smtClean="0">
                <a:latin typeface="Book Antiqua" pitchFamily="18" charset="0"/>
              </a:rPr>
              <a:t>Кінематограф</a:t>
            </a:r>
            <a:r>
              <a:rPr lang="ru-RU" sz="1600" u="sng" dirty="0" smtClean="0">
                <a:latin typeface="Book Antiqua" pitchFamily="18" charset="0"/>
              </a:rPr>
              <a:t> США</a:t>
            </a:r>
            <a:r>
              <a:rPr lang="ru-RU" sz="1600" dirty="0" smtClean="0">
                <a:latin typeface="Book Antiqua" pitchFamily="18" charset="0"/>
              </a:rPr>
              <a:t> — </a:t>
            </a:r>
            <a:r>
              <a:rPr lang="ru-RU" sz="1600" dirty="0" err="1" smtClean="0">
                <a:latin typeface="Book Antiqua" pitchFamily="18" charset="0"/>
              </a:rPr>
              <a:t>цим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терміном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позначають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кіноіндустрію</a:t>
            </a:r>
            <a:r>
              <a:rPr lang="ru-RU" sz="1600" dirty="0" smtClean="0">
                <a:latin typeface="Book Antiqua" pitchFamily="18" charset="0"/>
              </a:rPr>
              <a:t> США, </a:t>
            </a:r>
            <a:r>
              <a:rPr lang="ru-RU" sz="1600" dirty="0" err="1" smtClean="0">
                <a:latin typeface="Book Antiqua" pitchFamily="18" charset="0"/>
              </a:rPr>
              <a:t>найбільшу</a:t>
            </a:r>
            <a:r>
              <a:rPr lang="ru-RU" sz="1600" dirty="0" smtClean="0">
                <a:latin typeface="Book Antiqua" pitchFamily="18" charset="0"/>
              </a:rPr>
              <a:t> у </a:t>
            </a:r>
            <a:r>
              <a:rPr lang="ru-RU" sz="1600" dirty="0" err="1" smtClean="0">
                <a:latin typeface="Book Antiqua" pitchFamily="18" charset="0"/>
              </a:rPr>
              <a:t>світі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зосереджену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головним</a:t>
            </a:r>
            <a:r>
              <a:rPr lang="ru-RU" sz="1600" dirty="0" smtClean="0">
                <a:latin typeface="Book Antiqua" pitchFamily="18" charset="0"/>
              </a:rPr>
              <a:t> чином, в </a:t>
            </a:r>
            <a:r>
              <a:rPr lang="ru-RU" sz="1600" dirty="0" err="1" smtClean="0">
                <a:latin typeface="Book Antiqua" pitchFamily="18" charset="0"/>
              </a:rPr>
              <a:t>околицях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містечка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Голлівуд</a:t>
            </a:r>
            <a:r>
              <a:rPr lang="ru-RU" sz="1600" dirty="0" smtClean="0">
                <a:latin typeface="Book Antiqua" pitchFamily="18" charset="0"/>
              </a:rPr>
              <a:t> (</a:t>
            </a:r>
            <a:r>
              <a:rPr lang="ru-RU" sz="1600" dirty="0" err="1" smtClean="0">
                <a:latin typeface="Book Antiqua" pitchFamily="18" charset="0"/>
              </a:rPr>
              <a:t>поблизу</a:t>
            </a:r>
            <a:r>
              <a:rPr lang="ru-RU" sz="1600" dirty="0" smtClean="0">
                <a:latin typeface="Book Antiqua" pitchFamily="18" charset="0"/>
              </a:rPr>
              <a:t> Лос-Анджелеса, штат </a:t>
            </a:r>
            <a:r>
              <a:rPr lang="ru-RU" sz="1600" dirty="0" err="1" smtClean="0">
                <a:latin typeface="Book Antiqua" pitchFamily="18" charset="0"/>
              </a:rPr>
              <a:t>Каліфорнія</a:t>
            </a:r>
            <a:r>
              <a:rPr lang="ru-RU" sz="1600" dirty="0" smtClean="0">
                <a:latin typeface="Book Antiqua" pitchFamily="18" charset="0"/>
              </a:rPr>
              <a:t>), в </a:t>
            </a:r>
            <a:r>
              <a:rPr lang="ru-RU" sz="1600" dirty="0" err="1" smtClean="0">
                <a:latin typeface="Book Antiqua" pitchFamily="18" charset="0"/>
              </a:rPr>
              <a:t>якому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знаходяться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офіси</a:t>
            </a:r>
            <a:r>
              <a:rPr lang="ru-RU" sz="1600" dirty="0" smtClean="0">
                <a:latin typeface="Book Antiqua" pitchFamily="18" charset="0"/>
              </a:rPr>
              <a:t> та </a:t>
            </a:r>
            <a:r>
              <a:rPr lang="ru-RU" sz="1600" dirty="0" err="1" smtClean="0">
                <a:latin typeface="Book Antiqua" pitchFamily="18" charset="0"/>
              </a:rPr>
              <a:t>знімальні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павільйони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найбільших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кінокомпаній</a:t>
            </a:r>
            <a:r>
              <a:rPr lang="ru-RU" sz="1600" dirty="0" smtClean="0">
                <a:latin typeface="Book Antiqua" pitchFamily="18" charset="0"/>
              </a:rPr>
              <a:t> США. </a:t>
            </a:r>
            <a:r>
              <a:rPr lang="ru-RU" sz="1600" dirty="0" err="1" smtClean="0">
                <a:latin typeface="Book Antiqua" pitchFamily="18" charset="0"/>
              </a:rPr>
              <a:t>Індустрія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також</a:t>
            </a:r>
            <a:r>
              <a:rPr lang="ru-RU" sz="1600" dirty="0" smtClean="0">
                <a:latin typeface="Book Antiqua" pitchFamily="18" charset="0"/>
              </a:rPr>
              <a:t> добре </a:t>
            </a:r>
            <a:r>
              <a:rPr lang="ru-RU" sz="1600" dirty="0" err="1" smtClean="0">
                <a:latin typeface="Book Antiqua" pitchFamily="18" charset="0"/>
              </a:rPr>
              <a:t>розвинена</a:t>
            </a:r>
            <a:r>
              <a:rPr lang="ru-RU" sz="1600" dirty="0" smtClean="0">
                <a:latin typeface="Book Antiqua" pitchFamily="18" charset="0"/>
              </a:rPr>
              <a:t> у </a:t>
            </a:r>
            <a:r>
              <a:rPr lang="ru-RU" sz="1600" dirty="0" err="1" smtClean="0">
                <a:latin typeface="Book Antiqua" pitchFamily="18" charset="0"/>
              </a:rPr>
              <a:t>місті</a:t>
            </a:r>
            <a:r>
              <a:rPr lang="ru-RU" sz="1600" dirty="0" smtClean="0">
                <a:latin typeface="Book Antiqua" pitchFamily="18" charset="0"/>
              </a:rPr>
              <a:t> Нью-Йорк та у </a:t>
            </a:r>
            <a:r>
              <a:rPr lang="ru-RU" sz="1600" dirty="0" err="1" smtClean="0">
                <a:latin typeface="Book Antiqua" pitchFamily="18" charset="0"/>
              </a:rPr>
              <a:t>штаті</a:t>
            </a:r>
            <a:r>
              <a:rPr lang="ru-RU" sz="1600" dirty="0" smtClean="0">
                <a:latin typeface="Book Antiqua" pitchFamily="18" charset="0"/>
              </a:rPr>
              <a:t> Флорида.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14338" name="Picture 2" descr="http://upload.wikimedia.org/wikipedia/commons/thumb/c/ce/HollywoodSign.jpg/300px-Hollywood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503638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upload.wikimedia.org/wikipedia/commons/thumb/7/71/Hollywood%26Highland-1907.jpg/250px-Hollywood%26Highland-1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185" y="4643446"/>
            <a:ext cx="272432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upload.wikimedia.org/wikipedia/commons/thumb/0/09/Hollywood-Studios-1922.jpg/250px-Hollywood-Studios-1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285992"/>
            <a:ext cx="2615785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572008"/>
            <a:ext cx="85725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Book Antiqua" pitchFamily="18" charset="0"/>
              </a:rPr>
              <a:t>Становлення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американського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кінематографа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найпопулярнішого</a:t>
            </a:r>
            <a:r>
              <a:rPr lang="ru-RU" sz="1600" dirty="0" smtClean="0">
                <a:latin typeface="Book Antiqua" pitchFamily="18" charset="0"/>
              </a:rPr>
              <a:t> на </a:t>
            </a:r>
            <a:r>
              <a:rPr lang="ru-RU" sz="1600" dirty="0" err="1" smtClean="0">
                <a:latin typeface="Book Antiqua" pitchFamily="18" charset="0"/>
              </a:rPr>
              <a:t>сьогоднішній</a:t>
            </a:r>
            <a:r>
              <a:rPr lang="ru-RU" sz="1600" dirty="0" smtClean="0">
                <a:latin typeface="Book Antiqua" pitchFamily="18" charset="0"/>
              </a:rPr>
              <a:t> день, </a:t>
            </a:r>
            <a:r>
              <a:rPr lang="ru-RU" sz="1600" dirty="0" err="1" smtClean="0">
                <a:latin typeface="Book Antiqua" pitchFamily="18" charset="0"/>
              </a:rPr>
              <a:t>почалося</a:t>
            </a:r>
            <a:r>
              <a:rPr lang="ru-RU" sz="1600" dirty="0" smtClean="0">
                <a:latin typeface="Book Antiqua" pitchFamily="18" charset="0"/>
              </a:rPr>
              <a:t> в 1892 </a:t>
            </a:r>
            <a:r>
              <a:rPr lang="ru-RU" sz="1600" dirty="0" err="1" smtClean="0">
                <a:latin typeface="Book Antiqua" pitchFamily="18" charset="0"/>
              </a:rPr>
              <a:t>році</a:t>
            </a:r>
            <a:r>
              <a:rPr lang="ru-RU" sz="1600" dirty="0" smtClean="0">
                <a:latin typeface="Book Antiqua" pitchFamily="18" charset="0"/>
              </a:rPr>
              <a:t>, коли Томас </a:t>
            </a:r>
            <a:r>
              <a:rPr lang="ru-RU" sz="1600" dirty="0" err="1" smtClean="0">
                <a:latin typeface="Book Antiqua" pitchFamily="18" charset="0"/>
              </a:rPr>
              <a:t>Едісон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сконструював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кінескоп</a:t>
            </a:r>
            <a:r>
              <a:rPr lang="ru-RU" sz="1600" dirty="0" smtClean="0">
                <a:latin typeface="Book Antiqua" pitchFamily="18" charset="0"/>
              </a:rPr>
              <a:t>. Перший </a:t>
            </a:r>
            <a:r>
              <a:rPr lang="ru-RU" sz="1600" dirty="0" err="1" smtClean="0">
                <a:latin typeface="Book Antiqua" pitchFamily="18" charset="0"/>
              </a:rPr>
              <a:t>публічний</a:t>
            </a:r>
            <a:r>
              <a:rPr lang="ru-RU" sz="1600" dirty="0" smtClean="0">
                <a:latin typeface="Book Antiqua" pitchFamily="18" charset="0"/>
              </a:rPr>
              <a:t> сеанс </a:t>
            </a:r>
            <a:r>
              <a:rPr lang="ru-RU" sz="1600" dirty="0" err="1" smtClean="0">
                <a:latin typeface="Book Antiqua" pitchFamily="18" charset="0"/>
              </a:rPr>
              <a:t>відбувся</a:t>
            </a:r>
            <a:r>
              <a:rPr lang="ru-RU" sz="1600" dirty="0" smtClean="0">
                <a:latin typeface="Book Antiqua" pitchFamily="18" charset="0"/>
              </a:rPr>
              <a:t> в Нью-Йорку в </a:t>
            </a:r>
            <a:r>
              <a:rPr lang="ru-RU" sz="1600" dirty="0" err="1" smtClean="0">
                <a:latin typeface="Book Antiqua" pitchFamily="18" charset="0"/>
              </a:rPr>
              <a:t>мюзик-холі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Байела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Костера. Сеанс </a:t>
            </a:r>
            <a:r>
              <a:rPr lang="ru-RU" sz="1600" dirty="0" err="1" smtClean="0">
                <a:latin typeface="Book Antiqua" pitchFamily="18" charset="0"/>
              </a:rPr>
              <a:t>складався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невеликих </a:t>
            </a:r>
            <a:r>
              <a:rPr lang="ru-RU" sz="1600" dirty="0" err="1" smtClean="0">
                <a:latin typeface="Book Antiqua" pitchFamily="18" charset="0"/>
              </a:rPr>
              <a:t>гумористичних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танцювальних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номерів</a:t>
            </a:r>
            <a:r>
              <a:rPr lang="ru-RU" sz="1600" dirty="0" smtClean="0">
                <a:latin typeface="Book Antiqua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Book Antiqua" pitchFamily="18" charset="0"/>
              </a:rPr>
              <a:t>Через 9 </a:t>
            </a:r>
            <a:r>
              <a:rPr lang="ru-RU" sz="1600" dirty="0" err="1" smtClean="0">
                <a:latin typeface="Book Antiqua" pitchFamily="18" charset="0"/>
              </a:rPr>
              <a:t>років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з'явилися</a:t>
            </a:r>
            <a:r>
              <a:rPr lang="ru-RU" sz="1600" dirty="0" smtClean="0">
                <a:latin typeface="Book Antiqua" pitchFamily="18" charset="0"/>
              </a:rPr>
              <a:t> «</a:t>
            </a:r>
            <a:r>
              <a:rPr lang="ru-RU" sz="1600" dirty="0" err="1" smtClean="0">
                <a:latin typeface="Book Antiqua" pitchFamily="18" charset="0"/>
              </a:rPr>
              <a:t>Нікелодеони</a:t>
            </a:r>
            <a:r>
              <a:rPr lang="ru-RU" sz="1600" dirty="0" smtClean="0">
                <a:latin typeface="Book Antiqua" pitchFamily="18" charset="0"/>
              </a:rPr>
              <a:t>» — вид </a:t>
            </a:r>
            <a:r>
              <a:rPr lang="ru-RU" sz="1600" dirty="0" err="1" smtClean="0">
                <a:latin typeface="Book Antiqua" pitchFamily="18" charset="0"/>
              </a:rPr>
              <a:t>дешевих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кінотеатрів</a:t>
            </a:r>
            <a:r>
              <a:rPr lang="ru-RU" sz="1600" dirty="0" smtClean="0">
                <a:latin typeface="Book Antiqua" pitchFamily="18" charset="0"/>
              </a:rPr>
              <a:t> у США початку 20 </a:t>
            </a:r>
            <a:r>
              <a:rPr lang="ru-RU" sz="1600" dirty="0" err="1" smtClean="0">
                <a:latin typeface="Book Antiqua" pitchFamily="18" charset="0"/>
              </a:rPr>
              <a:t>століття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вхід</a:t>
            </a:r>
            <a:r>
              <a:rPr lang="ru-RU" sz="1600" dirty="0" smtClean="0">
                <a:latin typeface="Book Antiqua" pitchFamily="18" charset="0"/>
              </a:rPr>
              <a:t> до </a:t>
            </a:r>
            <a:r>
              <a:rPr lang="ru-RU" sz="1600" dirty="0" err="1" smtClean="0">
                <a:latin typeface="Book Antiqua" pitchFamily="18" charset="0"/>
              </a:rPr>
              <a:t>яких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коштував</a:t>
            </a:r>
            <a:r>
              <a:rPr lang="ru-RU" sz="1600" dirty="0" smtClean="0">
                <a:latin typeface="Book Antiqua" pitchFamily="18" charset="0"/>
              </a:rPr>
              <a:t> 5 </a:t>
            </a:r>
            <a:r>
              <a:rPr lang="ru-RU" sz="1600" dirty="0" err="1" smtClean="0">
                <a:latin typeface="Book Antiqua" pitchFamily="18" charset="0"/>
              </a:rPr>
              <a:t>центів</a:t>
            </a:r>
            <a:r>
              <a:rPr lang="ru-RU" sz="1600" dirty="0" smtClean="0">
                <a:latin typeface="Book Antiqua" pitchFamily="18" charset="0"/>
              </a:rPr>
              <a:t>. З </a:t>
            </a:r>
            <a:r>
              <a:rPr lang="ru-RU" sz="1600" dirty="0" err="1" smtClean="0">
                <a:latin typeface="Book Antiqua" pitchFamily="18" charset="0"/>
              </a:rPr>
              <a:t>кожним</a:t>
            </a:r>
            <a:r>
              <a:rPr lang="ru-RU" sz="1600" dirty="0" smtClean="0">
                <a:latin typeface="Book Antiqua" pitchFamily="18" charset="0"/>
              </a:rPr>
              <a:t> роком </a:t>
            </a:r>
            <a:r>
              <a:rPr lang="ru-RU" sz="1600" dirty="0" err="1" smtClean="0">
                <a:latin typeface="Book Antiqua" pitchFamily="18" charset="0"/>
              </a:rPr>
              <a:t>кількість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театрів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збільшувалася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до 1908 року </a:t>
            </a:r>
            <a:r>
              <a:rPr lang="ru-RU" sz="1600" dirty="0" err="1" smtClean="0">
                <a:latin typeface="Book Antiqua" pitchFamily="18" charset="0"/>
              </a:rPr>
              <a:t>їх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було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вже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більше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трьох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тисяч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Звичайно</a:t>
            </a:r>
            <a:r>
              <a:rPr lang="ru-RU" sz="1600" dirty="0" smtClean="0">
                <a:latin typeface="Book Antiqua" pitchFamily="18" charset="0"/>
              </a:rPr>
              <a:t> ж, нова </a:t>
            </a:r>
            <a:r>
              <a:rPr lang="ru-RU" sz="1600" dirty="0" err="1" smtClean="0">
                <a:latin typeface="Book Antiqua" pitchFamily="18" charset="0"/>
              </a:rPr>
              <a:t>розвага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користувалася</a:t>
            </a:r>
            <a:r>
              <a:rPr lang="ru-RU" sz="1600" dirty="0" smtClean="0">
                <a:latin typeface="Book Antiqua" pitchFamily="18" charset="0"/>
              </a:rPr>
              <a:t> великим </a:t>
            </a:r>
            <a:r>
              <a:rPr lang="ru-RU" sz="1600" dirty="0" err="1" smtClean="0">
                <a:latin typeface="Book Antiqua" pitchFamily="18" charset="0"/>
              </a:rPr>
              <a:t>успіхом</a:t>
            </a:r>
            <a:r>
              <a:rPr lang="ru-RU" sz="1600" dirty="0" smtClean="0">
                <a:latin typeface="Book Antiqua" pitchFamily="18" charset="0"/>
              </a:rPr>
              <a:t> у </a:t>
            </a:r>
            <a:r>
              <a:rPr lang="ru-RU" sz="1600" dirty="0" err="1" smtClean="0">
                <a:latin typeface="Book Antiqua" pitchFamily="18" charset="0"/>
              </a:rPr>
              <a:t>глядачів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Загострення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конкуренції</a:t>
            </a:r>
            <a:r>
              <a:rPr lang="ru-RU" sz="1600" dirty="0" smtClean="0">
                <a:latin typeface="Book Antiqua" pitchFamily="18" charset="0"/>
              </a:rPr>
              <a:t> приводило до краху </a:t>
            </a:r>
            <a:r>
              <a:rPr lang="ru-RU" sz="1600" dirty="0" err="1" smtClean="0">
                <a:latin typeface="Book Antiqua" pitchFamily="18" charset="0"/>
              </a:rPr>
              <a:t>дрібнішіх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студій</a:t>
            </a:r>
            <a:r>
              <a:rPr lang="ru-RU" sz="1600" dirty="0" smtClean="0">
                <a:latin typeface="Book Antiqua" pitchFamily="18" charset="0"/>
              </a:rPr>
              <a:t>.</a:t>
            </a:r>
          </a:p>
          <a:p>
            <a:pPr algn="ctr"/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5362" name="Picture 2" descr="http://orpheusmusic.ru/_pu/11/99748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176355" cy="41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://www.moviemoviesite.com/images/Locations/nickelodeon.jpg"/>
          <p:cNvPicPr>
            <a:picLocks noChangeAspect="1" noChangeArrowheads="1"/>
          </p:cNvPicPr>
          <p:nvPr/>
        </p:nvPicPr>
        <p:blipFill>
          <a:blip r:embed="rId3"/>
          <a:srcRect b="8621"/>
          <a:stretch>
            <a:fillRect/>
          </a:stretch>
        </p:blipFill>
        <p:spPr bwMode="auto">
          <a:xfrm>
            <a:off x="4000496" y="214290"/>
            <a:ext cx="464347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8581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Стали </a:t>
            </a:r>
            <a:r>
              <a:rPr lang="ru-RU" sz="1600" dirty="0" err="1" smtClean="0">
                <a:latin typeface="Book Antiqua" pitchFamily="18" charset="0"/>
              </a:rPr>
              <a:t>з'являтися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великі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об'єднання</a:t>
            </a:r>
            <a:r>
              <a:rPr lang="ru-RU" sz="1600" dirty="0" smtClean="0">
                <a:latin typeface="Book Antiqua" pitchFamily="18" charset="0"/>
              </a:rPr>
              <a:t> — так </a:t>
            </a:r>
            <a:r>
              <a:rPr lang="ru-RU" sz="1600" dirty="0" err="1" smtClean="0">
                <a:latin typeface="Book Antiqua" pitchFamily="18" charset="0"/>
              </a:rPr>
              <a:t>звані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кінотрести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Ті</a:t>
            </a:r>
            <a:r>
              <a:rPr lang="ru-RU" sz="1600" dirty="0" smtClean="0">
                <a:latin typeface="Book Antiqua" pitchFamily="18" charset="0"/>
              </a:rPr>
              <a:t> у свою </a:t>
            </a:r>
            <a:r>
              <a:rPr lang="ru-RU" sz="1600" dirty="0" err="1" smtClean="0">
                <a:latin typeface="Book Antiqua" pitchFamily="18" charset="0"/>
              </a:rPr>
              <a:t>чергу</a:t>
            </a:r>
            <a:r>
              <a:rPr lang="ru-RU" sz="1600" dirty="0" smtClean="0">
                <a:latin typeface="Book Antiqua" pitchFamily="18" charset="0"/>
              </a:rPr>
              <a:t> стали </a:t>
            </a:r>
            <a:r>
              <a:rPr lang="ru-RU" sz="1600" dirty="0" err="1" smtClean="0">
                <a:latin typeface="Book Antiqua" pitchFamily="18" charset="0"/>
              </a:rPr>
              <a:t>об'єднуватися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прокатними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фірмами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Наприклад</a:t>
            </a:r>
            <a:r>
              <a:rPr lang="ru-RU" sz="1600" dirty="0" smtClean="0">
                <a:latin typeface="Book Antiqua" pitchFamily="18" charset="0"/>
              </a:rPr>
              <a:t>:</a:t>
            </a:r>
          </a:p>
          <a:p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Book Antiqua" pitchFamily="18" charset="0"/>
              </a:rPr>
              <a:t>В 1912 «</a:t>
            </a:r>
            <a:r>
              <a:rPr lang="ru-RU" sz="1600" dirty="0" err="1" smtClean="0">
                <a:latin typeface="Book Antiqua" pitchFamily="18" charset="0"/>
              </a:rPr>
              <a:t>Парамаунт</a:t>
            </a:r>
            <a:r>
              <a:rPr lang="ru-RU" sz="1600" dirty="0" smtClean="0">
                <a:latin typeface="Book Antiqua" pitchFamily="18" charset="0"/>
              </a:rPr>
              <a:t>» 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Book Antiqua" pitchFamily="18" charset="0"/>
            </a:endParaRPr>
          </a:p>
          <a:p>
            <a:endParaRPr lang="en-US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Book Antiqua" pitchFamily="18" charset="0"/>
              </a:rPr>
              <a:t>В</a:t>
            </a:r>
            <a:r>
              <a:rPr lang="ru-RU" sz="1600" dirty="0" smtClean="0">
                <a:latin typeface="Book Antiqua" pitchFamily="18" charset="0"/>
              </a:rPr>
              <a:t> 1919 «</a:t>
            </a:r>
            <a:r>
              <a:rPr lang="ru-RU" sz="1600" dirty="0" err="1" smtClean="0">
                <a:latin typeface="Book Antiqua" pitchFamily="18" charset="0"/>
              </a:rPr>
              <a:t>Юнайтед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артістс</a:t>
            </a:r>
            <a:r>
              <a:rPr lang="ru-RU" sz="1600" dirty="0" smtClean="0">
                <a:latin typeface="Book Antiqua" pitchFamily="18" charset="0"/>
              </a:rPr>
              <a:t>» 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Book Antiqua" pitchFamily="18" charset="0"/>
            </a:endParaRPr>
          </a:p>
          <a:p>
            <a:endParaRPr lang="uk-UA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Book Antiqua" pitchFamily="18" charset="0"/>
              </a:rPr>
              <a:t>В</a:t>
            </a:r>
            <a:r>
              <a:rPr lang="ru-RU" sz="1600" dirty="0" smtClean="0">
                <a:latin typeface="Book Antiqua" pitchFamily="18" charset="0"/>
              </a:rPr>
              <a:t> 1924 «Метро — </a:t>
            </a:r>
            <a:r>
              <a:rPr lang="ru-RU" sz="1600" dirty="0" err="1" smtClean="0">
                <a:latin typeface="Book Antiqua" pitchFamily="18" charset="0"/>
              </a:rPr>
              <a:t>Голден</a:t>
            </a:r>
            <a:r>
              <a:rPr lang="ru-RU" sz="1600" dirty="0" smtClean="0">
                <a:latin typeface="Book Antiqua" pitchFamily="18" charset="0"/>
              </a:rPr>
              <a:t> — </a:t>
            </a:r>
            <a:r>
              <a:rPr lang="ru-RU" sz="1600" dirty="0" err="1" smtClean="0">
                <a:latin typeface="Book Antiqua" pitchFamily="18" charset="0"/>
              </a:rPr>
              <a:t>Маєр</a:t>
            </a:r>
            <a:r>
              <a:rPr lang="ru-RU" sz="1600" dirty="0" smtClean="0">
                <a:latin typeface="Book Antiqua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Book Antiqua" pitchFamily="18" charset="0"/>
            </a:endParaRPr>
          </a:p>
          <a:p>
            <a:endParaRPr lang="uk-UA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Book Antiqua" pitchFamily="18" charset="0"/>
              </a:rPr>
              <a:t>В</a:t>
            </a:r>
            <a:r>
              <a:rPr lang="ru-RU" sz="1600" dirty="0" smtClean="0">
                <a:latin typeface="Book Antiqua" pitchFamily="18" charset="0"/>
              </a:rPr>
              <a:t> 1925 «</a:t>
            </a:r>
            <a:r>
              <a:rPr lang="ru-RU" sz="1600" dirty="0" err="1" smtClean="0">
                <a:latin typeface="Book Antiqua" pitchFamily="18" charset="0"/>
              </a:rPr>
              <a:t>Ворнер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бразерс</a:t>
            </a:r>
            <a:r>
              <a:rPr lang="ru-RU" sz="1600" dirty="0" smtClean="0">
                <a:latin typeface="Book Antiqua" pitchFamily="18" charset="0"/>
              </a:rPr>
              <a:t>»</a:t>
            </a:r>
          </a:p>
        </p:txBody>
      </p:sp>
      <p:pic>
        <p:nvPicPr>
          <p:cNvPr id="16386" name="Picture 2" descr="300px-Paramount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1577771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United Artists 1919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14620"/>
            <a:ext cx="2381250" cy="97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Metro-Goldwyn-May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643314"/>
            <a:ext cx="2857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WB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214950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714884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Book Antiqua" pitchFamily="18" charset="0"/>
              </a:rPr>
              <a:t>Головні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досягнення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Голлівуду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пов'язані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розробкою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жанрів</a:t>
            </a:r>
            <a:r>
              <a:rPr lang="ru-RU" sz="1600" dirty="0" smtClean="0">
                <a:latin typeface="Book Antiqua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Комедії</a:t>
            </a:r>
            <a:r>
              <a:rPr lang="ru-RU" sz="1600" dirty="0" smtClean="0">
                <a:latin typeface="Book Antiqua" pitchFamily="18" charset="0"/>
              </a:rPr>
              <a:t> М. </a:t>
            </a:r>
            <a:r>
              <a:rPr lang="ru-RU" sz="1600" dirty="0" err="1" smtClean="0">
                <a:latin typeface="Book Antiqua" pitchFamily="18" charset="0"/>
              </a:rPr>
              <a:t>Ліндера</a:t>
            </a:r>
            <a:r>
              <a:rPr lang="ru-RU" sz="1600" dirty="0" smtClean="0">
                <a:latin typeface="Book Antiqua" pitchFamily="18" charset="0"/>
              </a:rPr>
              <a:t>, Ч. </a:t>
            </a:r>
            <a:r>
              <a:rPr lang="ru-RU" sz="1600" dirty="0" err="1" smtClean="0">
                <a:latin typeface="Book Antiqua" pitchFamily="18" charset="0"/>
              </a:rPr>
              <a:t>Чапліна</a:t>
            </a:r>
            <a:r>
              <a:rPr lang="ru-RU" sz="1600" dirty="0" smtClean="0">
                <a:latin typeface="Book Antiqua" pitchFamily="18" charset="0"/>
              </a:rPr>
              <a:t>, Б. </a:t>
            </a:r>
            <a:r>
              <a:rPr lang="ru-RU" sz="1600" dirty="0" err="1" smtClean="0">
                <a:latin typeface="Book Antiqua" pitchFamily="18" charset="0"/>
              </a:rPr>
              <a:t>Кітона</a:t>
            </a:r>
            <a:r>
              <a:rPr lang="ru-RU" sz="1600" dirty="0" smtClean="0">
                <a:latin typeface="Book Antiqua" pitchFamily="18" charset="0"/>
              </a:rPr>
              <a:t>, Г. Ллойда, </a:t>
            </a:r>
            <a:r>
              <a:rPr lang="ru-RU" sz="1600" dirty="0" err="1" smtClean="0">
                <a:latin typeface="Book Antiqua" pitchFamily="18" charset="0"/>
              </a:rPr>
              <a:t>братів</a:t>
            </a:r>
            <a:r>
              <a:rPr lang="ru-RU" sz="1600" dirty="0" smtClean="0">
                <a:latin typeface="Book Antiqua" pitchFamily="18" charset="0"/>
              </a:rPr>
              <a:t> Маркс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Мелодрами</a:t>
            </a:r>
            <a:r>
              <a:rPr lang="ru-RU" sz="1600" dirty="0" smtClean="0">
                <a:latin typeface="Book Antiqua" pitchFamily="18" charset="0"/>
              </a:rPr>
              <a:t> за </a:t>
            </a:r>
            <a:r>
              <a:rPr lang="ru-RU" sz="1600" dirty="0" err="1" smtClean="0">
                <a:latin typeface="Book Antiqua" pitchFamily="18" charset="0"/>
              </a:rPr>
              <a:t>участю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Рудольфо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Валентіно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Вестерни</a:t>
            </a:r>
            <a:r>
              <a:rPr lang="ru-RU" sz="1600" dirty="0" smtClean="0">
                <a:latin typeface="Book Antiqua" pitchFamily="18" charset="0"/>
              </a:rPr>
              <a:t> Джона Форда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Фільми-нуар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 Г. </a:t>
            </a:r>
            <a:r>
              <a:rPr lang="ru-RU" sz="1600" dirty="0" err="1" smtClean="0">
                <a:latin typeface="Book Antiqua" pitchFamily="18" charset="0"/>
              </a:rPr>
              <a:t>Богартом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Мюзикли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 Фредом </a:t>
            </a:r>
            <a:r>
              <a:rPr lang="ru-RU" sz="1600" dirty="0" err="1" smtClean="0">
                <a:latin typeface="Book Antiqua" pitchFamily="18" charset="0"/>
              </a:rPr>
              <a:t>Астером</a:t>
            </a:r>
            <a:r>
              <a:rPr lang="ru-RU" sz="1600" dirty="0" smtClean="0">
                <a:latin typeface="Book Antiqua" pitchFamily="18" charset="0"/>
              </a:rPr>
              <a:t> та Джином </a:t>
            </a:r>
            <a:r>
              <a:rPr lang="ru-RU" sz="1600" dirty="0" err="1" smtClean="0">
                <a:latin typeface="Book Antiqua" pitchFamily="18" charset="0"/>
              </a:rPr>
              <a:t>Келлі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Book Antiqua" pitchFamily="18" charset="0"/>
              </a:rPr>
              <a:t>Трилери</a:t>
            </a:r>
            <a:r>
              <a:rPr lang="ru-RU" sz="1600" dirty="0" smtClean="0">
                <a:latin typeface="Book Antiqua" pitchFamily="18" charset="0"/>
              </a:rPr>
              <a:t> А. </a:t>
            </a:r>
            <a:r>
              <a:rPr lang="ru-RU" sz="1600" dirty="0" err="1" smtClean="0">
                <a:latin typeface="Book Antiqua" pitchFamily="18" charset="0"/>
              </a:rPr>
              <a:t>Хічкока</a:t>
            </a:r>
            <a:endParaRPr lang="ru-RU" sz="1600" dirty="0" smtClean="0">
              <a:latin typeface="Book Antiqua" pitchFamily="18" charset="0"/>
            </a:endParaRPr>
          </a:p>
        </p:txBody>
      </p:sp>
      <p:pic>
        <p:nvPicPr>
          <p:cNvPr id="17410" name="Picture 2" descr="Charlie Chap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76858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Sabrin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65236"/>
            <a:ext cx="2571768" cy="191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Gene Kelly in Take Me Out to the Ball Game trail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714488"/>
            <a:ext cx="2786082" cy="228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42852"/>
            <a:ext cx="209550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30003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Book Antiqua" pitchFamily="18" charset="0"/>
              </a:rPr>
              <a:t>Для </a:t>
            </a:r>
            <a:r>
              <a:rPr lang="ru-RU" sz="1600" dirty="0" err="1" smtClean="0">
                <a:latin typeface="Book Antiqua" pitchFamily="18" charset="0"/>
              </a:rPr>
              <a:t>повоєнного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періоду</a:t>
            </a:r>
            <a:r>
              <a:rPr lang="ru-RU" sz="1600" dirty="0" smtClean="0">
                <a:latin typeface="Book Antiqua" pitchFamily="18" charset="0"/>
              </a:rPr>
              <a:t> характерно </a:t>
            </a:r>
            <a:r>
              <a:rPr lang="ru-RU" sz="1600" dirty="0" err="1" smtClean="0">
                <a:latin typeface="Book Antiqua" pitchFamily="18" charset="0"/>
              </a:rPr>
              <a:t>створення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пеплумів</a:t>
            </a:r>
            <a:r>
              <a:rPr lang="ru-RU" sz="1600" dirty="0" smtClean="0">
                <a:latin typeface="Book Antiqua" pitchFamily="18" charset="0"/>
              </a:rPr>
              <a:t> — </a:t>
            </a:r>
            <a:r>
              <a:rPr lang="ru-RU" sz="1600" dirty="0" err="1" smtClean="0">
                <a:latin typeface="Book Antiqua" pitchFamily="18" charset="0"/>
              </a:rPr>
              <a:t>високобюджетних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масштабних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кінострічок</a:t>
            </a:r>
            <a:r>
              <a:rPr lang="ru-RU" sz="1600" dirty="0" smtClean="0">
                <a:latin typeface="Book Antiqua" pitchFamily="18" charset="0"/>
              </a:rPr>
              <a:t> великого хронометражу по </a:t>
            </a:r>
            <a:r>
              <a:rPr lang="ru-RU" sz="1600" dirty="0" err="1" smtClean="0">
                <a:latin typeface="Book Antiqua" pitchFamily="18" charset="0"/>
              </a:rPr>
              <a:t>античних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сюжетів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великою </a:t>
            </a:r>
            <a:r>
              <a:rPr lang="ru-RU" sz="1600" dirty="0" err="1" smtClean="0">
                <a:latin typeface="Book Antiqua" pitchFamily="18" charset="0"/>
              </a:rPr>
              <a:t>кількістю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грандіозних</a:t>
            </a:r>
            <a:r>
              <a:rPr lang="ru-RU" sz="1600" dirty="0" smtClean="0">
                <a:latin typeface="Book Antiqua" pitchFamily="18" charset="0"/>
              </a:rPr>
              <a:t> сцен </a:t>
            </a:r>
            <a:r>
              <a:rPr lang="ru-RU" sz="1600" dirty="0" err="1" smtClean="0">
                <a:latin typeface="Book Antiqua" pitchFamily="18" charset="0"/>
              </a:rPr>
              <a:t>масовок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вражаючих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уяву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декорацій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приміром</a:t>
            </a:r>
            <a:r>
              <a:rPr lang="ru-RU" sz="1600" dirty="0" smtClean="0">
                <a:latin typeface="Book Antiqua" pitchFamily="18" charset="0"/>
              </a:rPr>
              <a:t>, «</a:t>
            </a:r>
            <a:r>
              <a:rPr lang="ru-RU" sz="1600" dirty="0" err="1" smtClean="0">
                <a:latin typeface="Book Antiqua" pitchFamily="18" charset="0"/>
              </a:rPr>
              <a:t>Бен-Гур</a:t>
            </a:r>
            <a:r>
              <a:rPr lang="ru-RU" sz="1600" dirty="0" smtClean="0">
                <a:latin typeface="Book Antiqua" pitchFamily="18" charset="0"/>
              </a:rPr>
              <a:t>». </a:t>
            </a:r>
            <a:r>
              <a:rPr lang="ru-RU" sz="1600" dirty="0" err="1" smtClean="0">
                <a:latin typeface="Book Antiqua" pitchFamily="18" charset="0"/>
              </a:rPr>
              <a:t>Саме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них </a:t>
            </a:r>
            <a:r>
              <a:rPr lang="ru-RU" sz="1600" dirty="0" err="1" smtClean="0">
                <a:latin typeface="Book Antiqua" pitchFamily="18" charset="0"/>
              </a:rPr>
              <a:t>почалася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популярність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широкоекранного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</a:t>
            </a:r>
            <a:r>
              <a:rPr lang="ru-RU" sz="1600" dirty="0" smtClean="0">
                <a:latin typeface="Book Antiqua" pitchFamily="18" charset="0"/>
              </a:rPr>
              <a:t>, яке дозволяло </a:t>
            </a:r>
            <a:r>
              <a:rPr lang="ru-RU" sz="1600" dirty="0" err="1" smtClean="0">
                <a:latin typeface="Book Antiqua" pitchFamily="18" charset="0"/>
              </a:rPr>
              <a:t>глядачеві</a:t>
            </a:r>
            <a:r>
              <a:rPr lang="ru-RU" sz="1600" dirty="0" smtClean="0">
                <a:latin typeface="Book Antiqua" pitchFamily="18" charset="0"/>
              </a:rPr>
              <a:t> «</a:t>
            </a:r>
            <a:r>
              <a:rPr lang="ru-RU" sz="1600" dirty="0" err="1" smtClean="0">
                <a:latin typeface="Book Antiqua" pitchFamily="18" charset="0"/>
              </a:rPr>
              <a:t>розкрити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очі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ширше</a:t>
            </a:r>
            <a:r>
              <a:rPr lang="ru-RU" sz="1600" dirty="0" smtClean="0">
                <a:latin typeface="Book Antiqua" pitchFamily="18" charset="0"/>
              </a:rPr>
              <a:t>», </a:t>
            </a:r>
            <a:r>
              <a:rPr lang="ru-RU" sz="1600" dirty="0" err="1" smtClean="0">
                <a:latin typeface="Book Antiqua" pitchFamily="18" charset="0"/>
              </a:rPr>
              <a:t>насолоджуючись</a:t>
            </a:r>
            <a:r>
              <a:rPr lang="ru-RU" sz="1600" dirty="0" smtClean="0">
                <a:latin typeface="Book Antiqua" pitchFamily="18" charset="0"/>
              </a:rPr>
              <a:t> панорамою, </a:t>
            </a:r>
            <a:r>
              <a:rPr lang="ru-RU" sz="1600" dirty="0" err="1" smtClean="0">
                <a:latin typeface="Book Antiqua" pitchFamily="18" charset="0"/>
              </a:rPr>
              <a:t>збудованою</a:t>
            </a:r>
            <a:r>
              <a:rPr lang="ru-RU" sz="1600" dirty="0" smtClean="0">
                <a:latin typeface="Book Antiqua" pitchFamily="18" charset="0"/>
              </a:rPr>
              <a:t> у </a:t>
            </a:r>
            <a:r>
              <a:rPr lang="ru-RU" sz="1600" dirty="0" err="1" smtClean="0">
                <a:latin typeface="Book Antiqua" pitchFamily="18" charset="0"/>
              </a:rPr>
              <a:t>кадрі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Перші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десятиліття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після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війни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також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вважаються</a:t>
            </a:r>
            <a:r>
              <a:rPr lang="ru-RU" sz="1600" dirty="0" smtClean="0">
                <a:latin typeface="Book Antiqua" pitchFamily="18" charset="0"/>
              </a:rPr>
              <a:t> часом </a:t>
            </a:r>
            <a:r>
              <a:rPr lang="ru-RU" sz="1600" dirty="0" err="1" smtClean="0">
                <a:latin typeface="Book Antiqua" pitchFamily="18" charset="0"/>
              </a:rPr>
              <a:t>розквіту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традиційних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голлівудських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ru-RU" sz="1600" dirty="0" err="1" smtClean="0">
                <a:latin typeface="Book Antiqua" pitchFamily="18" charset="0"/>
              </a:rPr>
              <a:t>мюзиклів</a:t>
            </a:r>
            <a:r>
              <a:rPr lang="ru-RU" sz="1600" dirty="0" smtClean="0">
                <a:latin typeface="Book Antiqua" pitchFamily="18" charset="0"/>
              </a:rPr>
              <a:t>.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18442" name="Picture 10" descr="http://cdn3.imhonet.ru/element/large/32/ed/32ed2ba557eb08dfc143221f3c2df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290"/>
            <a:ext cx="3287981" cy="221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4" name="Picture 12" descr="http://www.diseara.ro/images/filme/galerie/2260_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315953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6" name="Picture 14" descr="http://www.lumiere2011.org/data/modules/diaporama/237/28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286256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err="1" smtClean="0">
                <a:latin typeface="Book Antiqua" pitchFamily="18" charset="0"/>
              </a:rPr>
              <a:t>Сучасний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період</a:t>
            </a:r>
            <a:r>
              <a:rPr lang="ru-RU" sz="1600" dirty="0" smtClean="0">
                <a:latin typeface="Book Antiqua" pitchFamily="18" charset="0"/>
              </a:rPr>
              <a:t> у </a:t>
            </a:r>
            <a:r>
              <a:rPr lang="ru-RU" sz="1600" dirty="0" err="1" smtClean="0">
                <a:latin typeface="Book Antiqua" pitchFamily="18" charset="0"/>
              </a:rPr>
              <a:t>голлівудському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розпочався</a:t>
            </a:r>
            <a:r>
              <a:rPr lang="ru-RU" sz="1600" dirty="0" smtClean="0">
                <a:latin typeface="Book Antiqua" pitchFamily="18" charset="0"/>
              </a:rPr>
              <a:t> в </a:t>
            </a:r>
            <a:r>
              <a:rPr lang="ru-RU" sz="1600" dirty="0" err="1" smtClean="0">
                <a:latin typeface="Book Antiqua" pitchFamily="18" charset="0"/>
              </a:rPr>
              <a:t>кінці</a:t>
            </a:r>
            <a:r>
              <a:rPr lang="ru-RU" sz="1600" dirty="0" smtClean="0">
                <a:latin typeface="Book Antiqua" pitchFamily="18" charset="0"/>
              </a:rPr>
              <a:t> 1960-х </a:t>
            </a:r>
            <a:r>
              <a:rPr lang="ru-RU" sz="1600" dirty="0" err="1" smtClean="0">
                <a:latin typeface="Book Antiqua" pitchFamily="18" charset="0"/>
              </a:rPr>
              <a:t>років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розвалом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студійної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системи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Інтерес</a:t>
            </a:r>
            <a:r>
              <a:rPr lang="ru-RU" sz="1600" dirty="0" smtClean="0">
                <a:latin typeface="Book Antiqua" pitchFamily="18" charset="0"/>
              </a:rPr>
              <a:t> до </a:t>
            </a:r>
            <a:r>
              <a:rPr lang="ru-RU" sz="1600" dirty="0" err="1" smtClean="0">
                <a:latin typeface="Book Antiqua" pitchFamily="18" charset="0"/>
              </a:rPr>
              <a:t>традиційних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шаблонним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студійним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фільмів</a:t>
            </a:r>
            <a:r>
              <a:rPr lang="ru-RU" sz="1600" dirty="0" smtClean="0">
                <a:latin typeface="Book Antiqua" pitchFamily="18" charset="0"/>
              </a:rPr>
              <a:t> за </a:t>
            </a:r>
            <a:r>
              <a:rPr lang="ru-RU" sz="1600" dirty="0" err="1" smtClean="0">
                <a:latin typeface="Book Antiqua" pitchFamily="18" charset="0"/>
              </a:rPr>
              <a:t>участю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зірок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неухильно</a:t>
            </a:r>
            <a:r>
              <a:rPr lang="ru-RU" sz="1600" dirty="0" smtClean="0">
                <a:latin typeface="Book Antiqua" pitchFamily="18" charset="0"/>
              </a:rPr>
              <a:t> падав,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багато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хто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навіть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великі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кіностудії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були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поставлені</a:t>
            </a:r>
            <a:r>
              <a:rPr lang="ru-RU" sz="1600" dirty="0" smtClean="0">
                <a:latin typeface="Book Antiqua" pitchFamily="18" charset="0"/>
              </a:rPr>
              <a:t> на межу </a:t>
            </a:r>
            <a:r>
              <a:rPr lang="ru-RU" sz="1600" dirty="0" err="1" smtClean="0">
                <a:latin typeface="Book Antiqua" pitchFamily="18" charset="0"/>
              </a:rPr>
              <a:t>розорення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Студійні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боси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дивувалися</a:t>
            </a:r>
            <a:r>
              <a:rPr lang="ru-RU" sz="1600" dirty="0" smtClean="0">
                <a:latin typeface="Book Antiqua" pitchFamily="18" charset="0"/>
              </a:rPr>
              <a:t> про те, яке </a:t>
            </a:r>
            <a:r>
              <a:rPr lang="ru-RU" sz="1600" dirty="0" err="1" smtClean="0">
                <a:latin typeface="Book Antiqua" pitchFamily="18" charset="0"/>
              </a:rPr>
              <a:t>кіно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хоче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бачити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глядач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почалися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експерименти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Серед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молодих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режисерів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яким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був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даний</a:t>
            </a:r>
            <a:r>
              <a:rPr lang="ru-RU" sz="1600" dirty="0" smtClean="0">
                <a:latin typeface="Book Antiqua" pitchFamily="18" charset="0"/>
              </a:rPr>
              <a:t> шанс </a:t>
            </a:r>
            <a:r>
              <a:rPr lang="ru-RU" sz="1600" dirty="0" err="1" smtClean="0">
                <a:latin typeface="Book Antiqua" pitchFamily="18" charset="0"/>
              </a:rPr>
              <a:t>продемонструвати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свої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здібності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виявилися</a:t>
            </a:r>
            <a:r>
              <a:rPr lang="ru-RU" sz="1600" dirty="0" smtClean="0">
                <a:latin typeface="Book Antiqua" pitchFamily="18" charset="0"/>
              </a:rPr>
              <a:t> Джордж </a:t>
            </a:r>
            <a:r>
              <a:rPr lang="ru-RU" sz="1600" dirty="0" err="1" smtClean="0">
                <a:latin typeface="Book Antiqua" pitchFamily="18" charset="0"/>
              </a:rPr>
              <a:t>Лукас,Стівен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Спілберг</a:t>
            </a:r>
            <a:r>
              <a:rPr lang="ru-RU" sz="1600" dirty="0" smtClean="0">
                <a:latin typeface="Book Antiqua" pitchFamily="18" charset="0"/>
              </a:rPr>
              <a:t>, </a:t>
            </a:r>
            <a:r>
              <a:rPr lang="ru-RU" sz="1600" dirty="0" err="1" smtClean="0">
                <a:latin typeface="Book Antiqua" pitchFamily="18" charset="0"/>
              </a:rPr>
              <a:t>Мартін</a:t>
            </a:r>
            <a:r>
              <a:rPr lang="ru-RU" sz="1600" dirty="0" smtClean="0">
                <a:latin typeface="Book Antiqua" pitchFamily="18" charset="0"/>
              </a:rPr>
              <a:t> Скорсезе, </a:t>
            </a:r>
            <a:r>
              <a:rPr lang="ru-RU" sz="1600" dirty="0" err="1" smtClean="0">
                <a:latin typeface="Book Antiqua" pitchFamily="18" charset="0"/>
              </a:rPr>
              <a:t>Френсіс</a:t>
            </a:r>
            <a:r>
              <a:rPr lang="ru-RU" sz="1600" dirty="0" smtClean="0">
                <a:latin typeface="Book Antiqua" pitchFamily="18" charset="0"/>
              </a:rPr>
              <a:t> Форд </a:t>
            </a:r>
            <a:r>
              <a:rPr lang="ru-RU" sz="1600" dirty="0" err="1" smtClean="0">
                <a:latin typeface="Book Antiqua" pitchFamily="18" charset="0"/>
              </a:rPr>
              <a:t>Коппола</a:t>
            </a:r>
            <a:r>
              <a:rPr lang="ru-RU" sz="1600" dirty="0" smtClean="0">
                <a:latin typeface="Book Antiqua" pitchFamily="18" charset="0"/>
              </a:rPr>
              <a:t>, Брайан Де Пальма. І </a:t>
            </a:r>
            <a:r>
              <a:rPr lang="ru-RU" sz="1600" dirty="0" err="1" smtClean="0">
                <a:latin typeface="Book Antiqua" pitchFamily="18" charset="0"/>
              </a:rPr>
              <a:t>саме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ця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група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режисерів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сформувала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сучасний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кінематограф</a:t>
            </a:r>
            <a:r>
              <a:rPr lang="ru-RU" sz="1600" dirty="0" smtClean="0">
                <a:latin typeface="Book Antiqua" pitchFamily="18" charset="0"/>
              </a:rPr>
              <a:t> в тому </a:t>
            </a:r>
            <a:r>
              <a:rPr lang="ru-RU" sz="1600" dirty="0" err="1" smtClean="0">
                <a:latin typeface="Book Antiqua" pitchFamily="18" charset="0"/>
              </a:rPr>
              <a:t>вигляді</a:t>
            </a:r>
            <a:r>
              <a:rPr lang="ru-RU" sz="1600" dirty="0" smtClean="0">
                <a:latin typeface="Book Antiqua" pitchFamily="18" charset="0"/>
              </a:rPr>
              <a:t>, в </a:t>
            </a:r>
            <a:r>
              <a:rPr lang="ru-RU" sz="1600" dirty="0" err="1" smtClean="0">
                <a:latin typeface="Book Antiqua" pitchFamily="18" charset="0"/>
              </a:rPr>
              <a:t>якому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він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увійшов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</a:t>
            </a:r>
            <a:r>
              <a:rPr lang="ru-RU" sz="1600" dirty="0" smtClean="0">
                <a:latin typeface="Book Antiqua" pitchFamily="18" charset="0"/>
              </a:rPr>
              <a:t> </a:t>
            </a:r>
            <a:r>
              <a:rPr lang="en-US" sz="1600" dirty="0" smtClean="0">
                <a:latin typeface="Book Antiqua" pitchFamily="18" charset="0"/>
              </a:rPr>
              <a:t>XXI </a:t>
            </a:r>
            <a:r>
              <a:rPr lang="ru-RU" sz="1600" dirty="0" err="1" smtClean="0">
                <a:latin typeface="Book Antiqua" pitchFamily="18" charset="0"/>
              </a:rPr>
              <a:t>століття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Їхні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фільми</a:t>
            </a:r>
            <a:r>
              <a:rPr lang="ru-RU" sz="1600" dirty="0" smtClean="0">
                <a:latin typeface="Book Antiqua" pitchFamily="18" charset="0"/>
              </a:rPr>
              <a:t> в </a:t>
            </a:r>
            <a:r>
              <a:rPr lang="ru-RU" sz="1600" dirty="0" err="1" smtClean="0">
                <a:latin typeface="Book Antiqua" pitchFamily="18" charset="0"/>
              </a:rPr>
              <a:t>кінці</a:t>
            </a:r>
            <a:r>
              <a:rPr lang="ru-RU" sz="1600" dirty="0" smtClean="0">
                <a:latin typeface="Book Antiqua" pitchFamily="18" charset="0"/>
              </a:rPr>
              <a:t> 1960-х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на початку 1970-х </a:t>
            </a:r>
            <a:r>
              <a:rPr lang="ru-RU" sz="1600" dirty="0" err="1" smtClean="0">
                <a:latin typeface="Book Antiqua" pitchFamily="18" charset="0"/>
              </a:rPr>
              <a:t>мали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величезний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успіх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саме</a:t>
            </a:r>
            <a:r>
              <a:rPr lang="ru-RU" sz="1600" dirty="0" smtClean="0">
                <a:latin typeface="Book Antiqua" pitchFamily="18" charset="0"/>
              </a:rPr>
              <a:t> через них </a:t>
            </a:r>
            <a:r>
              <a:rPr lang="ru-RU" sz="1600" dirty="0" err="1" smtClean="0">
                <a:latin typeface="Book Antiqua" pitchFamily="18" charset="0"/>
              </a:rPr>
              <a:t>виникло</a:t>
            </a:r>
            <a:r>
              <a:rPr lang="ru-RU" sz="1600" dirty="0" smtClean="0">
                <a:latin typeface="Book Antiqua" pitchFamily="18" charset="0"/>
              </a:rPr>
              <a:t> слово «</a:t>
            </a:r>
            <a:r>
              <a:rPr lang="ru-RU" sz="1600" dirty="0" err="1" smtClean="0">
                <a:latin typeface="Book Antiqua" pitchFamily="18" charset="0"/>
              </a:rPr>
              <a:t>блокбастер</a:t>
            </a:r>
            <a:r>
              <a:rPr lang="ru-RU" sz="1600" dirty="0" smtClean="0">
                <a:latin typeface="Book Antiqua" pitchFamily="18" charset="0"/>
              </a:rPr>
              <a:t>». </a:t>
            </a:r>
            <a:r>
              <a:rPr lang="ru-RU" sz="1600" dirty="0" err="1" smtClean="0">
                <a:latin typeface="Book Antiqua" pitchFamily="18" charset="0"/>
              </a:rPr>
              <a:t>Керівники</a:t>
            </a:r>
            <a:r>
              <a:rPr lang="ru-RU" sz="1600" dirty="0" smtClean="0">
                <a:latin typeface="Book Antiqua" pitchFamily="18" charset="0"/>
              </a:rPr>
              <a:t> великих </a:t>
            </a:r>
            <a:r>
              <a:rPr lang="ru-RU" sz="1600" dirty="0" err="1" smtClean="0">
                <a:latin typeface="Book Antiqua" pitchFamily="18" charset="0"/>
              </a:rPr>
              <a:t>студій</a:t>
            </a:r>
            <a:r>
              <a:rPr lang="ru-RU" sz="1600" dirty="0" smtClean="0">
                <a:latin typeface="Book Antiqua" pitchFamily="18" charset="0"/>
              </a:rPr>
              <a:t> стали </a:t>
            </a:r>
            <a:r>
              <a:rPr lang="ru-RU" sz="1600" dirty="0" err="1" smtClean="0">
                <a:latin typeface="Book Antiqua" pitchFamily="18" charset="0"/>
              </a:rPr>
              <a:t>довіряти</a:t>
            </a:r>
            <a:r>
              <a:rPr lang="ru-RU" sz="1600" dirty="0" smtClean="0">
                <a:latin typeface="Book Antiqua" pitchFamily="18" charset="0"/>
              </a:rPr>
              <a:t> молодим </a:t>
            </a:r>
            <a:r>
              <a:rPr lang="ru-RU" sz="1600" dirty="0" err="1" smtClean="0">
                <a:latin typeface="Book Antiqua" pitchFamily="18" charset="0"/>
              </a:rPr>
              <a:t>режисерам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запрошувати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їх</a:t>
            </a:r>
            <a:r>
              <a:rPr lang="ru-RU" sz="1600" dirty="0" smtClean="0">
                <a:latin typeface="Book Antiqua" pitchFamily="18" charset="0"/>
              </a:rPr>
              <a:t> для </a:t>
            </a:r>
            <a:r>
              <a:rPr lang="ru-RU" sz="1600" dirty="0" err="1" smtClean="0">
                <a:latin typeface="Book Antiqua" pitchFamily="18" charset="0"/>
              </a:rPr>
              <a:t>зйомок</a:t>
            </a:r>
            <a:r>
              <a:rPr lang="ru-RU" sz="1600" dirty="0" smtClean="0">
                <a:latin typeface="Book Antiqua" pitchFamily="18" charset="0"/>
              </a:rPr>
              <a:t> стало модно, </a:t>
            </a:r>
            <a:r>
              <a:rPr lang="ru-RU" sz="1600" dirty="0" err="1" smtClean="0">
                <a:latin typeface="Book Antiqua" pitchFamily="18" charset="0"/>
              </a:rPr>
              <a:t>тим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більше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що</a:t>
            </a:r>
            <a:r>
              <a:rPr lang="ru-RU" sz="1600" dirty="0" smtClean="0">
                <a:latin typeface="Book Antiqua" pitchFamily="18" charset="0"/>
              </a:rPr>
              <a:t> вони, </a:t>
            </a:r>
            <a:r>
              <a:rPr lang="ru-RU" sz="1600" dirty="0" err="1" smtClean="0">
                <a:latin typeface="Book Antiqua" pitchFamily="18" charset="0"/>
              </a:rPr>
              <a:t>вийшовши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кіношкіл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маленьких </a:t>
            </a:r>
            <a:r>
              <a:rPr lang="ru-RU" sz="1600" dirty="0" err="1" smtClean="0">
                <a:latin typeface="Book Antiqua" pitchFamily="18" charset="0"/>
              </a:rPr>
              <a:t>студій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вміли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укладатися</a:t>
            </a:r>
            <a:r>
              <a:rPr lang="ru-RU" sz="1600" dirty="0" smtClean="0">
                <a:latin typeface="Book Antiqua" pitchFamily="18" charset="0"/>
              </a:rPr>
              <a:t> в </a:t>
            </a:r>
            <a:r>
              <a:rPr lang="ru-RU" sz="1600" dirty="0" err="1" smtClean="0">
                <a:latin typeface="Book Antiqua" pitchFamily="18" charset="0"/>
              </a:rPr>
              <a:t>дуже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невеликі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бюджети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Потужна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хвиля</a:t>
            </a:r>
            <a:r>
              <a:rPr lang="ru-RU" sz="1600" dirty="0" smtClean="0">
                <a:latin typeface="Book Antiqua" pitchFamily="18" charset="0"/>
              </a:rPr>
              <a:t> нового, </a:t>
            </a:r>
            <a:r>
              <a:rPr lang="ru-RU" sz="1600" dirty="0" err="1" smtClean="0">
                <a:latin typeface="Book Antiqua" pitchFamily="18" charset="0"/>
              </a:rPr>
              <a:t>незвичайного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відвертого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</a:t>
            </a:r>
            <a:r>
              <a:rPr lang="ru-RU" sz="1600" dirty="0" smtClean="0">
                <a:latin typeface="Book Antiqua" pitchFamily="18" charset="0"/>
              </a:rPr>
              <a:t> 1970-х </a:t>
            </a:r>
            <a:r>
              <a:rPr lang="ru-RU" sz="1600" dirty="0" err="1" smtClean="0">
                <a:latin typeface="Book Antiqua" pitchFamily="18" charset="0"/>
              </a:rPr>
              <a:t>захопила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глядачів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в </a:t>
            </a:r>
            <a:r>
              <a:rPr lang="ru-RU" sz="1600" dirty="0" err="1" smtClean="0">
                <a:latin typeface="Book Antiqua" pitchFamily="18" charset="0"/>
              </a:rPr>
              <a:t>голлівудському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почалася</a:t>
            </a:r>
            <a:r>
              <a:rPr lang="ru-RU" sz="1600" dirty="0" smtClean="0">
                <a:latin typeface="Book Antiqua" pitchFamily="18" charset="0"/>
              </a:rPr>
              <a:t> нова </a:t>
            </a:r>
            <a:r>
              <a:rPr lang="ru-RU" sz="1600" dirty="0" err="1" smtClean="0">
                <a:latin typeface="Book Antiqua" pitchFamily="18" charset="0"/>
              </a:rPr>
              <a:t>епоха</a:t>
            </a:r>
            <a:r>
              <a:rPr lang="ru-RU" sz="1600" dirty="0" smtClean="0">
                <a:latin typeface="Book Antiqua" pitchFamily="18" charset="0"/>
              </a:rPr>
              <a:t>.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19458" name="Picture 2" descr="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72050"/>
            <a:ext cx="26728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786190"/>
            <a:ext cx="1666872" cy="225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643422"/>
            <a:ext cx="162945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500438"/>
            <a:ext cx="1958239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http://upload.wikimedia.org/wikipedia/commons/thumb/9/9e/Francis_Ford_Coppola_2007_crop.jpg/220px-Francis_Ford_Coppola_2007_cro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00438"/>
            <a:ext cx="1643074" cy="219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Book Antiqua" pitchFamily="18" charset="0"/>
              </a:rPr>
              <a:t>Інститут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зірок</a:t>
            </a:r>
            <a:r>
              <a:rPr lang="ru-RU" sz="1600" dirty="0" smtClean="0">
                <a:latin typeface="Book Antiqua" pitchFamily="18" charset="0"/>
              </a:rPr>
              <a:t> у </a:t>
            </a:r>
            <a:r>
              <a:rPr lang="ru-RU" sz="1600" dirty="0" err="1" smtClean="0">
                <a:latin typeface="Book Antiqua" pitchFamily="18" charset="0"/>
              </a:rPr>
              <a:t>голлівудському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кіно</a:t>
            </a:r>
            <a:r>
              <a:rPr lang="ru-RU" sz="1600" dirty="0" smtClean="0">
                <a:latin typeface="Book Antiqua" pitchFamily="18" charset="0"/>
              </a:rPr>
              <a:t> почав </a:t>
            </a:r>
            <a:r>
              <a:rPr lang="ru-RU" sz="1600" dirty="0" err="1" smtClean="0">
                <a:latin typeface="Book Antiqua" pitchFamily="18" charset="0"/>
              </a:rPr>
              <a:t>виникати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ще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приблизно</a:t>
            </a:r>
            <a:r>
              <a:rPr lang="ru-RU" sz="1600" dirty="0" smtClean="0">
                <a:latin typeface="Book Antiqua" pitchFamily="18" charset="0"/>
              </a:rPr>
              <a:t> в 1920-х роках, </a:t>
            </a:r>
            <a:r>
              <a:rPr lang="ru-RU" sz="1600" dirty="0" err="1" smtClean="0">
                <a:latin typeface="Book Antiqua" pitchFamily="18" charset="0"/>
              </a:rPr>
              <a:t>сформувався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протягом</a:t>
            </a:r>
            <a:r>
              <a:rPr lang="ru-RU" sz="1600" dirty="0" smtClean="0">
                <a:latin typeface="Book Antiqua" pitchFamily="18" charset="0"/>
              </a:rPr>
              <a:t> 1930-х 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досягнув </a:t>
            </a:r>
            <a:r>
              <a:rPr lang="ru-RU" sz="1600" dirty="0" err="1" smtClean="0">
                <a:latin typeface="Book Antiqua" pitchFamily="18" charset="0"/>
              </a:rPr>
              <a:t>розквіту</a:t>
            </a:r>
            <a:r>
              <a:rPr lang="ru-RU" sz="1600" dirty="0" smtClean="0">
                <a:latin typeface="Book Antiqua" pitchFamily="18" charset="0"/>
              </a:rPr>
              <a:t> в 1940-х та 1950-х. </a:t>
            </a:r>
            <a:r>
              <a:rPr lang="ru-RU" sz="1600" dirty="0" err="1" smtClean="0">
                <a:latin typeface="Book Antiqua" pitchFamily="18" charset="0"/>
              </a:rPr>
              <a:t>Зірки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здавалися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глядачам</a:t>
            </a:r>
            <a:r>
              <a:rPr lang="ru-RU" sz="1600" dirty="0" smtClean="0">
                <a:latin typeface="Book Antiqua" pitchFamily="18" charset="0"/>
              </a:rPr>
              <a:t> небожителями, </a:t>
            </a:r>
            <a:r>
              <a:rPr lang="ru-RU" sz="1600" dirty="0" err="1" smtClean="0">
                <a:latin typeface="Book Antiqua" pitchFamily="18" charset="0"/>
              </a:rPr>
              <a:t>майбутніх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зірок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спеціально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готували</a:t>
            </a:r>
            <a:r>
              <a:rPr lang="ru-RU" sz="1600" dirty="0" smtClean="0">
                <a:latin typeface="Book Antiqua" pitchFamily="18" charset="0"/>
              </a:rPr>
              <a:t> на курсах при </a:t>
            </a:r>
            <a:r>
              <a:rPr lang="ru-RU" sz="1600" dirty="0" err="1" smtClean="0">
                <a:latin typeface="Book Antiqua" pitchFamily="18" charset="0"/>
              </a:rPr>
              <a:t>кіностудіях.Жовта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преса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пильно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стежила</a:t>
            </a:r>
            <a:r>
              <a:rPr lang="ru-RU" sz="1600" dirty="0" smtClean="0">
                <a:latin typeface="Book Antiqua" pitchFamily="18" charset="0"/>
              </a:rPr>
              <a:t> за </a:t>
            </a:r>
            <a:r>
              <a:rPr lang="ru-RU" sz="1600" dirty="0" err="1" smtClean="0">
                <a:latin typeface="Book Antiqua" pitchFamily="18" charset="0"/>
              </a:rPr>
              <a:t>кожним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кроком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зірок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розповідаючи</a:t>
            </a:r>
            <a:r>
              <a:rPr lang="ru-RU" sz="1600" dirty="0" smtClean="0">
                <a:latin typeface="Book Antiqua" pitchFamily="18" charset="0"/>
              </a:rPr>
              <a:t> про </a:t>
            </a:r>
            <a:r>
              <a:rPr lang="ru-RU" sz="1600" dirty="0" err="1" smtClean="0">
                <a:latin typeface="Book Antiqua" pitchFamily="18" charset="0"/>
              </a:rPr>
              <a:t>всі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події</a:t>
            </a:r>
            <a:r>
              <a:rPr lang="ru-RU" sz="1600" dirty="0" smtClean="0">
                <a:latin typeface="Book Antiqua" pitchFamily="18" charset="0"/>
              </a:rPr>
              <a:t> в </a:t>
            </a:r>
            <a:r>
              <a:rPr lang="ru-RU" sz="1600" dirty="0" err="1" smtClean="0">
                <a:latin typeface="Book Antiqua" pitchFamily="18" charset="0"/>
              </a:rPr>
              <a:t>їх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життя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про </a:t>
            </a:r>
            <a:r>
              <a:rPr lang="ru-RU" sz="1600" dirty="0" err="1" smtClean="0">
                <a:latin typeface="Book Antiqua" pitchFamily="18" charset="0"/>
              </a:rPr>
              <a:t>ексцентричних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витівки</a:t>
            </a:r>
            <a:r>
              <a:rPr lang="ru-RU" sz="1600" dirty="0" smtClean="0">
                <a:latin typeface="Book Antiqua" pitchFamily="18" charset="0"/>
              </a:rPr>
              <a:t> самих </a:t>
            </a:r>
            <a:r>
              <a:rPr lang="ru-RU" sz="1600" dirty="0" err="1" smtClean="0">
                <a:latin typeface="Book Antiqua" pitchFamily="18" charset="0"/>
              </a:rPr>
              <a:t>зірок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які</a:t>
            </a:r>
            <a:r>
              <a:rPr lang="ru-RU" sz="1600" dirty="0" smtClean="0">
                <a:latin typeface="Book Antiqua" pitchFamily="18" charset="0"/>
              </a:rPr>
              <a:t> таким чином </a:t>
            </a:r>
            <a:r>
              <a:rPr lang="ru-RU" sz="1600" dirty="0" err="1" smtClean="0">
                <a:latin typeface="Book Antiqua" pitchFamily="18" charset="0"/>
              </a:rPr>
              <a:t>перевіряли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межі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своєї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популярності</a:t>
            </a:r>
            <a:r>
              <a:rPr lang="ru-RU" sz="1600" dirty="0" smtClean="0">
                <a:latin typeface="Book Antiqua" pitchFamily="18" charset="0"/>
              </a:rPr>
              <a:t>. </a:t>
            </a:r>
            <a:r>
              <a:rPr lang="ru-RU" sz="1600" dirty="0" err="1" smtClean="0">
                <a:latin typeface="Book Antiqua" pitchFamily="18" charset="0"/>
              </a:rPr>
              <a:t>Лише</a:t>
            </a:r>
            <a:r>
              <a:rPr lang="ru-RU" sz="1600" dirty="0" smtClean="0">
                <a:latin typeface="Book Antiqua" pitchFamily="18" charset="0"/>
              </a:rPr>
              <a:t> в 1970-х роках,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крахом </a:t>
            </a:r>
            <a:r>
              <a:rPr lang="ru-RU" sz="1600" dirty="0" err="1" smtClean="0">
                <a:latin typeface="Book Antiqua" pitchFamily="18" charset="0"/>
              </a:rPr>
              <a:t>студійної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системи</a:t>
            </a:r>
            <a:r>
              <a:rPr lang="ru-RU" sz="1600" dirty="0" smtClean="0">
                <a:latin typeface="Book Antiqua" pitchFamily="18" charset="0"/>
              </a:rPr>
              <a:t> та </a:t>
            </a:r>
            <a:r>
              <a:rPr lang="ru-RU" sz="1600" dirty="0" err="1" smtClean="0">
                <a:latin typeface="Book Antiqua" pitchFamily="18" charset="0"/>
              </a:rPr>
              <a:t>зародженням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сучасного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голлівудського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кінематографа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інтерес</a:t>
            </a:r>
            <a:r>
              <a:rPr lang="ru-RU" sz="1600" dirty="0" smtClean="0">
                <a:latin typeface="Book Antiqua" pitchFamily="18" charset="0"/>
              </a:rPr>
              <a:t> до </a:t>
            </a:r>
            <a:r>
              <a:rPr lang="ru-RU" sz="1600" dirty="0" err="1" smtClean="0">
                <a:latin typeface="Book Antiqua" pitchFamily="18" charset="0"/>
              </a:rPr>
              <a:t>зірок</a:t>
            </a:r>
            <a:r>
              <a:rPr lang="ru-RU" sz="1600" dirty="0" smtClean="0">
                <a:latin typeface="Book Antiqua" pitchFamily="18" charset="0"/>
              </a:rPr>
              <a:t> почав </a:t>
            </a:r>
            <a:r>
              <a:rPr lang="ru-RU" sz="1600" dirty="0" err="1" smtClean="0">
                <a:latin typeface="Book Antiqua" pitchFamily="18" charset="0"/>
              </a:rPr>
              <a:t>набувати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інший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відтінок</a:t>
            </a:r>
            <a:r>
              <a:rPr lang="ru-RU" sz="1600" dirty="0" smtClean="0">
                <a:latin typeface="Book Antiqua" pitchFamily="18" charset="0"/>
              </a:rPr>
              <a:t>: </a:t>
            </a:r>
            <a:r>
              <a:rPr lang="ru-RU" sz="1600" dirty="0" err="1" smtClean="0">
                <a:latin typeface="Book Antiqua" pitchFamily="18" charset="0"/>
              </a:rPr>
              <a:t>зірки</a:t>
            </a:r>
            <a:r>
              <a:rPr lang="ru-RU" sz="1600" dirty="0" smtClean="0">
                <a:latin typeface="Book Antiqua" pitchFamily="18" charset="0"/>
              </a:rPr>
              <a:t> стали </a:t>
            </a:r>
            <a:r>
              <a:rPr lang="ru-RU" sz="1600" dirty="0" err="1" smtClean="0">
                <a:latin typeface="Book Antiqua" pitchFamily="18" charset="0"/>
              </a:rPr>
              <a:t>ближче</a:t>
            </a:r>
            <a:r>
              <a:rPr lang="ru-RU" sz="1600" dirty="0" smtClean="0">
                <a:latin typeface="Book Antiqua" pitchFamily="18" charset="0"/>
              </a:rPr>
              <a:t>, вони </a:t>
            </a:r>
            <a:r>
              <a:rPr lang="ru-RU" sz="1600" dirty="0" err="1" smtClean="0">
                <a:latin typeface="Book Antiqua" pitchFamily="18" charset="0"/>
              </a:rPr>
              <a:t>вже</a:t>
            </a:r>
            <a:r>
              <a:rPr lang="ru-RU" sz="1600" dirty="0" smtClean="0">
                <a:latin typeface="Book Antiqua" pitchFamily="18" charset="0"/>
              </a:rPr>
              <a:t> не </a:t>
            </a:r>
            <a:r>
              <a:rPr lang="ru-RU" sz="1600" dirty="0" err="1" smtClean="0">
                <a:latin typeface="Book Antiqua" pitchFamily="18" charset="0"/>
              </a:rPr>
              <a:t>здавалися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недосяжними</a:t>
            </a:r>
            <a:r>
              <a:rPr lang="ru-RU" sz="1600" dirty="0" smtClean="0">
                <a:latin typeface="Book Antiqua" pitchFamily="18" charset="0"/>
              </a:rPr>
              <a:t>. З другого боку, </a:t>
            </a:r>
            <a:r>
              <a:rPr lang="ru-RU" sz="1600" dirty="0" err="1" smtClean="0">
                <a:latin typeface="Book Antiqua" pitchFamily="18" charset="0"/>
              </a:rPr>
              <a:t>зірки</a:t>
            </a:r>
            <a:r>
              <a:rPr lang="ru-RU" sz="1600" dirty="0" smtClean="0">
                <a:latin typeface="Book Antiqua" pitchFamily="18" charset="0"/>
              </a:rPr>
              <a:t> ставали </a:t>
            </a:r>
            <a:r>
              <a:rPr lang="ru-RU" sz="1600" dirty="0" err="1" smtClean="0">
                <a:latin typeface="Book Antiqua" pitchFamily="18" charset="0"/>
              </a:rPr>
              <a:t>набагато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самостійнішими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врешті-решт</a:t>
            </a:r>
            <a:r>
              <a:rPr lang="ru-RU" sz="1600" dirty="0" smtClean="0">
                <a:latin typeface="Book Antiqua" pitchFamily="18" charset="0"/>
              </a:rPr>
              <a:t>, до 1980-м </a:t>
            </a:r>
            <a:r>
              <a:rPr lang="ru-RU" sz="1600" dirty="0" err="1" smtClean="0">
                <a:latin typeface="Book Antiqua" pitchFamily="18" charset="0"/>
              </a:rPr>
              <a:t>років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повністю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звільнилися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від</a:t>
            </a:r>
            <a:r>
              <a:rPr lang="ru-RU" sz="1600" dirty="0" smtClean="0">
                <a:latin typeface="Book Antiqua" pitchFamily="18" charset="0"/>
              </a:rPr>
              <a:t> контролю </a:t>
            </a:r>
            <a:r>
              <a:rPr lang="ru-RU" sz="1600" dirty="0" err="1" smtClean="0">
                <a:latin typeface="Book Antiqua" pitchFamily="18" charset="0"/>
              </a:rPr>
              <a:t>кіностудій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стали </a:t>
            </a:r>
            <a:r>
              <a:rPr lang="ru-RU" sz="1600" dirty="0" err="1" smtClean="0">
                <a:latin typeface="Book Antiqua" pitchFamily="18" charset="0"/>
              </a:rPr>
              <a:t>самі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формувати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свій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імідж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навіть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самі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вибирати</a:t>
            </a:r>
            <a:r>
              <a:rPr lang="ru-RU" sz="1600" dirty="0" smtClean="0">
                <a:latin typeface="Book Antiqua" pitchFamily="18" charset="0"/>
              </a:rPr>
              <a:t> репертуар </a:t>
            </a:r>
            <a:r>
              <a:rPr lang="ru-RU" sz="1600" dirty="0" err="1" smtClean="0">
                <a:latin typeface="Book Antiqua" pitchFamily="18" charset="0"/>
              </a:rPr>
              <a:t>фільмів</a:t>
            </a:r>
            <a:r>
              <a:rPr lang="ru-RU" sz="1600" dirty="0" smtClean="0">
                <a:latin typeface="Book Antiqua" pitchFamily="18" charset="0"/>
              </a:rPr>
              <a:t>, в </a:t>
            </a:r>
            <a:r>
              <a:rPr lang="ru-RU" sz="1600" dirty="0" err="1" smtClean="0">
                <a:latin typeface="Book Antiqua" pitchFamily="18" charset="0"/>
              </a:rPr>
              <a:t>яких</a:t>
            </a:r>
            <a:r>
              <a:rPr lang="ru-RU" sz="1600" dirty="0" smtClean="0">
                <a:latin typeface="Book Antiqua" pitchFamily="18" charset="0"/>
              </a:rPr>
              <a:t> вони </a:t>
            </a:r>
            <a:r>
              <a:rPr lang="ru-RU" sz="1600" dirty="0" err="1" smtClean="0">
                <a:latin typeface="Book Antiqua" pitchFamily="18" charset="0"/>
              </a:rPr>
              <a:t>будуть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грати</a:t>
            </a:r>
            <a:r>
              <a:rPr lang="ru-RU" sz="1600" dirty="0" smtClean="0">
                <a:latin typeface="Book Antiqua" pitchFamily="18" charset="0"/>
              </a:rPr>
              <a:t>. Таким чином </a:t>
            </a:r>
            <a:r>
              <a:rPr lang="ru-RU" sz="1600" dirty="0" err="1" smtClean="0">
                <a:latin typeface="Book Antiqua" pitchFamily="18" charset="0"/>
              </a:rPr>
              <a:t>ситуація</a:t>
            </a:r>
            <a:r>
              <a:rPr lang="ru-RU" sz="1600" dirty="0" smtClean="0">
                <a:latin typeface="Book Antiqua" pitchFamily="18" charset="0"/>
              </a:rPr>
              <a:t> кардинально </a:t>
            </a:r>
            <a:r>
              <a:rPr lang="ru-RU" sz="1600" dirty="0" err="1" smtClean="0">
                <a:latin typeface="Book Antiqua" pitchFamily="18" charset="0"/>
              </a:rPr>
              <a:t>змінилася</a:t>
            </a:r>
            <a:r>
              <a:rPr lang="ru-RU" sz="1600" dirty="0" smtClean="0">
                <a:latin typeface="Book Antiqua" pitchFamily="18" charset="0"/>
              </a:rPr>
              <a:t> в </a:t>
            </a:r>
            <a:r>
              <a:rPr lang="ru-RU" sz="1600" dirty="0" err="1" smtClean="0">
                <a:latin typeface="Book Antiqua" pitchFamily="18" charset="0"/>
              </a:rPr>
              <a:t>порівнянні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 1940-ми роками: </a:t>
            </a:r>
            <a:r>
              <a:rPr lang="ru-RU" sz="1600" dirty="0" err="1" smtClean="0">
                <a:latin typeface="Book Antiqua" pitchFamily="18" charset="0"/>
              </a:rPr>
              <a:t>кіностудії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лише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пропонують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матеріал</a:t>
            </a:r>
            <a:r>
              <a:rPr lang="ru-RU" sz="1600" dirty="0" smtClean="0">
                <a:latin typeface="Book Antiqua" pitchFamily="18" charset="0"/>
              </a:rPr>
              <a:t> для </a:t>
            </a:r>
            <a:r>
              <a:rPr lang="ru-RU" sz="1600" dirty="0" err="1" smtClean="0">
                <a:latin typeface="Book Antiqua" pitchFamily="18" charset="0"/>
              </a:rPr>
              <a:t>зірок</a:t>
            </a:r>
            <a:r>
              <a:rPr lang="ru-RU" sz="1600" dirty="0" smtClean="0">
                <a:latin typeface="Book Antiqua" pitchFamily="18" charset="0"/>
              </a:rPr>
              <a:t>, а </a:t>
            </a:r>
            <a:r>
              <a:rPr lang="ru-RU" sz="1600" dirty="0" err="1" smtClean="0">
                <a:latin typeface="Book Antiqua" pitchFamily="18" charset="0"/>
              </a:rPr>
              <a:t>зірки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гонорари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яких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досягли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позахмарних</a:t>
            </a:r>
            <a:r>
              <a:rPr lang="ru-RU" sz="1600" dirty="0" smtClean="0">
                <a:latin typeface="Book Antiqua" pitchFamily="18" charset="0"/>
              </a:rPr>
              <a:t> вершин, </a:t>
            </a:r>
            <a:r>
              <a:rPr lang="ru-RU" sz="1600" dirty="0" err="1" smtClean="0">
                <a:latin typeface="Book Antiqua" pitchFamily="18" charset="0"/>
              </a:rPr>
              <a:t>вибираючи</a:t>
            </a:r>
            <a:r>
              <a:rPr lang="ru-RU" sz="1600" dirty="0" smtClean="0">
                <a:latin typeface="Book Antiqua" pitchFamily="18" charset="0"/>
              </a:rPr>
              <a:t> той </a:t>
            </a:r>
            <a:r>
              <a:rPr lang="ru-RU" sz="1600" dirty="0" err="1" smtClean="0">
                <a:latin typeface="Book Antiqua" pitchFamily="18" charset="0"/>
              </a:rPr>
              <a:t>чи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інший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фільм</a:t>
            </a:r>
            <a:r>
              <a:rPr lang="ru-RU" sz="1600" dirty="0" smtClean="0">
                <a:latin typeface="Book Antiqua" pitchFamily="18" charset="0"/>
              </a:rPr>
              <a:t> для </a:t>
            </a:r>
            <a:r>
              <a:rPr lang="ru-RU" sz="1600" dirty="0" err="1" smtClean="0">
                <a:latin typeface="Book Antiqua" pitchFamily="18" charset="0"/>
              </a:rPr>
              <a:t>зйомки</a:t>
            </a:r>
            <a:r>
              <a:rPr lang="ru-RU" sz="1600" dirty="0" smtClean="0">
                <a:latin typeface="Book Antiqua" pitchFamily="18" charset="0"/>
              </a:rPr>
              <a:t>, як раз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задають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цим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напрям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розвитку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цілих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жанрів</a:t>
            </a:r>
            <a:r>
              <a:rPr lang="ru-RU" sz="1600" dirty="0" smtClean="0">
                <a:latin typeface="Book Antiqua" pitchFamily="18" charset="0"/>
              </a:rPr>
              <a:t>.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20482" name="Picture 2" descr="http://www.team-benns.com/gfx/entiteter/7_95_23178_s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00504"/>
            <a:ext cx="3714744" cy="267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i2.cdn.turner.com/cnn/dam/assets/130422164102-backstreet-boys-walk-of-fame-story-top.jpg"/>
          <p:cNvPicPr>
            <a:picLocks noChangeAspect="1" noChangeArrowheads="1"/>
          </p:cNvPicPr>
          <p:nvPr/>
        </p:nvPicPr>
        <p:blipFill>
          <a:blip r:embed="rId3"/>
          <a:srcRect r="1724"/>
          <a:stretch>
            <a:fillRect/>
          </a:stretch>
        </p:blipFill>
        <p:spPr bwMode="auto">
          <a:xfrm>
            <a:off x="500034" y="4357694"/>
            <a:ext cx="4071966" cy="233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4821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Знамениті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режисери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785794"/>
            <a:ext cx="1357322" cy="2118410"/>
            <a:chOff x="285720" y="785794"/>
            <a:chExt cx="2095500" cy="3374385"/>
          </a:xfrm>
        </p:grpSpPr>
        <p:pic>
          <p:nvPicPr>
            <p:cNvPr id="21506" name="Picture 2" descr="Фот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785794"/>
              <a:ext cx="2095500" cy="2819401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285720" y="3571875"/>
              <a:ext cx="2071702" cy="588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err="1" smtClean="0"/>
                <a:t>Вуді</a:t>
              </a:r>
              <a:r>
                <a:rPr lang="ru-RU" b="1" dirty="0" smtClean="0"/>
                <a:t> Аллен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214546" y="1428736"/>
            <a:ext cx="1905000" cy="1798092"/>
            <a:chOff x="2285984" y="3000372"/>
            <a:chExt cx="1905000" cy="1798092"/>
          </a:xfrm>
        </p:grpSpPr>
        <p:pic>
          <p:nvPicPr>
            <p:cNvPr id="21508" name="Picture 4" descr="http://upload.wikimedia.org/wikipedia/uk/thumb/f/f3/RobertAltman.jpg/200px-RobertAltma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5984" y="3000372"/>
              <a:ext cx="1905000" cy="1428750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2357422" y="4429132"/>
              <a:ext cx="17963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dirty="0" err="1" smtClean="0"/>
                <a:t>Альтман</a:t>
              </a:r>
              <a:r>
                <a:rPr lang="uk-UA" b="1" dirty="0" smtClean="0"/>
                <a:t> Роберт</a:t>
              </a:r>
              <a:endParaRPr lang="uk-UA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72000" y="928670"/>
            <a:ext cx="1357322" cy="2298159"/>
            <a:chOff x="4143372" y="928669"/>
            <a:chExt cx="1357322" cy="2298159"/>
          </a:xfrm>
        </p:grpSpPr>
        <p:pic>
          <p:nvPicPr>
            <p:cNvPr id="21510" name="Picture 6" descr="ClintEastwoodCannesMay0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2" y="928669"/>
              <a:ext cx="1357322" cy="1943439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4143372" y="2857496"/>
              <a:ext cx="13556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 smtClean="0"/>
                <a:t>Клінт</a:t>
              </a:r>
              <a:r>
                <a:rPr lang="ru-RU" b="1" dirty="0" smtClean="0"/>
                <a:t> </a:t>
              </a:r>
              <a:r>
                <a:rPr lang="ru-RU" b="1" dirty="0" err="1" smtClean="0"/>
                <a:t>Іствуд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357950" y="1357298"/>
            <a:ext cx="2143140" cy="1869530"/>
            <a:chOff x="6357950" y="1357298"/>
            <a:chExt cx="2143140" cy="1869530"/>
          </a:xfrm>
        </p:grpSpPr>
        <p:pic>
          <p:nvPicPr>
            <p:cNvPr id="21512" name="Picture 8" descr="Фото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7950" y="1357298"/>
              <a:ext cx="2143140" cy="1525917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6429388" y="2857496"/>
              <a:ext cx="1961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Джеймс Камерон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14282" y="3143248"/>
            <a:ext cx="1660583" cy="2441034"/>
            <a:chOff x="214282" y="3143248"/>
            <a:chExt cx="1660583" cy="2441034"/>
          </a:xfrm>
        </p:grpSpPr>
        <p:pic>
          <p:nvPicPr>
            <p:cNvPr id="21514" name="Picture 10" descr="Фото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158" y="3143248"/>
              <a:ext cx="1428760" cy="2065208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214282" y="5214950"/>
              <a:ext cx="16605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 smtClean="0"/>
                <a:t>Пітер</a:t>
              </a:r>
              <a:r>
                <a:rPr lang="ru-RU" b="1" dirty="0" smtClean="0"/>
                <a:t> Джексон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071670" y="3357562"/>
            <a:ext cx="1968680" cy="2726786"/>
            <a:chOff x="2071670" y="3357562"/>
            <a:chExt cx="1968680" cy="2726786"/>
          </a:xfrm>
        </p:grpSpPr>
        <p:pic>
          <p:nvPicPr>
            <p:cNvPr id="21516" name="Picture 12" descr="Фото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85984" y="3357562"/>
              <a:ext cx="1571619" cy="2357429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>
            <a:xfrm>
              <a:off x="2071670" y="5715016"/>
              <a:ext cx="19686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 smtClean="0"/>
                <a:t>Квентін</a:t>
              </a:r>
              <a:r>
                <a:rPr lang="ru-RU" b="1" dirty="0" smtClean="0"/>
                <a:t> </a:t>
              </a:r>
              <a:r>
                <a:rPr lang="ru-RU" b="1" dirty="0" err="1" smtClean="0"/>
                <a:t>Тарантіно</a:t>
              </a: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500562" y="3500438"/>
            <a:ext cx="1562168" cy="2726786"/>
            <a:chOff x="4500562" y="3500438"/>
            <a:chExt cx="1562168" cy="2726786"/>
          </a:xfrm>
        </p:grpSpPr>
        <p:pic>
          <p:nvPicPr>
            <p:cNvPr id="21518" name="Picture 14" descr="Фото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00562" y="3500438"/>
              <a:ext cx="1562168" cy="2357454"/>
            </a:xfrm>
            <a:prstGeom prst="rect">
              <a:avLst/>
            </a:prstGeom>
            <a:noFill/>
          </p:spPr>
        </p:pic>
        <p:sp>
          <p:nvSpPr>
            <p:cNvPr id="29" name="Прямоугольник 28"/>
            <p:cNvSpPr/>
            <p:nvPr/>
          </p:nvSpPr>
          <p:spPr>
            <a:xfrm>
              <a:off x="4572000" y="5857892"/>
              <a:ext cx="13551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Люк </a:t>
              </a:r>
              <a:r>
                <a:rPr lang="ru-RU" b="1" dirty="0" err="1" smtClean="0"/>
                <a:t>Бессон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715140" y="3643314"/>
            <a:ext cx="1852623" cy="2798224"/>
            <a:chOff x="6715140" y="3643314"/>
            <a:chExt cx="1852623" cy="2798224"/>
          </a:xfrm>
        </p:grpSpPr>
        <p:pic>
          <p:nvPicPr>
            <p:cNvPr id="21520" name="Picture 16" descr="Фото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15140" y="3643314"/>
              <a:ext cx="1785950" cy="2427269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6715140" y="6072206"/>
              <a:ext cx="1852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 smtClean="0"/>
                <a:t>Мартін</a:t>
              </a:r>
              <a:r>
                <a:rPr lang="ru-RU" b="1" dirty="0" smtClean="0"/>
                <a:t> Скорсезе</a:t>
              </a:r>
              <a:endParaRPr lang="ru-RU" dirty="0"/>
            </a:p>
          </p:txBody>
        </p:sp>
      </p:grp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3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3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3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3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130</Words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Кінематограф США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Кінематограф США </dc:title>
  <cp:lastModifiedBy>User</cp:lastModifiedBy>
  <cp:revision>18</cp:revision>
  <dcterms:modified xsi:type="dcterms:W3CDTF">2014-05-18T21:10:01Z</dcterms:modified>
</cp:coreProperties>
</file>