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C84A0E-131C-45C3-A83A-F9E81BEE6414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9A96BC-78F5-4EAB-9C10-47337E33A2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Юр</a:t>
            </a:r>
            <a:r>
              <a:rPr lang="uk-UA" sz="2000" dirty="0" err="1" smtClean="0"/>
              <a:t>ій</a:t>
            </a:r>
            <a:r>
              <a:rPr lang="uk-UA" sz="2000" dirty="0" smtClean="0"/>
              <a:t> </a:t>
            </a:r>
            <a:r>
              <a:rPr lang="uk-UA" sz="2000" dirty="0" err="1" smtClean="0"/>
              <a:t>Ребрик</a:t>
            </a:r>
            <a:r>
              <a:rPr lang="uk-UA" sz="2000" dirty="0" smtClean="0"/>
              <a:t> 11-в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Марчук Іван </a:t>
            </a:r>
            <a:r>
              <a:rPr lang="uk-UA" b="1" dirty="0" smtClean="0"/>
              <a:t>Степанович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93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267" y="2533471"/>
            <a:ext cx="7167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05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1524000"/>
            <a:ext cx="4648200" cy="4648200"/>
          </a:xfrm>
        </p:spPr>
        <p:txBody>
          <a:bodyPr/>
          <a:lstStyle/>
          <a:p>
            <a:r>
              <a:rPr lang="uk-UA" b="1" dirty="0"/>
              <a:t>Марчук Іван </a:t>
            </a:r>
            <a:r>
              <a:rPr lang="uk-UA" b="1" dirty="0" smtClean="0"/>
              <a:t>Степанович </a:t>
            </a:r>
            <a:r>
              <a:rPr lang="uk-UA" dirty="0" smtClean="0"/>
              <a:t>(</a:t>
            </a:r>
            <a:r>
              <a:rPr lang="vi-VN" dirty="0" smtClean="0"/>
              <a:t>12 </a:t>
            </a:r>
            <a:r>
              <a:rPr lang="vi-VN" dirty="0"/>
              <a:t>травня 1936, с. </a:t>
            </a:r>
            <a:r>
              <a:rPr lang="vi-VN" dirty="0" smtClean="0"/>
              <a:t>Москалівка,</a:t>
            </a:r>
            <a:r>
              <a:rPr lang="uk-UA" dirty="0" smtClean="0"/>
              <a:t> </a:t>
            </a:r>
            <a:r>
              <a:rPr lang="vi-VN" dirty="0" smtClean="0"/>
              <a:t>Тернопільська </a:t>
            </a:r>
            <a:r>
              <a:rPr lang="vi-VN" dirty="0"/>
              <a:t>область) — український </a:t>
            </a:r>
            <a:r>
              <a:rPr lang="vi-VN" dirty="0" smtClean="0"/>
              <a:t>живописець</a:t>
            </a:r>
            <a:r>
              <a:rPr lang="uk-UA" dirty="0"/>
              <a:t>,</a:t>
            </a:r>
            <a:r>
              <a:rPr lang="vi-VN" dirty="0" smtClean="0"/>
              <a:t> </a:t>
            </a:r>
            <a:r>
              <a:rPr lang="vi-VN" dirty="0"/>
              <a:t>народний художник </a:t>
            </a:r>
            <a:r>
              <a:rPr lang="vi-VN" dirty="0" smtClean="0"/>
              <a:t>Україн</a:t>
            </a:r>
            <a:r>
              <a:rPr lang="uk-UA" dirty="0" smtClean="0"/>
              <a:t>и</a:t>
            </a:r>
            <a:r>
              <a:rPr lang="vi-VN" dirty="0" smtClean="0"/>
              <a:t>, </a:t>
            </a:r>
            <a:r>
              <a:rPr lang="vi-VN" dirty="0"/>
              <a:t>лауреат Національної премії України ім. Т.Г.Шевченка. Почесний громадянин </a:t>
            </a:r>
            <a:r>
              <a:rPr lang="vi-VN" dirty="0" smtClean="0"/>
              <a:t>Тернополя</a:t>
            </a:r>
            <a:r>
              <a:rPr lang="uk-UA" dirty="0" smtClean="0"/>
              <a:t>.</a:t>
            </a:r>
            <a:endParaRPr lang="vi-VN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Марчук Іван Степанович</a:t>
            </a:r>
            <a:endParaRPr lang="ru-RU" dirty="0"/>
          </a:p>
        </p:txBody>
      </p:sp>
      <p:pic>
        <p:nvPicPr>
          <p:cNvPr id="1026" name="Picture 2" descr="C:\Users\Roman\Desktop\489px-Ivan_Marc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64" y="1447800"/>
            <a:ext cx="410573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Навчався</a:t>
            </a:r>
            <a:r>
              <a:rPr lang="ru-RU" dirty="0" smtClean="0"/>
              <a:t> у </a:t>
            </a:r>
            <a:r>
              <a:rPr lang="ru-RU" dirty="0" err="1" smtClean="0"/>
              <a:t>Львівському</a:t>
            </a:r>
            <a:r>
              <a:rPr lang="ru-RU" dirty="0" smtClean="0"/>
              <a:t> </a:t>
            </a:r>
            <a:r>
              <a:rPr lang="ru-RU" dirty="0" err="1" smtClean="0"/>
              <a:t>училищі</a:t>
            </a:r>
            <a:r>
              <a:rPr lang="ru-RU" dirty="0" smtClean="0"/>
              <a:t> </a:t>
            </a:r>
            <a:r>
              <a:rPr lang="ru-RU" dirty="0"/>
              <a:t>прикладного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І.Труша</a:t>
            </a:r>
            <a:r>
              <a:rPr lang="ru-RU" dirty="0"/>
              <a:t> на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/>
              <a:t>декоративного </a:t>
            </a:r>
            <a:r>
              <a:rPr lang="ru-RU" dirty="0" err="1" smtClean="0"/>
              <a:t>розпису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на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прикладного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1965 року.</a:t>
            </a:r>
          </a:p>
          <a:p>
            <a:r>
              <a:rPr lang="ru-RU" dirty="0" err="1"/>
              <a:t>Протягом</a:t>
            </a:r>
            <a:r>
              <a:rPr lang="ru-RU" dirty="0"/>
              <a:t> 1965–1968 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надтвердих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/>
              <a:t>Протягом</a:t>
            </a:r>
            <a:r>
              <a:rPr lang="ru-RU" dirty="0"/>
              <a:t> 1968–1984 </a:t>
            </a:r>
            <a:r>
              <a:rPr lang="ru-RU" dirty="0" err="1"/>
              <a:t>років</a:t>
            </a:r>
            <a:r>
              <a:rPr lang="ru-RU" dirty="0"/>
              <a:t> </a:t>
            </a:r>
            <a:r>
              <a:rPr lang="ru-RU" dirty="0" err="1"/>
              <a:t>працював</a:t>
            </a:r>
            <a:r>
              <a:rPr lang="ru-RU" dirty="0"/>
              <a:t> на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комбінаті</a:t>
            </a:r>
            <a:r>
              <a:rPr lang="ru-RU" dirty="0"/>
              <a:t> монументально-декоративного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  <a:p>
            <a:r>
              <a:rPr lang="ru-RU" dirty="0"/>
              <a:t>З 1984 року — на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</a:t>
            </a:r>
          </a:p>
          <a:p>
            <a:r>
              <a:rPr lang="ru-RU" dirty="0" err="1"/>
              <a:t>Протягом</a:t>
            </a:r>
            <a:r>
              <a:rPr lang="ru-RU" dirty="0"/>
              <a:t> 1989–2001  </a:t>
            </a:r>
            <a:r>
              <a:rPr lang="ru-RU" dirty="0" err="1"/>
              <a:t>років</a:t>
            </a:r>
            <a:r>
              <a:rPr lang="ru-RU" dirty="0"/>
              <a:t> мешкав у </a:t>
            </a:r>
            <a:r>
              <a:rPr lang="ru-RU" dirty="0" err="1"/>
              <a:t>Австралії</a:t>
            </a:r>
            <a:r>
              <a:rPr lang="ru-RU" dirty="0"/>
              <a:t>, </a:t>
            </a:r>
            <a:r>
              <a:rPr lang="ru-RU" dirty="0" err="1"/>
              <a:t>Канаді</a:t>
            </a:r>
            <a:r>
              <a:rPr lang="ru-RU" dirty="0"/>
              <a:t> й США.</a:t>
            </a:r>
          </a:p>
          <a:p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та </a:t>
            </a:r>
            <a:r>
              <a:rPr lang="ru-RU" dirty="0" err="1"/>
              <a:t>працює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Біографічні</a:t>
            </a:r>
            <a:r>
              <a:rPr lang="ru-RU" b="1" dirty="0"/>
              <a:t> </a:t>
            </a:r>
            <a:r>
              <a:rPr lang="ru-RU" b="1" dirty="0" err="1" smtClean="0"/>
              <a:t>відомості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48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" y="1295400"/>
            <a:ext cx="8788400" cy="5257800"/>
          </a:xfrm>
        </p:spPr>
        <p:txBody>
          <a:bodyPr numCol="2">
            <a:noAutofit/>
          </a:bodyPr>
          <a:lstStyle/>
          <a:p>
            <a:r>
              <a:rPr lang="ru-RU" sz="1900" dirty="0" err="1"/>
              <a:t>Доробок</a:t>
            </a:r>
            <a:r>
              <a:rPr lang="ru-RU" sz="1900" dirty="0"/>
              <a:t> </a:t>
            </a:r>
            <a:r>
              <a:rPr lang="ru-RU" sz="1900" dirty="0" err="1"/>
              <a:t>митця</a:t>
            </a:r>
            <a:r>
              <a:rPr lang="ru-RU" sz="1900" dirty="0"/>
              <a:t> </a:t>
            </a:r>
            <a:r>
              <a:rPr lang="ru-RU" sz="1900" dirty="0" err="1"/>
              <a:t>налічує</a:t>
            </a:r>
            <a:r>
              <a:rPr lang="ru-RU" sz="1900" dirty="0"/>
              <a:t> </a:t>
            </a:r>
            <a:r>
              <a:rPr lang="ru-RU" sz="1900" dirty="0" err="1"/>
              <a:t>більш</a:t>
            </a:r>
            <a:r>
              <a:rPr lang="ru-RU" sz="1900" dirty="0"/>
              <a:t> </a:t>
            </a:r>
            <a:r>
              <a:rPr lang="ru-RU" sz="1900" dirty="0" err="1"/>
              <a:t>ніж</a:t>
            </a:r>
            <a:r>
              <a:rPr lang="ru-RU" sz="1900" dirty="0"/>
              <a:t> 4 000 </a:t>
            </a:r>
            <a:r>
              <a:rPr lang="ru-RU" sz="1900" dirty="0" err="1"/>
              <a:t>творів</a:t>
            </a:r>
            <a:r>
              <a:rPr lang="ru-RU" sz="1900" dirty="0"/>
              <a:t> і </a:t>
            </a:r>
            <a:r>
              <a:rPr lang="ru-RU" sz="1900" dirty="0" err="1"/>
              <a:t>понад</a:t>
            </a:r>
            <a:r>
              <a:rPr lang="ru-RU" sz="1900" dirty="0"/>
              <a:t> 100 </a:t>
            </a:r>
            <a:r>
              <a:rPr lang="ru-RU" sz="1900" dirty="0" err="1"/>
              <a:t>персональних</a:t>
            </a:r>
            <a:r>
              <a:rPr lang="ru-RU" sz="1900" dirty="0"/>
              <a:t> </a:t>
            </a:r>
            <a:r>
              <a:rPr lang="ru-RU" sz="1900" dirty="0" err="1"/>
              <a:t>виставок</a:t>
            </a:r>
            <a:r>
              <a:rPr lang="ru-RU" sz="1900" dirty="0"/>
              <a:t>.</a:t>
            </a:r>
          </a:p>
          <a:p>
            <a:r>
              <a:rPr lang="ru-RU" sz="1900" dirty="0"/>
              <a:t>До 1988 року </a:t>
            </a:r>
            <a:r>
              <a:rPr lang="ru-RU" sz="1900" dirty="0" err="1"/>
              <a:t>Спілка</a:t>
            </a:r>
            <a:r>
              <a:rPr lang="ru-RU" sz="1900" dirty="0"/>
              <a:t> </a:t>
            </a:r>
            <a:r>
              <a:rPr lang="ru-RU" sz="1900" dirty="0" err="1"/>
              <a:t>художників</a:t>
            </a:r>
            <a:r>
              <a:rPr lang="ru-RU" sz="1900" dirty="0"/>
              <a:t> </a:t>
            </a:r>
            <a:r>
              <a:rPr lang="ru-RU" sz="1900" dirty="0" err="1"/>
              <a:t>офіційно</a:t>
            </a:r>
            <a:r>
              <a:rPr lang="ru-RU" sz="1900" dirty="0"/>
              <a:t> не </a:t>
            </a:r>
            <a:r>
              <a:rPr lang="ru-RU" sz="1900" dirty="0" err="1"/>
              <a:t>визнавала</a:t>
            </a:r>
            <a:r>
              <a:rPr lang="ru-RU" sz="1900" dirty="0"/>
              <a:t> </a:t>
            </a:r>
            <a:r>
              <a:rPr lang="ru-RU" sz="1900" dirty="0" err="1"/>
              <a:t>творчість</a:t>
            </a:r>
            <a:r>
              <a:rPr lang="ru-RU" sz="1900" dirty="0"/>
              <a:t> </a:t>
            </a:r>
            <a:r>
              <a:rPr lang="ru-RU" sz="1900" dirty="0" err="1"/>
              <a:t>Івана</a:t>
            </a:r>
            <a:r>
              <a:rPr lang="ru-RU" sz="1900" dirty="0"/>
              <a:t> Марчука, </a:t>
            </a:r>
            <a:r>
              <a:rPr lang="ru-RU" sz="1900" dirty="0" err="1"/>
              <a:t>хоча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мав</a:t>
            </a:r>
            <a:r>
              <a:rPr lang="ru-RU" sz="1900" dirty="0"/>
              <a:t> </a:t>
            </a:r>
            <a:r>
              <a:rPr lang="ru-RU" sz="1900" dirty="0" err="1"/>
              <a:t>понад</a:t>
            </a:r>
            <a:r>
              <a:rPr lang="ru-RU" sz="1900" dirty="0"/>
              <a:t> 15 </a:t>
            </a:r>
            <a:r>
              <a:rPr lang="ru-RU" sz="1900" dirty="0" err="1"/>
              <a:t>експозицій</a:t>
            </a:r>
            <a:r>
              <a:rPr lang="ru-RU" sz="1900" dirty="0"/>
              <a:t> у </a:t>
            </a:r>
            <a:r>
              <a:rPr lang="ru-RU" sz="1900" dirty="0" err="1"/>
              <a:t>різних</a:t>
            </a:r>
            <a:r>
              <a:rPr lang="ru-RU" sz="1900" dirty="0"/>
              <a:t> </a:t>
            </a:r>
            <a:r>
              <a:rPr lang="ru-RU" sz="1900" dirty="0" err="1"/>
              <a:t>містах</a:t>
            </a:r>
            <a:r>
              <a:rPr lang="ru-RU" sz="1900" dirty="0"/>
              <a:t> </a:t>
            </a:r>
            <a:r>
              <a:rPr lang="ru-RU" sz="1900" dirty="0" err="1"/>
              <a:t>колишнього</a:t>
            </a:r>
            <a:r>
              <a:rPr lang="ru-RU" sz="1900" dirty="0"/>
              <a:t> </a:t>
            </a:r>
            <a:r>
              <a:rPr lang="ru-RU" sz="1900" dirty="0" smtClean="0"/>
              <a:t>СРСР. </a:t>
            </a:r>
            <a:r>
              <a:rPr lang="ru-RU" sz="1900" dirty="0"/>
              <a:t>І </a:t>
            </a:r>
            <a:r>
              <a:rPr lang="ru-RU" sz="1900" dirty="0" err="1"/>
              <a:t>лише</a:t>
            </a:r>
            <a:r>
              <a:rPr lang="ru-RU" sz="1900" dirty="0"/>
              <a:t> 1988 року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прийняли</a:t>
            </a:r>
            <a:r>
              <a:rPr lang="ru-RU" sz="1900" dirty="0"/>
              <a:t> у члени </a:t>
            </a:r>
            <a:r>
              <a:rPr lang="ru-RU" sz="1900" dirty="0" err="1"/>
              <a:t>Спілки</a:t>
            </a:r>
            <a:r>
              <a:rPr lang="ru-RU" sz="1900" dirty="0"/>
              <a:t> </a:t>
            </a:r>
            <a:r>
              <a:rPr lang="ru-RU" sz="1900" dirty="0" err="1"/>
              <a:t>художників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Сьогодні</a:t>
            </a:r>
            <a:r>
              <a:rPr lang="ru-RU" sz="1900" dirty="0" smtClean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картини</a:t>
            </a:r>
            <a:r>
              <a:rPr lang="ru-RU" sz="1900" dirty="0"/>
              <a:t> </a:t>
            </a:r>
            <a:r>
              <a:rPr lang="ru-RU" sz="1900" dirty="0" err="1"/>
              <a:t>вражають</a:t>
            </a:r>
            <a:r>
              <a:rPr lang="ru-RU" sz="1900" dirty="0"/>
              <a:t> </a:t>
            </a:r>
            <a:r>
              <a:rPr lang="ru-RU" sz="1900" dirty="0" err="1"/>
              <a:t>мистецтвознавців</a:t>
            </a:r>
            <a:r>
              <a:rPr lang="ru-RU" sz="1900" dirty="0"/>
              <a:t> </a:t>
            </a:r>
            <a:r>
              <a:rPr lang="ru-RU" sz="1900" dirty="0" err="1"/>
              <a:t>Європи</a:t>
            </a:r>
            <a:r>
              <a:rPr lang="ru-RU" sz="1900" dirty="0"/>
              <a:t>, Америки, </a:t>
            </a:r>
            <a:r>
              <a:rPr lang="ru-RU" sz="1900" dirty="0" err="1"/>
              <a:t>Австралії</a:t>
            </a:r>
            <a:r>
              <a:rPr lang="ru-RU" sz="1900" dirty="0"/>
              <a:t>, </a:t>
            </a:r>
            <a:r>
              <a:rPr lang="ru-RU" sz="1900" dirty="0" err="1"/>
              <a:t>йому</a:t>
            </a:r>
            <a:r>
              <a:rPr lang="ru-RU" sz="1900" dirty="0"/>
              <a:t> </a:t>
            </a:r>
            <a:r>
              <a:rPr lang="ru-RU" sz="1900" dirty="0" err="1" smtClean="0"/>
              <a:t>пропонують</a:t>
            </a:r>
            <a:r>
              <a:rPr lang="ru-RU" sz="1900" dirty="0" smtClean="0"/>
              <a:t> </a:t>
            </a:r>
            <a:r>
              <a:rPr lang="ru-RU" sz="1900" dirty="0" err="1"/>
              <a:t>виставлятися</a:t>
            </a:r>
            <a:r>
              <a:rPr lang="ru-RU" sz="1900" dirty="0"/>
              <a:t> в </a:t>
            </a:r>
            <a:r>
              <a:rPr lang="ru-RU" sz="1900" dirty="0" err="1"/>
              <a:t>найкращих</a:t>
            </a:r>
            <a:r>
              <a:rPr lang="ru-RU" sz="1900" dirty="0"/>
              <a:t> залах </a:t>
            </a:r>
            <a:r>
              <a:rPr lang="ru-RU" sz="1900" dirty="0" err="1"/>
              <a:t>світу</a:t>
            </a:r>
            <a:r>
              <a:rPr lang="ru-RU" sz="1900" dirty="0"/>
              <a:t>, і </a:t>
            </a:r>
            <a:r>
              <a:rPr lang="ru-RU" sz="1900" dirty="0" err="1"/>
              <a:t>це</a:t>
            </a:r>
            <a:r>
              <a:rPr lang="ru-RU" sz="1900" dirty="0"/>
              <a:t> все на </a:t>
            </a:r>
            <a:r>
              <a:rPr lang="ru-RU" sz="1900" dirty="0" err="1"/>
              <a:t>противагу</a:t>
            </a:r>
            <a:r>
              <a:rPr lang="ru-RU" sz="1900" dirty="0"/>
              <a:t> </a:t>
            </a:r>
            <a:r>
              <a:rPr lang="ru-RU" sz="1900" dirty="0" err="1"/>
              <a:t>минулому</a:t>
            </a:r>
            <a:r>
              <a:rPr lang="ru-RU" sz="1900" dirty="0"/>
              <a:t> </a:t>
            </a:r>
            <a:r>
              <a:rPr lang="ru-RU" sz="1900" dirty="0" err="1"/>
              <a:t>гонінню</a:t>
            </a:r>
            <a:r>
              <a:rPr lang="ru-RU" sz="1900" dirty="0"/>
              <a:t> та </a:t>
            </a:r>
            <a:r>
              <a:rPr lang="ru-RU" sz="1900" dirty="0" err="1"/>
              <a:t>переслідуванню</a:t>
            </a:r>
            <a:r>
              <a:rPr lang="ru-RU" sz="1900" dirty="0"/>
              <a:t> в </a:t>
            </a:r>
            <a:r>
              <a:rPr lang="ru-RU" sz="1900" dirty="0" err="1"/>
              <a:t>Україні</a:t>
            </a:r>
            <a:r>
              <a:rPr lang="ru-RU" sz="1900" dirty="0"/>
              <a:t>.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Творчість</a:t>
            </a:r>
            <a:endParaRPr lang="ru-RU" dirty="0"/>
          </a:p>
        </p:txBody>
      </p:sp>
      <p:pic>
        <p:nvPicPr>
          <p:cNvPr id="2050" name="Picture 2" descr="C:\Users\Roman\Desktop\800px-Марчук_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1981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1996 </a:t>
            </a:r>
            <a:r>
              <a:rPr lang="ru-RU" dirty="0"/>
              <a:t>—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Заслуженого</a:t>
            </a:r>
            <a:r>
              <a:rPr lang="ru-RU" dirty="0"/>
              <a:t> художника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/>
              <a:t>7 </a:t>
            </a:r>
            <a:r>
              <a:rPr lang="ru-RU" dirty="0" err="1"/>
              <a:t>березня</a:t>
            </a:r>
            <a:r>
              <a:rPr lang="ru-RU" dirty="0"/>
              <a:t> 1997 — став лауреатом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Т.Г.Шевченка</a:t>
            </a:r>
            <a:r>
              <a:rPr lang="ru-RU" dirty="0"/>
              <a:t>.</a:t>
            </a:r>
          </a:p>
          <a:p>
            <a:r>
              <a:rPr lang="ru-RU" dirty="0" smtClean="0"/>
              <a:t>2004 </a:t>
            </a:r>
            <a:r>
              <a:rPr lang="ru-RU" dirty="0"/>
              <a:t>- у </a:t>
            </a:r>
            <a:r>
              <a:rPr lang="ru-RU" dirty="0" err="1"/>
              <a:t>Києві</a:t>
            </a:r>
            <a:r>
              <a:rPr lang="ru-RU" dirty="0"/>
              <a:t> заклали музей </a:t>
            </a:r>
            <a:r>
              <a:rPr lang="ru-RU" dirty="0" err="1"/>
              <a:t>Івана</a:t>
            </a:r>
            <a:r>
              <a:rPr lang="ru-RU" dirty="0"/>
              <a:t> Марчука,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досі</a:t>
            </a:r>
            <a:r>
              <a:rPr lang="ru-RU" dirty="0"/>
              <a:t> не </a:t>
            </a:r>
            <a:r>
              <a:rPr lang="ru-RU" dirty="0" err="1"/>
              <a:t>збудований</a:t>
            </a:r>
            <a:r>
              <a:rPr lang="ru-RU" dirty="0"/>
              <a:t>.</a:t>
            </a:r>
          </a:p>
          <a:p>
            <a:r>
              <a:rPr lang="ru-RU" dirty="0"/>
              <a:t>2006 -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 </a:t>
            </a:r>
            <a:r>
              <a:rPr lang="ru-RU" dirty="0" err="1"/>
              <a:t>Римі</a:t>
            </a:r>
            <a:r>
              <a:rPr lang="ru-RU" dirty="0"/>
              <a:t>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Марчука до лав «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гільдії</a:t>
            </a:r>
            <a:r>
              <a:rPr lang="ru-RU" dirty="0"/>
              <a:t>» та </a:t>
            </a:r>
            <a:r>
              <a:rPr lang="ru-RU" dirty="0" err="1"/>
              <a:t>обрала</a:t>
            </a:r>
            <a:r>
              <a:rPr lang="ru-RU" dirty="0"/>
              <a:t> </a:t>
            </a:r>
            <a:r>
              <a:rPr lang="ru-RU" dirty="0" err="1"/>
              <a:t>почесним</a:t>
            </a:r>
            <a:r>
              <a:rPr lang="ru-RU" dirty="0"/>
              <a:t> членом </a:t>
            </a:r>
            <a:r>
              <a:rPr lang="ru-RU" dirty="0" err="1"/>
              <a:t>наукової</a:t>
            </a:r>
            <a:r>
              <a:rPr lang="ru-RU" dirty="0"/>
              <a:t> ради </a:t>
            </a:r>
            <a:r>
              <a:rPr lang="ru-RU" dirty="0" err="1"/>
              <a:t>академії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перший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художника </a:t>
            </a:r>
            <a:r>
              <a:rPr lang="ru-RU" dirty="0" err="1"/>
              <a:t>інституцією</a:t>
            </a:r>
            <a:r>
              <a:rPr lang="ru-RU" dirty="0"/>
              <a:t> такого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«Золота </a:t>
            </a:r>
            <a:r>
              <a:rPr lang="ru-RU" dirty="0" err="1"/>
              <a:t>гільдія</a:t>
            </a:r>
            <a:r>
              <a:rPr lang="ru-RU" dirty="0"/>
              <a:t>» </a:t>
            </a:r>
            <a:r>
              <a:rPr lang="ru-RU" dirty="0" err="1"/>
              <a:t>нараховує</a:t>
            </a:r>
            <a:r>
              <a:rPr lang="ru-RU" dirty="0"/>
              <a:t> 51 художника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жовтні</a:t>
            </a:r>
            <a:r>
              <a:rPr lang="ru-RU" dirty="0"/>
              <a:t> 2007 </a:t>
            </a:r>
            <a:r>
              <a:rPr lang="ru-RU" dirty="0" err="1"/>
              <a:t>був</a:t>
            </a:r>
            <a:r>
              <a:rPr lang="ru-RU" dirty="0"/>
              <a:t> включений до </a:t>
            </a:r>
            <a:r>
              <a:rPr lang="ru-RU" dirty="0" err="1"/>
              <a:t>британського</a:t>
            </a:r>
            <a:r>
              <a:rPr lang="ru-RU" dirty="0"/>
              <a:t> рейтингу «Сто </a:t>
            </a:r>
            <a:r>
              <a:rPr lang="ru-RU" dirty="0" err="1"/>
              <a:t>геніїв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/>
              <a:t>» (72-е </a:t>
            </a:r>
            <a:r>
              <a:rPr lang="ru-RU" dirty="0" err="1"/>
              <a:t>місце</a:t>
            </a:r>
            <a:r>
              <a:rPr lang="ru-RU" dirty="0" smtClean="0"/>
              <a:t>). </a:t>
            </a:r>
            <a:r>
              <a:rPr lang="ru-RU" dirty="0"/>
              <a:t>На </a:t>
            </a:r>
            <a:r>
              <a:rPr lang="ru-RU" dirty="0" err="1"/>
              <a:t>формування</a:t>
            </a:r>
            <a:r>
              <a:rPr lang="ru-RU" dirty="0"/>
              <a:t> рейтингу </a:t>
            </a:r>
            <a:r>
              <a:rPr lang="ru-RU" dirty="0" err="1"/>
              <a:t>впливали</a:t>
            </a:r>
            <a:r>
              <a:rPr lang="ru-RU" dirty="0"/>
              <a:t>: роль в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, сила </a:t>
            </a:r>
            <a:r>
              <a:rPr lang="ru-RU" dirty="0" err="1"/>
              <a:t>інтелекту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та культурна </a:t>
            </a:r>
            <a:r>
              <a:rPr lang="ru-RU" dirty="0" err="1"/>
              <a:t>значимість</a:t>
            </a:r>
            <a:r>
              <a:rPr lang="ru-RU" dirty="0"/>
              <a:t> кожного з </a:t>
            </a:r>
            <a:r>
              <a:rPr lang="ru-RU" dirty="0" err="1"/>
              <a:t>кандидатів</a:t>
            </a:r>
            <a:r>
              <a:rPr lang="ru-RU" dirty="0"/>
              <a:t>.</a:t>
            </a:r>
          </a:p>
          <a:p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Марчука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колекціях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Відзнаки і нагороди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4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2005 Президент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Ющенко </a:t>
            </a:r>
            <a:r>
              <a:rPr lang="ru-RU" dirty="0" err="1"/>
              <a:t>обіцяв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всесвітньовідомому</a:t>
            </a:r>
            <a:r>
              <a:rPr lang="ru-RU" dirty="0"/>
              <a:t> художнику музей </a:t>
            </a:r>
            <a:r>
              <a:rPr lang="ru-RU" dirty="0" err="1"/>
              <a:t>його</a:t>
            </a:r>
            <a:r>
              <a:rPr lang="ru-RU" dirty="0"/>
              <a:t> картин на </a:t>
            </a:r>
            <a:r>
              <a:rPr lang="ru-RU" dirty="0" err="1"/>
              <a:t>Андріївському</a:t>
            </a:r>
            <a:r>
              <a:rPr lang="ru-RU" dirty="0"/>
              <a:t> </a:t>
            </a:r>
            <a:r>
              <a:rPr lang="ru-RU" dirty="0" err="1"/>
              <a:t>узвозі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закладено</a:t>
            </a:r>
            <a:r>
              <a:rPr lang="ru-RU" dirty="0"/>
              <a:t> капсулу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. Музей не </a:t>
            </a:r>
            <a:r>
              <a:rPr lang="ru-RU" dirty="0" err="1"/>
              <a:t>було</a:t>
            </a:r>
            <a:r>
              <a:rPr lang="ru-RU" dirty="0"/>
              <a:t> створено.</a:t>
            </a:r>
          </a:p>
          <a:p>
            <a:r>
              <a:rPr lang="ru-RU" dirty="0"/>
              <a:t>Перший музей </a:t>
            </a:r>
            <a:r>
              <a:rPr lang="ru-RU" dirty="0" err="1"/>
              <a:t>художникові</a:t>
            </a:r>
            <a:r>
              <a:rPr lang="ru-RU" dirty="0"/>
              <a:t> створили </a:t>
            </a:r>
            <a:r>
              <a:rPr lang="ru-RU" dirty="0" err="1"/>
              <a:t>його</a:t>
            </a:r>
            <a:r>
              <a:rPr lang="ru-RU" dirty="0"/>
              <a:t> земляки у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Москалівці</a:t>
            </a:r>
            <a:r>
              <a:rPr lang="ru-RU" dirty="0"/>
              <a:t> 2010 року.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відкритті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сам </a:t>
            </a:r>
            <a:r>
              <a:rPr lang="ru-RU" dirty="0" err="1"/>
              <a:t>І.Марчук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Марчука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30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man\Desktop\marchu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65" y="0"/>
            <a:ext cx="9358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2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man\Desktop\cb9adb6064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1"/>
            <a:ext cx="9157855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man\Desktop\M_reEn2vBqQS-ekS-sB8YA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003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341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Марчук Іван Степанович</vt:lpstr>
      <vt:lpstr>Марчук Іван Степанович</vt:lpstr>
      <vt:lpstr>Біографічні відомості</vt:lpstr>
      <vt:lpstr>Творчість</vt:lpstr>
      <vt:lpstr>Відзнаки і нагороди</vt:lpstr>
      <vt:lpstr>Музей Марчука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Марчук Іван Степанович</dc:title>
  <dc:creator>Roman</dc:creator>
  <cp:lastModifiedBy>Roman</cp:lastModifiedBy>
  <cp:revision>6</cp:revision>
  <dcterms:created xsi:type="dcterms:W3CDTF">2013-09-18T18:21:21Z</dcterms:created>
  <dcterms:modified xsi:type="dcterms:W3CDTF">2013-09-18T18:51:59Z</dcterms:modified>
</cp:coreProperties>
</file>