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0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CC00"/>
    <a:srgbClr val="FF66CC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4F17E40-56A6-48A9-95EA-9479F294D8EF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6ACE71-6318-420C-B0DD-36CC3891005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3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B0A98-4066-4AA9-A92F-1BCDDE4DC1CE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DF29C-D261-4D31-AD12-6CA73B9FC7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9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48630-F206-47E9-A6D6-5B5147809984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07E4478-30B6-4DF7-AA9E-E48A552C3D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3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65F1-0353-4E3D-9E89-43CEACB818F6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20970-3169-4B78-B540-59368E9A84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8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AFBC97-3578-4549-96F5-5AEC5FBF89B6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33A17D-EFFA-4A6A-9C3A-A5C953FC913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2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42F50-2B77-4ED8-ADB3-848C799B8784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EBAA9-5185-4A3E-AF94-538A56B8C1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6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422F3-86F1-4BA2-91EE-6EA906F9D0BA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5E746-4F6D-430A-8855-DF829B51A9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36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779C2-CC7A-4494-BD4D-238DA528995C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301E5-FCF4-47F7-B482-82B2802627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1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0B3D1-BCE4-44C7-BDDA-6D7EF413C2F6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66965-8E70-4ED2-8C35-D4AB9BE3E5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25D7A-E645-44B3-B894-B3761E3414B7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16B1D5-F3E9-4F9D-A87A-396A529B18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20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8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2A1A9-2BE5-49E6-AB2A-CCF7CC6098D2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8FD7E-A155-4B3C-99DC-3291A5EAB1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12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2F8E5D2-DEC0-469F-B82C-55158363EB1B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4F285E5-623F-4298-B62C-C340655B919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5" r:id="rId7"/>
    <p:sldLayoutId id="2147483686" r:id="rId8"/>
    <p:sldLayoutId id="2147483687" r:id="rId9"/>
    <p:sldLayoutId id="2147483682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9pPr>
    </p:titleStyle>
    <p:bodyStyle>
      <a:lvl1pPr marL="2730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ct val="0"/>
        </a:spcAft>
        <a:buClr>
          <a:srgbClr val="D2CB6C"/>
        </a:buClr>
        <a:buFont typeface="Wingdings" panose="05000000000000000000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ct val="0"/>
        </a:spcAft>
        <a:buClr>
          <a:srgbClr val="95A39D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ct val="20000"/>
        </a:spcBef>
        <a:spcAft>
          <a:spcPct val="0"/>
        </a:spcAft>
        <a:buClr>
          <a:srgbClr val="B1A089"/>
        </a:buClr>
        <a:buFont typeface="Wingdings" panose="05000000000000000000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10400" y="2052638"/>
            <a:ext cx="19812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2638"/>
            <a:ext cx="6324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6" name="Picture 2" descr="C:\Documents and Settings\Admin\Рабочий стол\техн\географ\Удодпотатуй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" r="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19088"/>
            <a:ext cx="9144000" cy="1368425"/>
          </a:xfrm>
          <a:prstGeom prst="rect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-171450"/>
            <a:ext cx="3673103" cy="7029450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solidFill>
              <a:schemeClr val="accent3">
                <a:lumMod val="40000"/>
                <a:lumOff val="6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04664"/>
            <a:ext cx="432048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dobe Fan Heiti Std B" pitchFamily="34" charset="-128"/>
              </a:rPr>
              <a:t>Птица года 2012</a:t>
            </a:r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dobe Fan Heiti Std B" pitchFamily="34" charset="-128"/>
              </a:rPr>
              <a:t>:</a:t>
            </a:r>
            <a:r>
              <a:rPr lang="ru-RU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dobe Fan Heiti Std B" pitchFamily="34" charset="-128"/>
              </a:rPr>
              <a:t> УДОД</a:t>
            </a:r>
            <a:endParaRPr lang="ru-RU" sz="3600" b="1" dirty="0">
              <a:ln w="12700">
                <a:solidFill>
                  <a:srgbClr val="00B050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ПОДВИДЫ</a:t>
            </a:r>
            <a:r>
              <a:rPr lang="ru-RU" b="1" dirty="0"/>
              <a:t/>
            </a:r>
            <a:br>
              <a:rPr lang="ru-RU" b="1" dirty="0"/>
            </a:br>
            <a:endParaRPr lang="ru-RU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468313" y="2060575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ru-RU"/>
              <a:t>Зеленый лесной удод </a:t>
            </a:r>
            <a:r>
              <a:rPr lang="vi-VN">
                <a:latin typeface="Arial Bold"/>
              </a:rPr>
              <a:t>(лат. </a:t>
            </a:r>
            <a:r>
              <a:rPr lang="en-US" i="1"/>
              <a:t>Phoeniculus purpureus</a:t>
            </a:r>
            <a:r>
              <a:rPr lang="en-US"/>
              <a:t>) </a:t>
            </a:r>
            <a:r>
              <a:rPr lang="ru-RU"/>
              <a:t>или кукушечьехвостый удод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724525" y="2092325"/>
            <a:ext cx="2136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ru-RU"/>
              <a:t>Древесный удод</a:t>
            </a:r>
          </a:p>
          <a:p>
            <a:r>
              <a:rPr lang="ru-RU"/>
              <a:t>(лат. </a:t>
            </a:r>
            <a:r>
              <a:rPr lang="en-US" i="1"/>
              <a:t>Phoeniculidae</a:t>
            </a:r>
            <a:r>
              <a:rPr lang="en-US"/>
              <a:t>)</a:t>
            </a:r>
            <a:endParaRPr lang="ru-RU"/>
          </a:p>
        </p:txBody>
      </p:sp>
      <p:pic>
        <p:nvPicPr>
          <p:cNvPr id="8195" name="Picture 3" descr="C:\Documents and Settings\Admin\Рабочий стол\техн\географ\удод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59188"/>
            <a:ext cx="33686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C:\Documents and Settings\Admin\Рабочий стол\техн\географ\Пара кукушечьехвостых удодов (Phoeniculus purpureus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1875"/>
            <a:ext cx="3243262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ПОДВИДЫ</a:t>
            </a:r>
            <a:r>
              <a:rPr lang="ru-RU" b="1" dirty="0"/>
              <a:t/>
            </a:r>
            <a:br>
              <a:rPr lang="ru-RU" b="1" dirty="0"/>
            </a:br>
            <a:endParaRPr lang="ru-RU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6" t="21098" r="16888" b="32922"/>
          <a:stretch>
            <a:fillRect/>
          </a:stretch>
        </p:blipFill>
        <p:spPr bwMode="auto">
          <a:xfrm>
            <a:off x="2339975" y="2705100"/>
            <a:ext cx="4900613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2449513" y="1971675"/>
            <a:ext cx="4681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ctr"/>
            <a:r>
              <a:rPr lang="ru-RU"/>
              <a:t>Черноспинный или серповидный удод(лат.</a:t>
            </a:r>
            <a:r>
              <a:rPr lang="en-US"/>
              <a:t>Rhinopomastus cyanomelas</a:t>
            </a:r>
            <a:r>
              <a:rPr lang="ru-RU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068960"/>
            <a:ext cx="8784976" cy="830997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Adobe Fan Heiti Std B" pitchFamily="34" charset="-128"/>
              </a:rPr>
              <a:t>СПАСИБО   ЗА   ВНИМАНИЕ! </a:t>
            </a:r>
            <a:endParaRPr lang="ru-RU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ВНЕШНИЙ ВИД </a:t>
            </a:r>
            <a:br>
              <a:rPr lang="ru-RU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УДОДА</a:t>
            </a:r>
            <a:endParaRPr lang="ru-RU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4140200" y="1844675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ru-RU" sz="2000" b="1"/>
              <a:t>Удод </a:t>
            </a:r>
            <a:r>
              <a:rPr lang="ru-RU" sz="2000"/>
              <a:t>— небольшая яркоокрашенная птица длиной 25—29 см и размахом крыльев 44—48 см. Выделяясь полосатым чёрно-белым оперением крыльев и хвоста, длинным тонким клювом и длинным хохолком на голове, является одной из самых легкоузнаваемых птиц.</a:t>
            </a:r>
          </a:p>
        </p:txBody>
      </p:sp>
      <p:pic>
        <p:nvPicPr>
          <p:cNvPr id="2050" name="Picture 2" descr="C:\Documents and Settings\Admin\Рабочий стол\техн\географ\777px-Upupa_epops_1_Luc_Viat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747838"/>
            <a:ext cx="28876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Documents and Settings\Admin\Рабочий стол\техн\географ\800px-Upupa_epops_3_Luc_Viato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356100"/>
            <a:ext cx="2887663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ПОВЕДЕНИЕ</a:t>
            </a:r>
            <a:r>
              <a:rPr lang="ru-RU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95288" y="3876675"/>
            <a:ext cx="766921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ru-RU"/>
              <a:t>В период насиживания и кормления птенцов у взрослых птиц и птенцов вырабатывается маслянистая жидкость, выделяемая из копчиковой железы и имеющая резкий неприятный запах. Выпуская её вместе с помётом на пришельца, удоды пытаются защититься от некрупных наземных хищников — вследствие такой адаптации в глазах человека птица приобрела репутацию очень «нечистоплотной» птицы. Полёт у удода небыстрый, порхающий, как у бабочки. Тем не менее, он достаточно маневренный, и пернатым хищникам редко удаётся схватить удода в воздухе.</a:t>
            </a: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395288" y="1844675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ru-RU" b="1"/>
              <a:t>Поведение</a:t>
            </a:r>
          </a:p>
          <a:p>
            <a:r>
              <a:rPr lang="ru-RU"/>
              <a:t>По земле передвигается быстро и проворно, подобно скворцам. В случае внезапной тревоги, когда нет возможности спастись бегством, может затаиться, прижавшись к земле, распластав крылья и хвост и приподняв вверх клюв.</a:t>
            </a:r>
          </a:p>
        </p:txBody>
      </p:sp>
      <p:pic>
        <p:nvPicPr>
          <p:cNvPr id="10245" name="Picture 4" descr="C:\Documents and Settings\Admin\Рабочий стол\техн\географ\Upupa_epops_-Thessaloniki_Zoo,_Greece-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1844675"/>
            <a:ext cx="248443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ppe fasciée (Upupa epops).mp4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56050"/>
            <a:ext cx="3859212" cy="217011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332656"/>
            <a:ext cx="8381260" cy="105439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395288" y="1916113"/>
            <a:ext cx="55499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ru-RU"/>
              <a:t>Вокализация удода такая же особенная, как и его внешний вид. Голос — глухой, слегка гортанный трёх-пятисложный крик повторяемый несколько раз подряд. в случае удивления или испуга удод издаёт пронзительный вопль , напоминающий крик кольчатой горлицы.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АРЕАЛ ОБИТАНИЯ</a:t>
            </a:r>
            <a:r>
              <a:rPr lang="ru-RU" b="1" dirty="0"/>
              <a:t/>
            </a:r>
            <a:br>
              <a:rPr lang="ru-RU" b="1" dirty="0"/>
            </a:br>
            <a:endParaRPr lang="ru-RU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Admin\Рабочий стол\техн\географ\774px-Upupa_distribu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44675"/>
            <a:ext cx="5168900" cy="400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04025" y="2347913"/>
            <a:ext cx="360363" cy="21590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04025" y="3435350"/>
            <a:ext cx="360363" cy="2159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04025" y="2873375"/>
            <a:ext cx="360363" cy="2159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5" name="TextBox 4"/>
          <p:cNvSpPr txBox="1">
            <a:spLocks noChangeArrowheads="1"/>
          </p:cNvSpPr>
          <p:nvPr/>
        </p:nvSpPr>
        <p:spPr bwMode="auto">
          <a:xfrm>
            <a:off x="7181850" y="2301875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ru-RU" sz="1400"/>
              <a:t>Место гнездований</a:t>
            </a: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7205663" y="2827338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ru-RU" sz="1400"/>
              <a:t>Круглогодично</a:t>
            </a:r>
          </a:p>
        </p:txBody>
      </p:sp>
      <p:sp>
        <p:nvSpPr>
          <p:cNvPr id="12297" name="TextBox 8"/>
          <p:cNvSpPr txBox="1">
            <a:spLocks noChangeArrowheads="1"/>
          </p:cNvSpPr>
          <p:nvPr/>
        </p:nvSpPr>
        <p:spPr bwMode="auto">
          <a:xfrm>
            <a:off x="7239000" y="3389313"/>
            <a:ext cx="1511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ru-RU" sz="1400"/>
              <a:t>Миграции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РАЗМНОЖЕНИЕ</a:t>
            </a:r>
            <a:r>
              <a:rPr lang="ru-RU" b="1" dirty="0"/>
              <a:t/>
            </a:r>
            <a:br>
              <a:rPr lang="ru-RU" b="1" dirty="0"/>
            </a:br>
            <a:endParaRPr lang="ru-RU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635375" y="2060575"/>
            <a:ext cx="50942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ru-RU" sz="2000"/>
              <a:t>Половой зрелости удод достигает в возрасте одного года. Выведение потомства обычно происходит один раз в год, хотя в случае оседлого образа жизни отмечены повторные (до трёх) циклы. Выкармливанием птенцов занимаются оба родителя, поочерёдно принося им личинки насекомых и червей. В возрасте 20—27 дней птенцы покидают гнездо и начинают летать, хотя ещё в течение нескольких недель остаются рядом с родителями.</a:t>
            </a:r>
          </a:p>
        </p:txBody>
      </p:sp>
      <p:pic>
        <p:nvPicPr>
          <p:cNvPr id="13316" name="Picture 5" descr="C:\Documents and Settings\Admin\Рабочий стол\техн\географ\478px-Lotanדוכיפת_בו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060575"/>
            <a:ext cx="28686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ПИТАНИЕ</a:t>
            </a:r>
            <a:r>
              <a:rPr lang="ru-RU" b="1" dirty="0"/>
              <a:t/>
            </a:r>
            <a:br>
              <a:rPr lang="ru-RU" b="1" dirty="0"/>
            </a:br>
            <a:endParaRPr lang="ru-RU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323850" y="2060575"/>
            <a:ext cx="49688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ru-RU" sz="2000"/>
              <a:t>Основу питания удода составляют мелкие беспозвоночные животные: насекомые, их личинки и куколки, пауки, мокрицы, многоножки, мелкие моллюски и т. п. Реже ловит мелких лягушек, ящериц и змей.</a:t>
            </a:r>
          </a:p>
          <a:p>
            <a:r>
              <a:rPr lang="ru-RU" sz="2000"/>
              <a:t>Кормится на поверхности земли, обычно в невысокой траве либо на оголённой почве. </a:t>
            </a:r>
          </a:p>
        </p:txBody>
      </p:sp>
      <p:pic>
        <p:nvPicPr>
          <p:cNvPr id="14340" name="Picture 2" descr="C:\Documents and Settings\Admin\Рабочий стол\техн\географ\Upupa_epops_with_larv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1916113"/>
            <a:ext cx="30749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C:\Documents and Settings\Admin\Рабочий стол\техн\географ\800px-Upupa_epops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4324350"/>
            <a:ext cx="30749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ПОДВИДЫ</a:t>
            </a:r>
            <a:r>
              <a:rPr lang="ru-RU" b="1" dirty="0"/>
              <a:t/>
            </a:r>
            <a:br>
              <a:rPr lang="ru-RU" b="1" dirty="0"/>
            </a:br>
            <a:endParaRPr lang="ru-RU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395288" y="1916113"/>
            <a:ext cx="835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ru-RU" sz="2000"/>
              <a:t>Обычно описывают 10 подвидов удодов в зависимости от размера, тонов окраски и формы крыльев.</a:t>
            </a: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468313" y="2924175"/>
            <a:ext cx="41036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ru-RU"/>
              <a:t>Обыкновенный удод(лат.</a:t>
            </a:r>
            <a:r>
              <a:rPr lang="en-US" i="1"/>
              <a:t> Upupa epops epops</a:t>
            </a:r>
            <a:r>
              <a:rPr lang="ru-RU"/>
              <a:t>) — номинативный подвид.</a:t>
            </a:r>
          </a:p>
        </p:txBody>
      </p:sp>
      <p:pic>
        <p:nvPicPr>
          <p:cNvPr id="15365" name="Picture 6" descr="C:\Documents and Settings\Admin\Рабочий стол\техн\географ\755px-Upupa_epops_(Ramat_Gan)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624138"/>
            <a:ext cx="403225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ПОДВИДЫ</a:t>
            </a:r>
            <a:r>
              <a:rPr lang="ru-RU" b="1" dirty="0"/>
              <a:t/>
            </a:r>
            <a:br>
              <a:rPr lang="ru-RU" b="1" dirty="0"/>
            </a:br>
            <a:endParaRPr lang="ru-RU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23850" y="1916113"/>
            <a:ext cx="40290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ru-RU" i="1"/>
              <a:t>(лат.Upupa epops senegalensis</a:t>
            </a:r>
            <a:r>
              <a:rPr lang="ru-RU"/>
              <a:t> ) —</a:t>
            </a:r>
          </a:p>
          <a:p>
            <a:r>
              <a:rPr lang="ru-RU"/>
              <a:t>сенегальский удод — наиболее мелкая форма. Крылья более короткие, с большим количеством белого на второстепенных маховых.</a:t>
            </a: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4675188" y="3933825"/>
            <a:ext cx="436086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ru-RU" i="1"/>
              <a:t>(лат.</a:t>
            </a:r>
            <a:r>
              <a:rPr lang="en-US" i="1"/>
              <a:t>Upupa epops major</a:t>
            </a:r>
            <a:r>
              <a:rPr lang="ru-RU"/>
              <a:t> — </a:t>
            </a:r>
            <a:r>
              <a:rPr lang="ru-RU" i="1"/>
              <a:t>большой удод) </a:t>
            </a:r>
            <a:r>
              <a:rPr lang="ru-RU"/>
              <a:t>— </a:t>
            </a:r>
          </a:p>
          <a:p>
            <a:r>
              <a:rPr lang="ru-RU"/>
              <a:t>Самый крупный подвид. Кроме того, выделяется более длинным клювом, сероватым оттенком верхней части туловища и узкой перевязочной полосой на хвосте.</a:t>
            </a:r>
          </a:p>
        </p:txBody>
      </p:sp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323850" y="3586163"/>
            <a:ext cx="40290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ru-RU" i="1"/>
              <a:t>(лат.Upupa epops waibeli)</a:t>
            </a:r>
            <a:r>
              <a:rPr lang="ru-RU"/>
              <a:t> — похож на сенегальского удода, но в целом тона более тёмные.</a:t>
            </a:r>
          </a:p>
        </p:txBody>
      </p:sp>
      <p:sp>
        <p:nvSpPr>
          <p:cNvPr id="16390" name="Прямоугольник 8"/>
          <p:cNvSpPr>
            <a:spLocks noChangeArrowheads="1"/>
          </p:cNvSpPr>
          <p:nvPr/>
        </p:nvSpPr>
        <p:spPr bwMode="auto">
          <a:xfrm>
            <a:off x="323850" y="4699000"/>
            <a:ext cx="40290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ru-RU" i="1"/>
              <a:t>(лат.Upupa epops africana</a:t>
            </a:r>
            <a:r>
              <a:rPr lang="ru-RU"/>
              <a:t>) африканский удод —оперение тёмно-рыжее, без белых полос на внешней стороне крыльев. У самцов второстепенные маховые с белыми основаниями.</a:t>
            </a:r>
          </a:p>
        </p:txBody>
      </p:sp>
      <p:sp>
        <p:nvSpPr>
          <p:cNvPr id="16391" name="Прямоугольник 13"/>
          <p:cNvSpPr>
            <a:spLocks noChangeArrowheads="1"/>
          </p:cNvSpPr>
          <p:nvPr/>
        </p:nvSpPr>
        <p:spPr bwMode="auto">
          <a:xfrm>
            <a:off x="4638675" y="1931988"/>
            <a:ext cx="44338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ru-RU" i="1"/>
              <a:t>(лат.Upupa epops marginata</a:t>
            </a:r>
            <a:r>
              <a:rPr lang="ru-RU"/>
              <a:t>) мадагаскарский удод — крупнее предыдущего подвида. Также отличается от него более бледным оперением и очень узкими белыми полосками на крыльях.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едство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197</TotalTime>
  <Words>309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Franklin Gothic Medium</vt:lpstr>
      <vt:lpstr>Arial</vt:lpstr>
      <vt:lpstr>Wingdings 2</vt:lpstr>
      <vt:lpstr>Wingdings</vt:lpstr>
      <vt:lpstr>Calibri</vt:lpstr>
      <vt:lpstr>Arial Bold</vt:lpstr>
      <vt:lpstr>Сетка</vt:lpstr>
      <vt:lpstr>Презентация PowerPoint</vt:lpstr>
      <vt:lpstr>ВНЕШНИЙ ВИД  УДОДА</vt:lpstr>
      <vt:lpstr> ПОВЕДЕНИЕ </vt:lpstr>
      <vt:lpstr>Презентация PowerPoint</vt:lpstr>
      <vt:lpstr> АРЕАЛ ОБИТАНИЯ </vt:lpstr>
      <vt:lpstr> РАЗМНОЖЕНИЕ </vt:lpstr>
      <vt:lpstr> ПИТАНИЕ </vt:lpstr>
      <vt:lpstr> ПОДВИДЫ </vt:lpstr>
      <vt:lpstr> ПОДВИДЫ </vt:lpstr>
      <vt:lpstr> ПОДВИДЫ </vt:lpstr>
      <vt:lpstr> ПОДВИДЫ </vt:lpstr>
      <vt:lpstr>Презентация PowerPoint</vt:lpstr>
    </vt:vector>
  </TitlesOfParts>
  <Company>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Dima Lazyan</cp:lastModifiedBy>
  <cp:revision>20</cp:revision>
  <dcterms:created xsi:type="dcterms:W3CDTF">2012-10-23T14:00:20Z</dcterms:created>
  <dcterms:modified xsi:type="dcterms:W3CDTF">2013-08-30T10:14:07Z</dcterms:modified>
</cp:coreProperties>
</file>