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71" r:id="rId6"/>
    <p:sldId id="272" r:id="rId7"/>
    <p:sldId id="273" r:id="rId8"/>
    <p:sldId id="282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B1A"/>
    <a:srgbClr val="FFFFCC"/>
    <a:srgbClr val="FF9966"/>
    <a:srgbClr val="332521"/>
    <a:srgbClr val="75554B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7" d="100"/>
          <a:sy n="67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1F33-5C72-46E3-906C-C4835AD8E095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F292B-C3F5-482B-A606-CB982D7A2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review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-4717032" y="-95241"/>
            <a:ext cx="7056784" cy="70526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67744" y="-116505"/>
            <a:ext cx="7078060" cy="707389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3840x12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-1548680" y="4027884"/>
            <a:ext cx="9144000" cy="28575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051720" y="1556792"/>
            <a:ext cx="7344816" cy="2664296"/>
          </a:xfrm>
          <a:prstGeom prst="roundRect">
            <a:avLst>
              <a:gd name="adj" fmla="val 39264"/>
            </a:avLst>
          </a:prstGeom>
          <a:solidFill>
            <a:srgbClr val="332521">
              <a:alpha val="79000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325750" y="2348880"/>
            <a:ext cx="685476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tikvarika" pitchFamily="2" charset="0"/>
              </a:rPr>
              <a:t>ФОТОГРАФИ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tikvarika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5800.jpg"/>
          <p:cNvPicPr>
            <a:picLocks noChangeAspect="1"/>
          </p:cNvPicPr>
          <p:nvPr/>
        </p:nvPicPr>
        <p:blipFill>
          <a:blip r:embed="rId2" cstate="print"/>
          <a:srcRect b="2512"/>
          <a:stretch>
            <a:fillRect/>
          </a:stretch>
        </p:blipFill>
        <p:spPr>
          <a:xfrm>
            <a:off x="-1404664" y="-1611560"/>
            <a:ext cx="12025336" cy="986509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0" y="-27384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PNG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(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Portable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Network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Graphics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)</a:t>
            </a:r>
            <a:endParaRPr lang="ru-RU" sz="40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  <a:p>
            <a:pPr algn="ctr"/>
            <a:endParaRPr lang="ru-RU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00" y="2132856"/>
            <a:ext cx="9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h"/>
            </a:pPr>
            <a:r>
              <a:rPr lang="ru-RU" sz="2800" i="1" u="sng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Третій</a:t>
            </a:r>
            <a:r>
              <a:rPr lang="ru-RU" sz="2800" i="1" u="sng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u="sng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кит 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(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перші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два -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це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JPEG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і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GIF), на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якому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тримається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графіка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в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Інтернет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.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Найперспективніший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формат для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розвитку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усесвітньої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мережі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.</a:t>
            </a:r>
            <a:endParaRPr lang="ru-RU" sz="2800" i="1" dirty="0" smtClean="0"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</a:endParaRPr>
          </a:p>
          <a:p>
            <a:pPr algn="ctr"/>
            <a:endParaRPr lang="ru-RU" sz="2800" i="1" dirty="0" smtClean="0"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  <a:sym typeface="Wingdings"/>
            </a:endParaRP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sym typeface="Wingdings"/>
              </a:rPr>
              <a:t> 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PNG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це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молодий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формат,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спеціально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розроблений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як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заміна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для не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відповідаючого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потребам часу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Gif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. PNG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, на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відміну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від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Gif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використовує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будь-яку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кількість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кольорів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навіть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48-бітовий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колір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.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Вбудована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гамма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дозволяє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правильно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відображати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кольори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на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всіх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комп'ютерах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незалежно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від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платформи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.</a:t>
            </a:r>
            <a:endParaRPr lang="ru-RU" sz="2800" i="1" dirty="0"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review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flipH="1">
            <a:off x="6804248" y="-99392"/>
            <a:ext cx="7056784" cy="70526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99392"/>
            <a:ext cx="7078060" cy="707389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3840x12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1763688" y="4149080"/>
            <a:ext cx="9144000" cy="28575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-324544" y="404664"/>
            <a:ext cx="7344816" cy="4392488"/>
          </a:xfrm>
          <a:prstGeom prst="roundRect">
            <a:avLst>
              <a:gd name="adj" fmla="val 39264"/>
            </a:avLst>
          </a:prstGeom>
          <a:solidFill>
            <a:srgbClr val="332521">
              <a:alpha val="79000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1502" y="1276305"/>
            <a:ext cx="5522666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8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tikvarika" pitchFamily="2" charset="0"/>
              </a:rPr>
              <a:t>Дякуємо </a:t>
            </a:r>
          </a:p>
          <a:p>
            <a:pPr algn="ctr"/>
            <a:r>
              <a:rPr lang="uk-UA" sz="8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tikvarika" pitchFamily="2" charset="0"/>
              </a:rPr>
              <a:t>за увагу!</a:t>
            </a:r>
            <a:endParaRPr lang="ru-RU" sz="8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tikvarik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3395" y="2354104"/>
            <a:ext cx="2278188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2400" spc="150" dirty="0" err="1" smtClean="0">
                <a:ln w="11430"/>
                <a:solidFill>
                  <a:srgbClr val="FFFF99"/>
                </a:solidFill>
                <a:effectLst>
                  <a:glow rad="63500">
                    <a:srgbClr val="000B1A"/>
                  </a:glow>
                </a:effectLst>
                <a:latin typeface="Miniature" pitchFamily="2" charset="0"/>
              </a:rPr>
              <a:t>Дуркач</a:t>
            </a:r>
            <a:r>
              <a:rPr lang="uk-UA" sz="2400" spc="150" dirty="0" smtClean="0">
                <a:ln w="11430"/>
                <a:solidFill>
                  <a:srgbClr val="FFFF99"/>
                </a:solidFill>
                <a:effectLst>
                  <a:glow rad="63500">
                    <a:srgbClr val="000B1A"/>
                  </a:glow>
                </a:effectLst>
                <a:latin typeface="Miniature" pitchFamily="2" charset="0"/>
              </a:rPr>
              <a:t> М.</a:t>
            </a:r>
          </a:p>
          <a:p>
            <a:pPr algn="ctr"/>
            <a:r>
              <a:rPr lang="uk-UA" sz="2400" spc="150" dirty="0" err="1" smtClean="0">
                <a:ln w="11430"/>
                <a:solidFill>
                  <a:srgbClr val="FFFF99"/>
                </a:solidFill>
                <a:effectLst>
                  <a:glow rad="63500">
                    <a:srgbClr val="000B1A"/>
                  </a:glow>
                </a:effectLst>
                <a:latin typeface="Miniature" pitchFamily="2" charset="0"/>
              </a:rPr>
              <a:t>Павлишин</a:t>
            </a:r>
            <a:r>
              <a:rPr lang="uk-UA" sz="2400" spc="150" dirty="0" smtClean="0">
                <a:ln w="11430"/>
                <a:solidFill>
                  <a:srgbClr val="FFFF99"/>
                </a:solidFill>
                <a:effectLst>
                  <a:glow rad="63500">
                    <a:srgbClr val="000B1A"/>
                  </a:glow>
                </a:effectLst>
                <a:latin typeface="Miniature" pitchFamily="2" charset="0"/>
              </a:rPr>
              <a:t> М.</a:t>
            </a:r>
          </a:p>
          <a:p>
            <a:pPr algn="ctr"/>
            <a:r>
              <a:rPr lang="uk-UA" sz="2400" spc="150" dirty="0" smtClean="0">
                <a:ln w="11430"/>
                <a:solidFill>
                  <a:srgbClr val="FFFF99"/>
                </a:solidFill>
                <a:effectLst>
                  <a:glow rad="63500">
                    <a:srgbClr val="000B1A"/>
                  </a:glow>
                </a:effectLst>
                <a:latin typeface="Miniature" pitchFamily="2" charset="0"/>
              </a:rPr>
              <a:t>Пас</a:t>
            </a:r>
            <a:r>
              <a:rPr lang="en-US" sz="2400" spc="150" dirty="0" err="1" smtClean="0">
                <a:ln w="11430"/>
                <a:solidFill>
                  <a:srgbClr val="FFFF99"/>
                </a:solidFill>
                <a:effectLst>
                  <a:glow rad="63500">
                    <a:srgbClr val="000B1A"/>
                  </a:glow>
                </a:effectLst>
                <a:latin typeface="Miniature" pitchFamily="2" charset="0"/>
              </a:rPr>
              <a:t>i</a:t>
            </a:r>
            <a:r>
              <a:rPr lang="uk-UA" sz="2400" spc="150" dirty="0" err="1" smtClean="0">
                <a:ln w="11430"/>
                <a:solidFill>
                  <a:srgbClr val="FFFF99"/>
                </a:solidFill>
                <a:effectLst>
                  <a:glow rad="63500">
                    <a:srgbClr val="000B1A"/>
                  </a:glow>
                </a:effectLst>
                <a:latin typeface="Miniature" pitchFamily="2" charset="0"/>
              </a:rPr>
              <a:t>чник</a:t>
            </a:r>
            <a:r>
              <a:rPr lang="uk-UA" sz="2400" spc="150" dirty="0" smtClean="0">
                <a:ln w="11430"/>
                <a:solidFill>
                  <a:srgbClr val="FFFF99"/>
                </a:solidFill>
                <a:effectLst>
                  <a:glow rad="63500">
                    <a:srgbClr val="000B1A"/>
                  </a:glow>
                </a:effectLst>
                <a:latin typeface="Miniature" pitchFamily="2" charset="0"/>
              </a:rPr>
              <a:t> М.</a:t>
            </a:r>
          </a:p>
          <a:p>
            <a:pPr algn="ctr"/>
            <a:r>
              <a:rPr lang="uk-UA" sz="2400" spc="150" dirty="0" err="1" smtClean="0">
                <a:ln w="11430"/>
                <a:solidFill>
                  <a:srgbClr val="FFFF99"/>
                </a:solidFill>
                <a:effectLst>
                  <a:glow rad="63500">
                    <a:srgbClr val="000B1A"/>
                  </a:glow>
                </a:effectLst>
                <a:latin typeface="Miniature" pitchFamily="2" charset="0"/>
              </a:rPr>
              <a:t>Федура</a:t>
            </a:r>
            <a:r>
              <a:rPr lang="uk-UA" sz="2400" spc="150" dirty="0" smtClean="0">
                <a:ln w="11430"/>
                <a:solidFill>
                  <a:srgbClr val="FFFF99"/>
                </a:solidFill>
                <a:effectLst>
                  <a:glow rad="63500">
                    <a:srgbClr val="000B1A"/>
                  </a:glow>
                </a:effectLst>
                <a:latin typeface="Miniature" pitchFamily="2" charset="0"/>
              </a:rPr>
              <a:t> В.</a:t>
            </a:r>
          </a:p>
          <a:p>
            <a:pPr algn="ctr"/>
            <a:r>
              <a:rPr lang="uk-UA" sz="2400" spc="150" dirty="0" err="1" smtClean="0">
                <a:ln w="11430"/>
                <a:solidFill>
                  <a:srgbClr val="FFFF99"/>
                </a:solidFill>
                <a:effectLst>
                  <a:glow rad="63500">
                    <a:srgbClr val="000B1A"/>
                  </a:glow>
                </a:effectLst>
                <a:latin typeface="Miniature" pitchFamily="2" charset="0"/>
              </a:rPr>
              <a:t>Челяк</a:t>
            </a:r>
            <a:r>
              <a:rPr lang="uk-UA" sz="2400" spc="150" dirty="0" smtClean="0">
                <a:ln w="11430"/>
                <a:solidFill>
                  <a:srgbClr val="FFFF99"/>
                </a:solidFill>
                <a:effectLst>
                  <a:glow rad="63500">
                    <a:srgbClr val="000B1A"/>
                  </a:glow>
                </a:effectLst>
                <a:latin typeface="Miniature" pitchFamily="2" charset="0"/>
              </a:rPr>
              <a:t> М.</a:t>
            </a:r>
            <a:endParaRPr lang="ru-RU" sz="2400" spc="150" dirty="0">
              <a:ln w="11430"/>
              <a:solidFill>
                <a:srgbClr val="FFFF99"/>
              </a:solidFill>
              <a:effectLst>
                <a:glow rad="63500">
                  <a:srgbClr val="000B1A"/>
                </a:glow>
              </a:effectLst>
              <a:latin typeface="Miniature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review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-4717032" y="-95241"/>
            <a:ext cx="7056784" cy="70526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67744" y="-116505"/>
            <a:ext cx="7078060" cy="70738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339752" y="1196752"/>
            <a:ext cx="6984776" cy="5472608"/>
          </a:xfrm>
          <a:prstGeom prst="roundRect">
            <a:avLst>
              <a:gd name="adj" fmla="val 39264"/>
            </a:avLst>
          </a:prstGeom>
          <a:solidFill>
            <a:srgbClr val="332521">
              <a:alpha val="74118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840x12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-1548680" y="4027884"/>
            <a:ext cx="9144000" cy="28575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4283968" y="0"/>
            <a:ext cx="309571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72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332521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tikvarika" pitchFamily="2" charset="0"/>
              </a:rPr>
              <a:t>ПЛАН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glow rad="101600">
                  <a:srgbClr val="332521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tikvarik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1916832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Які існують формати </a:t>
            </a:r>
          </a:p>
          <a:p>
            <a:pPr marL="342900" indent="-342900" algn="ctr"/>
            <a:r>
              <a:rPr lang="uk-UA" sz="280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графічних файлів?</a:t>
            </a:r>
          </a:p>
          <a:p>
            <a:pPr marL="342900" indent="-342900" algn="ctr"/>
            <a:r>
              <a:rPr lang="uk-UA" sz="280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2. Чому їх так багато?</a:t>
            </a:r>
          </a:p>
          <a:p>
            <a:pPr marL="342900" indent="-342900" algn="ctr"/>
            <a:r>
              <a:rPr lang="uk-UA" sz="280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3. Чому потрібно керуватися форматами при застосуванні графічних файлів?</a:t>
            </a:r>
          </a:p>
          <a:p>
            <a:pPr marL="342900" indent="-342900" algn="ctr"/>
            <a:r>
              <a:rPr lang="uk-UA" sz="280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4. Як можна змінити формат </a:t>
            </a:r>
            <a:r>
              <a:rPr lang="uk-UA" sz="2800" dirty="0" err="1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файла</a:t>
            </a:r>
            <a:r>
              <a:rPr lang="uk-UA" sz="280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?</a:t>
            </a:r>
          </a:p>
          <a:p>
            <a:pPr marL="342900" indent="-342900" algn="ctr"/>
            <a:r>
              <a:rPr lang="uk-UA" sz="280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5. Що потрібно зробити </a:t>
            </a:r>
          </a:p>
          <a:p>
            <a:pPr marL="342900" indent="-342900" algn="ctr"/>
            <a:r>
              <a:rPr lang="uk-UA" sz="280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з фотографією, перш ніж  </a:t>
            </a:r>
          </a:p>
          <a:p>
            <a:pPr marL="342900" indent="-342900" algn="ctr"/>
            <a:r>
              <a:rPr lang="uk-UA" sz="280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розмістити її на сайт?</a:t>
            </a:r>
            <a:endParaRPr lang="ru-RU" sz="2800" dirty="0">
              <a:solidFill>
                <a:schemeClr val="bg1"/>
              </a:solidFill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-709448"/>
            <a:ext cx="10729191" cy="773884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4462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Типи граф</a:t>
            </a:r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чних</a:t>
            </a:r>
            <a:r>
              <a:rPr lang="uk-UA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файл</a:t>
            </a:r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в</a:t>
            </a:r>
            <a:endParaRPr lang="ru-RU" sz="6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5496" y="836712"/>
            <a:ext cx="3707904" cy="1728192"/>
            <a:chOff x="144016" y="836712"/>
            <a:chExt cx="3707904" cy="1728192"/>
          </a:xfrm>
        </p:grpSpPr>
        <p:sp>
          <p:nvSpPr>
            <p:cNvPr id="17" name="Стрелка вниз 16"/>
            <p:cNvSpPr/>
            <p:nvPr/>
          </p:nvSpPr>
          <p:spPr>
            <a:xfrm>
              <a:off x="1547664" y="1700808"/>
              <a:ext cx="648072" cy="864096"/>
            </a:xfrm>
            <a:prstGeom prst="downArrow">
              <a:avLst/>
            </a:prstGeom>
            <a:solidFill>
              <a:schemeClr val="tx1">
                <a:alpha val="77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44016" y="836712"/>
              <a:ext cx="3707904" cy="1656184"/>
            </a:xfrm>
            <a:prstGeom prst="roundRect">
              <a:avLst>
                <a:gd name="adj" fmla="val 39264"/>
              </a:avLst>
            </a:prstGeom>
            <a:solidFill>
              <a:schemeClr val="tx1">
                <a:lumMod val="95000"/>
                <a:lumOff val="5000"/>
                <a:alpha val="91000"/>
              </a:schemeClr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400" dirty="0" smtClean="0">
                  <a:latin typeface="Antikvarika" pitchFamily="2" charset="0"/>
                </a:rPr>
                <a:t>Тип файлу</a:t>
              </a:r>
              <a:endParaRPr lang="ru-RU" sz="4400" dirty="0">
                <a:latin typeface="Antikvarika" pitchFamily="2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11560" y="2564904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aramond" pitchFamily="18" charset="0"/>
              </a:rPr>
              <a:t>JPEG</a:t>
            </a:r>
            <a:endParaRPr lang="ru-RU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427984" y="836712"/>
            <a:ext cx="4320480" cy="1728192"/>
            <a:chOff x="3851920" y="404664"/>
            <a:chExt cx="4320480" cy="1728192"/>
          </a:xfrm>
        </p:grpSpPr>
        <p:sp>
          <p:nvSpPr>
            <p:cNvPr id="21" name="Стрелка вниз 20"/>
            <p:cNvSpPr/>
            <p:nvPr/>
          </p:nvSpPr>
          <p:spPr>
            <a:xfrm>
              <a:off x="5652120" y="1268760"/>
              <a:ext cx="648072" cy="864096"/>
            </a:xfrm>
            <a:prstGeom prst="downArrow">
              <a:avLst/>
            </a:prstGeom>
            <a:solidFill>
              <a:schemeClr val="tx1">
                <a:alpha val="77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851920" y="404664"/>
              <a:ext cx="4320480" cy="1584176"/>
            </a:xfrm>
            <a:prstGeom prst="roundRect">
              <a:avLst>
                <a:gd name="adj" fmla="val 39264"/>
              </a:avLst>
            </a:prstGeom>
            <a:solidFill>
              <a:schemeClr val="tx1">
                <a:lumMod val="95000"/>
                <a:lumOff val="5000"/>
                <a:alpha val="91000"/>
              </a:schemeClr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400" dirty="0" smtClean="0">
                  <a:latin typeface="Antikvarika" pitchFamily="2" charset="0"/>
                </a:rPr>
                <a:t>Можливі дії</a:t>
              </a:r>
              <a:endParaRPr lang="ru-RU" sz="4400" dirty="0">
                <a:latin typeface="Antikvarika" pitchFamily="2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07504" y="3212976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aramond" pitchFamily="18" charset="0"/>
              </a:rPr>
              <a:t>WMF/EMF</a:t>
            </a:r>
            <a:endParaRPr lang="ru-RU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23928" y="2780928"/>
            <a:ext cx="5112568" cy="1512168"/>
          </a:xfrm>
          <a:prstGeom prst="roundRect">
            <a:avLst>
              <a:gd name="adj" fmla="val 39264"/>
            </a:avLst>
          </a:prstGeom>
          <a:solidFill>
            <a:srgbClr val="000B1A">
              <a:alpha val="71000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aramond" pitchFamily="18" charset="0"/>
                <a:sym typeface="Wingdings"/>
              </a:rPr>
              <a:t></a:t>
            </a:r>
            <a:r>
              <a:rPr lang="ru-RU" sz="2800" dirty="0" smtClean="0">
                <a:latin typeface="Garamond" pitchFamily="18" charset="0"/>
              </a:rPr>
              <a:t>Перегляд </a:t>
            </a:r>
            <a:r>
              <a:rPr lang="ru-RU" sz="2800" dirty="0" smtClean="0">
                <a:latin typeface="Garamond" pitchFamily="18" charset="0"/>
              </a:rPr>
              <a:t>і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стискання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файлів</a:t>
            </a:r>
            <a:endParaRPr lang="ru-RU" sz="2800" dirty="0">
              <a:latin typeface="Garamond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1600" y="3861048"/>
            <a:ext cx="1372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Garamond" pitchFamily="18" charset="0"/>
              </a:rPr>
              <a:t>TIFF</a:t>
            </a:r>
            <a:endParaRPr lang="ru-RU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39952" y="2132856"/>
            <a:ext cx="4896544" cy="1512168"/>
          </a:xfrm>
          <a:prstGeom prst="roundRect">
            <a:avLst>
              <a:gd name="adj" fmla="val 39264"/>
            </a:avLst>
          </a:prstGeom>
          <a:solidFill>
            <a:srgbClr val="000B1A">
              <a:alpha val="71000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aramond" pitchFamily="18" charset="0"/>
                <a:sym typeface="Wingdings"/>
              </a:rPr>
              <a:t></a:t>
            </a:r>
            <a:r>
              <a:rPr lang="ru-RU" sz="2800" dirty="0" smtClean="0">
                <a:latin typeface="Garamond" pitchFamily="18" charset="0"/>
              </a:rPr>
              <a:t>Перегляд</a:t>
            </a:r>
            <a:r>
              <a:rPr lang="ru-RU" sz="2800" dirty="0" smtClean="0">
                <a:latin typeface="Garamond" pitchFamily="18" charset="0"/>
              </a:rPr>
              <a:t>, </a:t>
            </a:r>
            <a:r>
              <a:rPr lang="ru-RU" sz="2800" dirty="0" smtClean="0">
                <a:latin typeface="Garamond" pitchFamily="18" charset="0"/>
              </a:rPr>
              <a:t>редагування</a:t>
            </a:r>
            <a:r>
              <a:rPr lang="ru-RU" sz="2800" dirty="0" smtClean="0">
                <a:latin typeface="Garamond" pitchFamily="18" charset="0"/>
              </a:rPr>
              <a:t> та </a:t>
            </a:r>
            <a:r>
              <a:rPr lang="ru-RU" sz="2800" dirty="0" smtClean="0">
                <a:latin typeface="Garamond" pitchFamily="18" charset="0"/>
              </a:rPr>
              <a:t>стискання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файлів</a:t>
            </a:r>
            <a:endParaRPr lang="ru-RU" sz="2800" dirty="0">
              <a:latin typeface="Garamond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18197" y="4665330"/>
            <a:ext cx="1077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Garamond" pitchFamily="18" charset="0"/>
              </a:rPr>
              <a:t>GIF</a:t>
            </a:r>
            <a:endParaRPr lang="ru-RU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79912" y="4365104"/>
            <a:ext cx="5328592" cy="1296144"/>
          </a:xfrm>
          <a:prstGeom prst="roundRect">
            <a:avLst>
              <a:gd name="adj" fmla="val 39264"/>
            </a:avLst>
          </a:prstGeom>
          <a:solidFill>
            <a:srgbClr val="000B1A">
              <a:alpha val="71000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aramond" pitchFamily="18" charset="0"/>
                <a:sym typeface="Wingdings"/>
              </a:rPr>
              <a:t></a:t>
            </a:r>
            <a:r>
              <a:rPr lang="ru-RU" sz="2800" dirty="0" smtClean="0">
                <a:latin typeface="Garamond" pitchFamily="18" charset="0"/>
              </a:rPr>
              <a:t>Перегляд та </a:t>
            </a:r>
            <a:r>
              <a:rPr lang="ru-RU" sz="2800" dirty="0" smtClean="0">
                <a:latin typeface="Garamond" pitchFamily="18" charset="0"/>
              </a:rPr>
              <a:t>стискання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файлів</a:t>
            </a:r>
            <a:endParaRPr lang="ru-RU" sz="2800" dirty="0">
              <a:latin typeface="Garamond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23320" y="3501008"/>
            <a:ext cx="6120680" cy="1512168"/>
          </a:xfrm>
          <a:prstGeom prst="roundRect">
            <a:avLst>
              <a:gd name="adj" fmla="val 39264"/>
            </a:avLst>
          </a:prstGeom>
          <a:solidFill>
            <a:srgbClr val="000B1A">
              <a:alpha val="71000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aramond" pitchFamily="18" charset="0"/>
                <a:sym typeface="Wingdings"/>
              </a:rPr>
              <a:t></a:t>
            </a:r>
            <a:r>
              <a:rPr lang="ru-RU" sz="2800" dirty="0" smtClean="0">
                <a:latin typeface="Garamond" pitchFamily="18" charset="0"/>
              </a:rPr>
              <a:t>Перегляд </a:t>
            </a:r>
            <a:r>
              <a:rPr lang="ru-RU" sz="2800" dirty="0" err="1" smtClean="0">
                <a:latin typeface="Garamond" pitchFamily="18" charset="0"/>
              </a:rPr>
              <a:t>і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err="1" smtClean="0">
                <a:latin typeface="Garamond" pitchFamily="18" charset="0"/>
              </a:rPr>
              <a:t>редагування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err="1" smtClean="0">
                <a:latin typeface="Garamond" pitchFamily="18" charset="0"/>
              </a:rPr>
              <a:t>лише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err="1" smtClean="0">
                <a:latin typeface="Garamond" pitchFamily="18" charset="0"/>
              </a:rPr>
              <a:t>першої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err="1" smtClean="0">
                <a:latin typeface="Garamond" pitchFamily="18" charset="0"/>
              </a:rPr>
              <a:t>сторінки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та </a:t>
            </a:r>
            <a:r>
              <a:rPr lang="ru-RU" sz="2800" dirty="0" err="1" smtClean="0">
                <a:latin typeface="Garamond" pitchFamily="18" charset="0"/>
              </a:rPr>
              <a:t>стискання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err="1" smtClean="0">
                <a:latin typeface="Garamond" pitchFamily="18" charset="0"/>
              </a:rPr>
              <a:t>файлів</a:t>
            </a:r>
            <a:endParaRPr lang="ru-RU" sz="2800" dirty="0">
              <a:latin typeface="Garamond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32984" y="5313402"/>
            <a:ext cx="1306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Garamond" pitchFamily="18" charset="0"/>
              </a:rPr>
              <a:t>PNG</a:t>
            </a:r>
            <a:endParaRPr lang="ru-RU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3968" y="5013176"/>
            <a:ext cx="4464496" cy="1728192"/>
          </a:xfrm>
          <a:prstGeom prst="roundRect">
            <a:avLst>
              <a:gd name="adj" fmla="val 39264"/>
            </a:avLst>
          </a:prstGeom>
          <a:solidFill>
            <a:srgbClr val="000B1A">
              <a:alpha val="71000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aramond" pitchFamily="18" charset="0"/>
                <a:sym typeface="Wingdings"/>
              </a:rPr>
              <a:t></a:t>
            </a:r>
            <a:r>
              <a:rPr lang="ru-RU" sz="2800" dirty="0" smtClean="0">
                <a:latin typeface="Garamond" pitchFamily="18" charset="0"/>
              </a:rPr>
              <a:t>Перегляд</a:t>
            </a:r>
            <a:r>
              <a:rPr lang="ru-RU" sz="2800" dirty="0" smtClean="0">
                <a:latin typeface="Garamond" pitchFamily="18" charset="0"/>
              </a:rPr>
              <a:t>, </a:t>
            </a:r>
            <a:r>
              <a:rPr lang="ru-RU" sz="2800" dirty="0" smtClean="0">
                <a:latin typeface="Garamond" pitchFamily="18" charset="0"/>
              </a:rPr>
              <a:t>редагування</a:t>
            </a:r>
            <a:r>
              <a:rPr lang="ru-RU" sz="2800" dirty="0" smtClean="0">
                <a:latin typeface="Garamond" pitchFamily="18" charset="0"/>
              </a:rPr>
              <a:t> та </a:t>
            </a:r>
            <a:r>
              <a:rPr lang="ru-RU" sz="2800" dirty="0" smtClean="0">
                <a:latin typeface="Garamond" pitchFamily="18" charset="0"/>
              </a:rPr>
              <a:t>стискання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файлів</a:t>
            </a:r>
            <a:endParaRPr lang="ru-RU" sz="2800" dirty="0">
              <a:latin typeface="Garamond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5817458"/>
            <a:ext cx="1317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Garamond" pitchFamily="18" charset="0"/>
              </a:rPr>
              <a:t>BMP</a:t>
            </a:r>
            <a:endParaRPr lang="ru-RU" sz="4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 animBg="1"/>
      <p:bldP spid="26" grpId="0"/>
      <p:bldP spid="19" grpId="0" animBg="1"/>
      <p:bldP spid="28" grpId="0"/>
      <p:bldP spid="29" grpId="0" animBg="1"/>
      <p:bldP spid="27" grpId="0" animBg="1"/>
      <p:bldP spid="30" grpId="0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5800.jpg"/>
          <p:cNvPicPr>
            <a:picLocks noChangeAspect="1"/>
          </p:cNvPicPr>
          <p:nvPr/>
        </p:nvPicPr>
        <p:blipFill>
          <a:blip r:embed="rId2" cstate="print"/>
          <a:srcRect b="2512"/>
          <a:stretch>
            <a:fillRect/>
          </a:stretch>
        </p:blipFill>
        <p:spPr>
          <a:xfrm>
            <a:off x="-1404664" y="-1611560"/>
            <a:ext cx="12025336" cy="986509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0" y="44624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PSD</a:t>
            </a:r>
          </a:p>
          <a:p>
            <a:pPr lvl="0" algn="ctr"/>
            <a:r>
              <a:rPr lang="ru-RU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(</a:t>
            </a:r>
            <a:r>
              <a:rPr lang="ru-RU" sz="4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Photoshop</a:t>
            </a:r>
            <a:r>
              <a:rPr lang="ru-RU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document</a:t>
            </a:r>
            <a:r>
              <a:rPr lang="ru-RU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)</a:t>
            </a:r>
          </a:p>
          <a:p>
            <a:pPr algn="ctr"/>
            <a:endParaRPr lang="ru-RU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7564" y="2060848"/>
            <a:ext cx="7848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Основн</a:t>
            </a:r>
            <a:r>
              <a:rPr lang="uk-UA" sz="2800" u="sng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а перевага</a:t>
            </a:r>
            <a:r>
              <a:rPr kumimoji="0" lang="ru-RU" sz="2800" b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дозволяє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зберігати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 абсолютно все, </a:t>
            </a:r>
            <a:r>
              <a:rPr kumimoji="0" lang="ru-RU" sz="2800" b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створити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програмі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Photoshop.</a:t>
            </a:r>
            <a:endParaRPr kumimoji="0" lang="ru-RU" sz="1600" b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  <a:latin typeface="Garamond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528" y="3364537"/>
            <a:ext cx="828092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УВАГА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en-US" i="1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/>
              </a:rPr>
              <a:t>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 кожною новою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версією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Photoshop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змінюється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формат PSD.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PSD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використовується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стандарт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стиснення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RLE,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розміри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меншими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без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втрати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якості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/>
              </a:rPr>
              <a:t>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PSD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ідеальний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формат для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проміжного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подальшого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якісного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зберігання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зображень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5800.jpg"/>
          <p:cNvPicPr>
            <a:picLocks noChangeAspect="1"/>
          </p:cNvPicPr>
          <p:nvPr/>
        </p:nvPicPr>
        <p:blipFill>
          <a:blip r:embed="rId2" cstate="print"/>
          <a:srcRect b="2512"/>
          <a:stretch>
            <a:fillRect/>
          </a:stretch>
        </p:blipFill>
        <p:spPr>
          <a:xfrm>
            <a:off x="-1404664" y="-1611560"/>
            <a:ext cx="12025336" cy="986509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BMP</a:t>
            </a:r>
            <a:r>
              <a:rPr lang="en-US" sz="5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</a:t>
            </a:r>
            <a:endParaRPr lang="en-US" sz="5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  <a:p>
            <a:pPr lvl="0" algn="ctr"/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(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Windows Device Independent Bitmap)</a:t>
            </a:r>
            <a:endParaRPr lang="ru-RU" sz="40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  <a:p>
            <a:pPr algn="ctr"/>
            <a:endParaRPr lang="ru-RU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1988840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Власний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формат </a:t>
            </a:r>
            <a:r>
              <a:rPr lang="ru-RU" sz="2800" u="sng" dirty="0" err="1" smtClean="0">
                <a:solidFill>
                  <a:schemeClr val="bg1"/>
                </a:solidFill>
                <a:latin typeface="Garamond" pitchFamily="18" charset="0"/>
              </a:rPr>
              <a:t>операційної</a:t>
            </a:r>
            <a:r>
              <a:rPr lang="ru-RU" sz="2800" u="sng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800" u="sng" dirty="0" err="1" smtClean="0">
                <a:solidFill>
                  <a:schemeClr val="bg1"/>
                </a:solidFill>
                <a:latin typeface="Garamond" pitchFamily="18" charset="0"/>
              </a:rPr>
              <a:t>системи</a:t>
            </a:r>
            <a:r>
              <a:rPr lang="ru-RU" sz="2800" u="sng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800" u="sng" dirty="0" err="1" smtClean="0">
                <a:solidFill>
                  <a:schemeClr val="bg1"/>
                </a:solidFill>
                <a:latin typeface="Garamond" pitchFamily="18" charset="0"/>
              </a:rPr>
              <a:t>Windows</a:t>
            </a:r>
            <a:r>
              <a:rPr lang="ru-RU" sz="2800" u="sng" dirty="0" smtClean="0">
                <a:solidFill>
                  <a:schemeClr val="bg1"/>
                </a:solidFill>
                <a:latin typeface="Garamond" pitchFamily="18" charset="0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Підтримує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індексованих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(256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коль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о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рів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)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RGB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колір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Даний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формат </a:t>
            </a:r>
            <a:r>
              <a:rPr lang="ru-RU" sz="2800" u="sng" dirty="0" err="1" smtClean="0">
                <a:solidFill>
                  <a:schemeClr val="bg1"/>
                </a:solidFill>
                <a:latin typeface="Garamond" pitchFamily="18" charset="0"/>
              </a:rPr>
              <a:t>розуміють</a:t>
            </a:r>
            <a:r>
              <a:rPr lang="ru-RU" sz="2800" u="sng" dirty="0" smtClean="0">
                <a:solidFill>
                  <a:schemeClr val="bg1"/>
                </a:solidFill>
                <a:latin typeface="Garamond" pitchFamily="18" charset="0"/>
              </a:rPr>
              <a:t> абсолютно </a:t>
            </a:r>
            <a:r>
              <a:rPr lang="ru-RU" sz="2800" u="sng" dirty="0" err="1" smtClean="0">
                <a:solidFill>
                  <a:schemeClr val="bg1"/>
                </a:solidFill>
                <a:latin typeface="Garamond" pitchFamily="18" charset="0"/>
              </a:rPr>
              <a:t>всі</a:t>
            </a:r>
            <a:r>
              <a:rPr lang="ru-RU" sz="2800" u="sng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800" u="sng" dirty="0" err="1" smtClean="0">
                <a:solidFill>
                  <a:schemeClr val="bg1"/>
                </a:solidFill>
                <a:latin typeface="Garamond" pitchFamily="18" charset="0"/>
              </a:rPr>
              <a:t>графічні</a:t>
            </a:r>
            <a:r>
              <a:rPr lang="ru-RU" sz="2800" u="sng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не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тільки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800" u="sng" dirty="0" err="1" smtClean="0">
                <a:solidFill>
                  <a:schemeClr val="bg1"/>
                </a:solidFill>
                <a:latin typeface="Garamond" pitchFamily="18" charset="0"/>
              </a:rPr>
              <a:t>редактори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що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працюють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під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Windows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. На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цьому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нечисленні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достоїнства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 BMP </a:t>
            </a:r>
            <a:r>
              <a:rPr lang="ru-RU" sz="2800" dirty="0" err="1" smtClean="0">
                <a:solidFill>
                  <a:schemeClr val="bg1"/>
                </a:solidFill>
                <a:latin typeface="Garamond" pitchFamily="18" charset="0"/>
              </a:rPr>
              <a:t>закінчуються</a:t>
            </a:r>
            <a:r>
              <a:rPr lang="ru-RU" sz="2800" dirty="0" smtClean="0">
                <a:solidFill>
                  <a:schemeClr val="bg1"/>
                </a:solidFill>
                <a:latin typeface="Garamond" pitchFamily="18" charset="0"/>
              </a:rPr>
              <a:t>.</a:t>
            </a:r>
            <a:endParaRPr kumimoji="0" lang="ru-RU" sz="1600" b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  <a:latin typeface="Garamond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483768" y="4005064"/>
            <a:ext cx="3672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Недол</a:t>
            </a:r>
            <a:r>
              <a:rPr kumimoji="0" lang="uk-UA" sz="4000" b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і</a:t>
            </a:r>
            <a:r>
              <a:rPr kumimoji="0" lang="ru-RU" sz="4000" b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ки</a:t>
            </a:r>
            <a:r>
              <a:rPr kumimoji="0" lang="ru-RU" sz="4000" b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: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 rot="21211936">
            <a:off x="-91740" y="4579821"/>
            <a:ext cx="3960440" cy="1800200"/>
          </a:xfrm>
          <a:prstGeom prst="roundRect">
            <a:avLst>
              <a:gd name="adj" fmla="val 39264"/>
            </a:avLst>
          </a:prstGeom>
          <a:solidFill>
            <a:schemeClr val="tx1">
              <a:lumMod val="95000"/>
              <a:lumOff val="5000"/>
              <a:alpha val="9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абсолютно </a:t>
            </a:r>
            <a:r>
              <a:rPr lang="ru-RU" sz="2400" i="1" dirty="0" smtClean="0"/>
              <a:t>не </a:t>
            </a:r>
            <a:r>
              <a:rPr lang="ru-RU" sz="2400" i="1" dirty="0" err="1" smtClean="0"/>
              <a:t>підходить</a:t>
            </a:r>
            <a:r>
              <a:rPr lang="ru-RU" sz="2400" i="1" dirty="0" smtClean="0"/>
              <a:t> для </a:t>
            </a:r>
            <a:r>
              <a:rPr lang="ru-RU" sz="2400" i="1" dirty="0" err="1" smtClean="0"/>
              <a:t>Інтернету</a:t>
            </a:r>
            <a:r>
              <a:rPr lang="en-US" sz="2400" i="1" dirty="0" smtClean="0"/>
              <a:t>;</a:t>
            </a:r>
            <a:endParaRPr lang="ru-RU" sz="2400" i="1" dirty="0">
              <a:latin typeface="Garamond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577143">
            <a:off x="4702546" y="4503810"/>
            <a:ext cx="4536504" cy="1944216"/>
          </a:xfrm>
          <a:prstGeom prst="roundRect">
            <a:avLst>
              <a:gd name="adj" fmla="val 39264"/>
            </a:avLst>
          </a:prstGeom>
          <a:solidFill>
            <a:schemeClr val="tx1">
              <a:lumMod val="95000"/>
              <a:lumOff val="5000"/>
              <a:alpha val="9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/>
              <a:t>це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невдалий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вибір</a:t>
            </a:r>
            <a:r>
              <a:rPr lang="ru-RU" sz="2400" i="1" dirty="0" smtClean="0"/>
              <a:t> для </a:t>
            </a:r>
            <a:r>
              <a:rPr lang="ru-RU" sz="2400" i="1" dirty="0" err="1" smtClean="0"/>
              <a:t>подальшого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роздруку</a:t>
            </a:r>
            <a:r>
              <a:rPr lang="en-US" sz="2400" i="1" dirty="0" smtClean="0"/>
              <a:t>;</a:t>
            </a:r>
            <a:endParaRPr lang="ru-RU" sz="2400" i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21446623">
            <a:off x="2587311" y="5597825"/>
            <a:ext cx="3647315" cy="1495461"/>
          </a:xfrm>
          <a:prstGeom prst="roundRect">
            <a:avLst>
              <a:gd name="adj" fmla="val 39264"/>
            </a:avLst>
          </a:prstGeom>
          <a:solidFill>
            <a:schemeClr val="tx1">
              <a:lumMod val="95000"/>
              <a:lumOff val="5000"/>
              <a:alpha val="9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/>
              <a:t>займає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невиправдано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багато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місця</a:t>
            </a:r>
            <a:r>
              <a:rPr lang="en-US" sz="2400" i="1" dirty="0" smtClean="0"/>
              <a:t>;</a:t>
            </a:r>
            <a:endParaRPr lang="ru-RU" sz="2400" i="1" dirty="0"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5800.jpg"/>
          <p:cNvPicPr>
            <a:picLocks noChangeAspect="1"/>
          </p:cNvPicPr>
          <p:nvPr/>
        </p:nvPicPr>
        <p:blipFill>
          <a:blip r:embed="rId2" cstate="print"/>
          <a:srcRect b="2512"/>
          <a:stretch>
            <a:fillRect/>
          </a:stretch>
        </p:blipFill>
        <p:spPr>
          <a:xfrm>
            <a:off x="-1404664" y="-1611560"/>
            <a:ext cx="12025336" cy="986509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-360040" y="-27384"/>
            <a:ext cx="9828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GIF </a:t>
            </a:r>
            <a:endParaRPr lang="uk-UA" sz="80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  <a:p>
            <a:pPr lvl="0" algn="ctr"/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(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Compuserve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Graphics </a:t>
            </a:r>
            <a:endParaRPr lang="uk-UA" sz="40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  <a:p>
            <a:pPr lvl="0" algn="ctr"/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Interchange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Format)</a:t>
            </a:r>
            <a:endParaRPr lang="ru-RU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45840" y="1888956"/>
            <a:ext cx="7452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vdp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56592" y="2109120"/>
            <a:ext cx="4248472" cy="4920280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299695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Symbol" pitchFamily="18" charset="2"/>
              <a:buChar char="V"/>
            </a:pP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Анімація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прозорість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зробили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GIF одним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з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форматів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, </a:t>
            </a:r>
            <a:endParaRPr lang="ru-RU" sz="3600" dirty="0" smtClean="0"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  <a:latin typeface="Garamond" pitchFamily="18" charset="0"/>
            </a:endParaRPr>
          </a:p>
          <a:p>
            <a:pPr algn="r"/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що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активно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використовуються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у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всесвітній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мережі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. </a:t>
            </a:r>
            <a:endParaRPr lang="ru-RU" sz="3600" dirty="0" smtClean="0"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  <a:latin typeface="Garamond" pitchFamily="18" charset="0"/>
            </a:endParaRP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  <a:sym typeface="Symbol"/>
              </a:rPr>
              <a:t>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Але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основний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його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недолік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– </a:t>
            </a:r>
          </a:p>
          <a:p>
            <a:pPr algn="r"/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відображення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тільки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256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кольорів</a:t>
            </a: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.</a:t>
            </a:r>
            <a:endParaRPr lang="ru-RU" sz="3600" dirty="0"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  <a:latin typeface="Garamond" pitchFamily="18" charset="0"/>
            </a:endParaRPr>
          </a:p>
        </p:txBody>
      </p:sp>
      <p:pic>
        <p:nvPicPr>
          <p:cNvPr id="10" name="Рисунок 9" descr="0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-747464"/>
            <a:ext cx="2664296" cy="2664296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13" name="Рисунок 12" descr="0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04664"/>
            <a:ext cx="2664296" cy="2664296"/>
          </a:xfrm>
          <a:prstGeom prst="ellipse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5800.jpg"/>
          <p:cNvPicPr>
            <a:picLocks noChangeAspect="1"/>
          </p:cNvPicPr>
          <p:nvPr/>
        </p:nvPicPr>
        <p:blipFill>
          <a:blip r:embed="rId2" cstate="print"/>
          <a:srcRect b="2512"/>
          <a:stretch>
            <a:fillRect/>
          </a:stretch>
        </p:blipFill>
        <p:spPr>
          <a:xfrm>
            <a:off x="-1404664" y="-1611560"/>
            <a:ext cx="12025336" cy="986509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0" y="-27384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EPS</a:t>
            </a:r>
            <a:r>
              <a:rPr lang="ru-RU" sz="54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ru-RU" sz="54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(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Encapsulated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Postscript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)</a:t>
            </a:r>
            <a:endParaRPr lang="ru-RU" sz="40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  <a:p>
            <a:pPr algn="ctr"/>
            <a:endParaRPr lang="ru-RU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480697"/>
            <a:ext cx="8676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ª"/>
            </a:pP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Postscript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-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одне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з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найважливіших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понять в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сучасній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комп'ютерній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графіці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.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Це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мова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опису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сторінок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endParaRPr lang="ru-RU" sz="2800" i="1" dirty="0" smtClean="0"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</a:endParaRPr>
          </a:p>
          <a:p>
            <a:pPr algn="ctr"/>
            <a:r>
              <a:rPr lang="ru-RU" sz="2800" i="1" u="sng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для </a:t>
            </a:r>
            <a:r>
              <a:rPr lang="ru-RU" sz="2800" i="1" u="sng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Postscript</a:t>
            </a:r>
            <a:r>
              <a:rPr lang="ru-RU" sz="2800" i="1" u="sng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u="sng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принтерів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, до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яких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відносяться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більшість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сучасних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професійних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пристроїв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.  </a:t>
            </a:r>
            <a:endParaRPr lang="ru-RU" sz="2800" i="1" dirty="0" smtClean="0"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</a:endParaRPr>
          </a:p>
          <a:p>
            <a:pPr algn="ctr">
              <a:buFont typeface="Wingdings" pitchFamily="2" charset="2"/>
              <a:buChar char="ª"/>
            </a:pPr>
            <a:endParaRPr lang="ru-RU" sz="2800" i="1" dirty="0" smtClean="0"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</a:endParaRPr>
          </a:p>
          <a:p>
            <a:pPr algn="ctr">
              <a:buFont typeface="Wingdings" pitchFamily="2" charset="2"/>
              <a:buChar char="ª"/>
            </a:pP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Даний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формат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може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зберігати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в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собі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інформацію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абсолютно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будь-яких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колірних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моделях,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включаючи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Duotone</a:t>
            </a:r>
            <a:r>
              <a:rPr lang="ru-RU" sz="2800" i="1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</a:rPr>
              <a:t>. </a:t>
            </a:r>
            <a:endParaRPr lang="ru-RU" sz="2800" i="1" dirty="0"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5800.jpg"/>
          <p:cNvPicPr>
            <a:picLocks noChangeAspect="1"/>
          </p:cNvPicPr>
          <p:nvPr/>
        </p:nvPicPr>
        <p:blipFill>
          <a:blip r:embed="rId2" cstate="print"/>
          <a:srcRect b="2512"/>
          <a:stretch>
            <a:fillRect/>
          </a:stretch>
        </p:blipFill>
        <p:spPr>
          <a:xfrm>
            <a:off x="-1404664" y="-1611560"/>
            <a:ext cx="12025336" cy="986509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13572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JPEG 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далеко не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кращий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формат для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зберігання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ваших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ілюстрацій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з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метою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подальшого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редагування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. При кожному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відкритті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подальшому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закритті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файлу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він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переписується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наново, а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отже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якість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ще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більше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падає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. Через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деякий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час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зображення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може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 стати абсолютно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непридатним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rPr>
              <a:t>.</a:t>
            </a:r>
            <a:endParaRPr lang="ru-RU" sz="2800" dirty="0">
              <a:solidFill>
                <a:schemeClr val="bg1"/>
              </a:solidFill>
              <a:effectLst>
                <a:glow rad="101600">
                  <a:srgbClr val="332521">
                    <a:alpha val="60000"/>
                  </a:srgbClr>
                </a:glow>
              </a:effectLst>
              <a:latin typeface="Garamond" pitchFamily="18" charset="0"/>
            </a:endParaRPr>
          </a:p>
        </p:txBody>
      </p:sp>
      <p:pic>
        <p:nvPicPr>
          <p:cNvPr id="8" name="Рисунок 7" descr="Felis_silvestris_silvestris_small_gradual_decrease_of_qual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19" y="1417697"/>
            <a:ext cx="2674081" cy="309142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1916832"/>
            <a:ext cx="7020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sym typeface="Wingdings"/>
              </a:rPr>
              <a:t></a:t>
            </a:r>
            <a:r>
              <a:rPr lang="uk-UA" sz="2800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Не </a:t>
            </a:r>
            <a:r>
              <a:rPr lang="ru-RU" sz="2800" i="1" dirty="0" err="1" smtClean="0">
                <a:solidFill>
                  <a:schemeClr val="bg1"/>
                </a:solidFill>
              </a:rPr>
              <a:t>дивлячись</a:t>
            </a:r>
            <a:r>
              <a:rPr lang="ru-RU" sz="2800" i="1" dirty="0" smtClean="0">
                <a:solidFill>
                  <a:schemeClr val="bg1"/>
                </a:solidFill>
              </a:rPr>
              <a:t> на те, </a:t>
            </a:r>
            <a:r>
              <a:rPr lang="ru-RU" sz="2800" i="1" dirty="0" err="1" smtClean="0">
                <a:solidFill>
                  <a:schemeClr val="bg1"/>
                </a:solidFill>
              </a:rPr>
              <a:t>що</a:t>
            </a:r>
            <a:r>
              <a:rPr lang="ru-RU" sz="2800" i="1" dirty="0" smtClean="0">
                <a:solidFill>
                  <a:schemeClr val="bg1"/>
                </a:solidFill>
              </a:rPr>
              <a:t> ми </a:t>
            </a:r>
            <a:r>
              <a:rPr lang="ru-RU" sz="2800" i="1" dirty="0" err="1" smtClean="0">
                <a:solidFill>
                  <a:schemeClr val="bg1"/>
                </a:solidFill>
              </a:rPr>
              <a:t>розглядаємо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Jpeg</a:t>
            </a:r>
            <a:r>
              <a:rPr lang="ru-RU" sz="2800" i="1" dirty="0" smtClean="0">
                <a:solidFill>
                  <a:schemeClr val="bg1"/>
                </a:solidFill>
              </a:rPr>
              <a:t> як </a:t>
            </a:r>
            <a:r>
              <a:rPr lang="ru-RU" sz="2800" i="1" dirty="0" err="1" smtClean="0">
                <a:solidFill>
                  <a:schemeClr val="bg1"/>
                </a:solidFill>
              </a:rPr>
              <a:t>графічний</a:t>
            </a:r>
            <a:r>
              <a:rPr lang="ru-RU" sz="2800" i="1" dirty="0" smtClean="0">
                <a:solidFill>
                  <a:schemeClr val="bg1"/>
                </a:solidFill>
              </a:rPr>
              <a:t> формат, </a:t>
            </a:r>
            <a:r>
              <a:rPr lang="ru-RU" sz="2800" i="1" dirty="0" err="1" smtClean="0">
                <a:solidFill>
                  <a:schemeClr val="bg1"/>
                </a:solidFill>
              </a:rPr>
              <a:t>насправді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це</a:t>
            </a:r>
            <a:r>
              <a:rPr lang="ru-RU" sz="2800" i="1" dirty="0" smtClean="0">
                <a:solidFill>
                  <a:schemeClr val="bg1"/>
                </a:solidFill>
              </a:rPr>
              <a:t> перш за все принцип </a:t>
            </a:r>
            <a:r>
              <a:rPr lang="ru-RU" sz="2800" i="1" dirty="0" err="1" smtClean="0">
                <a:solidFill>
                  <a:schemeClr val="bg1"/>
                </a:solidFill>
              </a:rPr>
              <a:t>стиснення</a:t>
            </a:r>
            <a:r>
              <a:rPr lang="ru-RU" sz="2800" i="1" dirty="0" smtClean="0">
                <a:solidFill>
                  <a:schemeClr val="bg1"/>
                </a:solidFill>
              </a:rPr>
              <a:t>, один </a:t>
            </a:r>
            <a:r>
              <a:rPr lang="ru-RU" sz="2800" i="1" dirty="0" err="1" smtClean="0">
                <a:solidFill>
                  <a:schemeClr val="bg1"/>
                </a:solidFill>
              </a:rPr>
              <a:t>з</a:t>
            </a:r>
            <a:r>
              <a:rPr lang="ru-RU" sz="2800" i="1" dirty="0" smtClean="0">
                <a:solidFill>
                  <a:schemeClr val="bg1"/>
                </a:solidFill>
              </a:rPr>
              <a:t> самих </a:t>
            </a:r>
            <a:r>
              <a:rPr lang="ru-RU" sz="2800" i="1" dirty="0" err="1" smtClean="0">
                <a:solidFill>
                  <a:schemeClr val="bg1"/>
                </a:solidFill>
              </a:rPr>
              <a:t>поширений</a:t>
            </a:r>
            <a:r>
              <a:rPr lang="ru-RU" sz="2800" i="1" dirty="0" smtClean="0">
                <a:solidFill>
                  <a:schemeClr val="bg1"/>
                </a:solidFill>
              </a:rPr>
              <a:t> в </a:t>
            </a:r>
            <a:r>
              <a:rPr lang="ru-RU" sz="2800" i="1" dirty="0" err="1" smtClean="0">
                <a:solidFill>
                  <a:schemeClr val="bg1"/>
                </a:solidFill>
              </a:rPr>
              <a:t>даний</a:t>
            </a:r>
            <a:r>
              <a:rPr lang="ru-RU" sz="2800" i="1" dirty="0" smtClean="0">
                <a:solidFill>
                  <a:schemeClr val="bg1"/>
                </a:solidFill>
              </a:rPr>
              <a:t> час.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7384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JPEG </a:t>
            </a:r>
            <a:endParaRPr lang="uk-UA" sz="80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  <a:p>
            <a:pPr lvl="0" algn="ctr"/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(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Joint Photographic Experts Group)</a:t>
            </a:r>
            <a:endParaRPr lang="ru-RU" sz="40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5800.jpg"/>
          <p:cNvPicPr>
            <a:picLocks noChangeAspect="1"/>
          </p:cNvPicPr>
          <p:nvPr/>
        </p:nvPicPr>
        <p:blipFill>
          <a:blip r:embed="rId2" cstate="print"/>
          <a:srcRect b="2512"/>
          <a:stretch>
            <a:fillRect/>
          </a:stretch>
        </p:blipFill>
        <p:spPr>
          <a:xfrm>
            <a:off x="-1404664" y="-1611560"/>
            <a:ext cx="12025336" cy="986509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0" y="-27384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PDF</a:t>
            </a:r>
            <a:endParaRPr lang="ru-RU" sz="54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(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Portable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Document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Format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)</a:t>
            </a:r>
            <a:endParaRPr lang="ru-RU" sz="40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  <a:p>
            <a:pPr algn="ctr"/>
            <a:endParaRPr lang="ru-RU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216024" y="1772816"/>
            <a:ext cx="6588224" cy="5085184"/>
            <a:chOff x="0" y="2132856"/>
            <a:chExt cx="6588224" cy="508518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132856"/>
              <a:ext cx="6588224" cy="5085184"/>
            </a:xfrm>
            <a:prstGeom prst="roundRect">
              <a:avLst>
                <a:gd name="adj" fmla="val 39264"/>
              </a:avLst>
            </a:prstGeom>
            <a:solidFill>
              <a:schemeClr val="tx1">
                <a:alpha val="66000"/>
              </a:schemeClr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536" y="2771050"/>
              <a:ext cx="5832648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ª"/>
              </a:pPr>
              <a:r>
                <a:rPr lang="uk-UA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Цей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формат,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розроблений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для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швидкої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передачі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по мережах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інформації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різного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типу, в основному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верстаних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документів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. </a:t>
              </a:r>
              <a:endPara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endParaRPr>
            </a:p>
            <a:p>
              <a:pPr algn="ctr"/>
              <a:endParaRPr lang="ru-RU" sz="2800" dirty="0" smtClean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endParaRPr>
            </a:p>
            <a:p>
              <a:pPr algn="ctr">
                <a:buFont typeface="Wingdings" pitchFamily="2" charset="2"/>
                <a:buChar char="ª"/>
              </a:pP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На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сьогоднішній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день в PDF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можуть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входити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графіка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, текст,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гіперпосилання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, звук,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відео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і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інше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rgbClr val="332521">
                        <a:alpha val="60000"/>
                      </a:srgbClr>
                    </a:glow>
                  </a:effectLst>
                  <a:latin typeface="Garamond" pitchFamily="18" charset="0"/>
                </a:rPr>
                <a:t>.</a:t>
              </a:r>
            </a:p>
            <a:p>
              <a:pPr algn="ctr">
                <a:buFont typeface="Wingdings" pitchFamily="2" charset="2"/>
                <a:buChar char="ª"/>
              </a:pPr>
              <a:endParaRPr lang="ru-RU" sz="2800" i="1" dirty="0">
                <a:solidFill>
                  <a:schemeClr val="bg1"/>
                </a:solidFill>
                <a:effectLst>
                  <a:glow rad="101600">
                    <a:srgbClr val="332521">
                      <a:alpha val="60000"/>
                    </a:srgbClr>
                  </a:glow>
                </a:effectLst>
                <a:latin typeface="Garamond" pitchFamily="18" charset="0"/>
              </a:endParaRPr>
            </a:p>
          </p:txBody>
        </p:sp>
      </p:grpSp>
      <p:pic>
        <p:nvPicPr>
          <p:cNvPr id="9" name="Рисунок 8" descr="Pdf_by_mimooh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660" y="2773660"/>
            <a:ext cx="2640820" cy="28155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538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2014-03-12T16:45:47Z</dcterms:created>
  <dcterms:modified xsi:type="dcterms:W3CDTF">2014-05-21T23:38:37Z</dcterms:modified>
</cp:coreProperties>
</file>