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1%96%D0%BC_%D0%91%D0%B5%D1%80%D0%BD%D0%B5%D1%80%D1%81-%D0%9B%D1%9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Internet" TargetMode="External"/><Relationship Id="rId5" Type="http://schemas.openxmlformats.org/officeDocument/2006/relationships/hyperlink" Target="http://uk.wikipedia.org/w/index.php?title=ENQUIRE&amp;action=edit&amp;redlink=1" TargetMode="External"/><Relationship Id="rId4" Type="http://schemas.openxmlformats.org/officeDocument/2006/relationships/hyperlink" Target="http://uk.wikipedia.org/wiki/CER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1%96%D0%BC_%D0%91%D0%B5%D1%80%D0%BD%D0%B5%D1%80%D1%81-%D0%9B%D1%96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Internet" TargetMode="External"/><Relationship Id="rId5" Type="http://schemas.openxmlformats.org/officeDocument/2006/relationships/hyperlink" Target="http://uk.wikipedia.org/w/index.php?title=ENQUIRE&amp;action=edit&amp;redlink=1" TargetMode="External"/><Relationship Id="rId4" Type="http://schemas.openxmlformats.org/officeDocument/2006/relationships/hyperlink" Target="http://uk.wikipedia.org/wiki/CER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80%D0%B0%D1%83%D0%B7%D0%B5%D1%8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k.wikipedia.org/w/index.php?title=%D0%A0%D0%BE%D0%B1%D0%B5%D1%80%D1%82_%D0%9A%D0%B0%D0%B9%D0%BE&amp;action=edit&amp;redlink=1" TargetMode="External"/><Relationship Id="rId4" Type="http://schemas.openxmlformats.org/officeDocument/2006/relationships/hyperlink" Target="http://uk.wikipedia.org/wiki/%D0%9F%D1%80%D0%BE%D0%B3%D1%80%D0%B0%D0%BC%D0%BD%D0%B5_%D0%B7%D0%B0%D0%B1%D0%B5%D0%B7%D0%BF%D0%B5%D1%87%D0%B5%D0%BD%D0%BD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NCSA_Mosaic" TargetMode="External"/><Relationship Id="rId3" Type="http://schemas.openxmlformats.org/officeDocument/2006/relationships/hyperlink" Target="http://uk.wikipedia.org/wiki/IETF" TargetMode="External"/><Relationship Id="rId7" Type="http://schemas.openxmlformats.org/officeDocument/2006/relationships/hyperlink" Target="http://uk.wikipedia.org/wiki/HTML" TargetMode="External"/><Relationship Id="rId2" Type="http://schemas.openxmlformats.org/officeDocument/2006/relationships/hyperlink" Target="http://uk.wikipedia.org/wiki/1990-%D1%82%D1%9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Document_Type_Definition" TargetMode="External"/><Relationship Id="rId5" Type="http://schemas.openxmlformats.org/officeDocument/2006/relationships/hyperlink" Target="http://uk.wikipedia.org/w/index.php?title=%D0%94%D0%B5%D0%BD_%D0%9A%D0%BE%D0%BD%D0%BE%D0%BB%D1%96&amp;action=edit&amp;redlink=1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www.w3.org/MarkUp/draft-ietf-iiir-html-01.txt" TargetMode="External"/><Relationship Id="rId9" Type="http://schemas.openxmlformats.org/officeDocument/2006/relationships/hyperlink" Target="http://uk.wikipedia.org/w/index.php?title=%D0%94%D0%B5%D0%B9%D0%B2_%D0%A0%D0%B0%D0%B4%D0%B6%D0%B5%D1%82%D1%82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RF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k.wikipedia.org/wiki/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1%96%D0%B6%D0%BD%D0%B0%D1%80%D0%BE%D0%B4%D0%BD%D0%B0_%D0%B5%D0%BB%D0%B5%D0%BA%D1%82%D1%80%D0%BE%D1%82%D0%B5%D1%85%D0%BD%D1%96%D1%87%D0%BD%D0%B0_%D0%BA%D0%BE%D0%BC%D1%96%D1%81%D1%96%D1%8F" TargetMode="External"/><Relationship Id="rId3" Type="http://schemas.openxmlformats.org/officeDocument/2006/relationships/hyperlink" Target="http://uk.wikipedia.org/wiki/IETF" TargetMode="External"/><Relationship Id="rId7" Type="http://schemas.openxmlformats.org/officeDocument/2006/relationships/hyperlink" Target="http://uk.wikipedia.org/wiki/International_Organization_for_Standardizatio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2000-%D0%BD%D1%96" TargetMode="External"/><Relationship Id="rId5" Type="http://schemas.openxmlformats.org/officeDocument/2006/relationships/hyperlink" Target="http://uk.wikipedia.org/wiki/W3C" TargetMode="External"/><Relationship Id="rId4" Type="http://schemas.openxmlformats.org/officeDocument/2006/relationships/hyperlink" Target="http://uk.wikipedia.org/wiki/1990-%D1%82%D1%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1" y="1916832"/>
            <a:ext cx="6768751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  <a:cs typeface="Aharoni" pitchFamily="2" charset="-79"/>
              </a:rPr>
              <a:t>ПРЕЗЕНТАЦІЯ НА ТЕМУ: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  <a:cs typeface="Aharoni" pitchFamily="2" charset="-79"/>
              </a:rPr>
              <a:t>”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Історія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HTML”</a:t>
            </a:r>
            <a:endParaRPr lang="uk-UA" sz="2800" dirty="0"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+mj-lt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4248" y="5733256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</a:t>
            </a:r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чениці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9-В класу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602128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Гутянської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Діани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25144"/>
            <a:ext cx="5039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—стандартна 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мова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розмітки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веб-сторінок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в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інтернеті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.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Більшість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веб-сторінок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створюються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за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мови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 </a:t>
            </a:r>
            <a:r>
              <a:rPr lang="uk-UA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Документ 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оброблюється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браузером  та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відтворюється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екрані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звичному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людини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вигляді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uk-UA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05064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1980 року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фізик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hlinkClick r:id="rId3" tooltip="Тім Бернерс-Лі"/>
              </a:rPr>
              <a:t>Тім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hlinkClick r:id="rId3" tooltip="Тім Бернерс-Лі"/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hlinkClick r:id="rId3" tooltip="Тім Бернерс-Лі"/>
              </a:rPr>
              <a:t>Бернерс-Лі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який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 той час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співробітником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hlinkClick r:id="rId4" tooltip="CERN"/>
              </a:rPr>
              <a:t>CERN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запропонував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прототипував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систему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hlinkClick r:id="rId5" tooltip="ENQUIRE (ще не написана)"/>
              </a:rPr>
              <a:t>ENQUIRE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яка мала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полегшити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сумісне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користування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документами для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дослідників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CERN.</a:t>
            </a:r>
          </a:p>
          <a:p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1989 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року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Бернерс-Лі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запропонував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впровадити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базі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hlinkClick r:id="rId6" tooltip="Internet"/>
              </a:rPr>
              <a:t>Internet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гіпертекстову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систему </a:t>
            </a:r>
            <a:r>
              <a:rPr lang="ru-RU" dirty="0" err="1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документів</a:t>
            </a:r>
            <a:r>
              <a:rPr lang="ru-RU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4932040" cy="4932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508104" y="908720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1980 року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фізик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Тім Бернерс-Лі"/>
              </a:rPr>
              <a:t>Тім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Тім Бернерс-Лі"/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Тім Бернерс-Лі"/>
              </a:rPr>
              <a:t>Бернерс-Лі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який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на той час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співробітником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CERN"/>
              </a:rPr>
              <a:t>CERN</a:t>
            </a:r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запропонував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прототипував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систему</a:t>
            </a:r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5" tooltip="ENQUIRE (ще не написана)"/>
              </a:rPr>
              <a:t>ENQUIRE</a:t>
            </a:r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яка мала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полегшити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сумісне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користування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документами для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дослідників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CERN.</a:t>
            </a:r>
          </a:p>
          <a:p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1989 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року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Бернерс-Лі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запропонував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впровадити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базі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Internet"/>
              </a:rPr>
              <a:t>Internet</a:t>
            </a:r>
            <a:r>
              <a:rPr lang="en-US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гіпертекстову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систему </a:t>
            </a:r>
            <a:r>
              <a:rPr lang="ru-RU" dirty="0" err="1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документів</a:t>
            </a:r>
            <a:r>
              <a:rPr lang="ru-RU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M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908720"/>
            <a:ext cx="48768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908720"/>
            <a:ext cx="32403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Вже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наприкінці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1990 року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він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розробив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HTML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написав 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3" tooltip="Браузер"/>
              </a:rPr>
              <a:t>браузер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та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серверне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4" tooltip="Програмне забезпечення"/>
              </a:rPr>
              <a:t>програмне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4" tooltip="Програмне забезпечення"/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4" tooltip="Програмне забезпечення"/>
              </a:rPr>
              <a:t>забезпечення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для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запропонованої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системи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У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цьому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ж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Тім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Бернерс-Лі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та 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5" tooltip="Роберт Кайо (ще не написана)"/>
              </a:rPr>
              <a:t>Роберт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5" tooltip="Роберт Кайо (ще не написана)"/>
              </a:rPr>
              <a:t>Кайо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інженер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інформаційних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систем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CERN, 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подали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спільну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заявку на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фінансування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проекту,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проте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цей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проект не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офіційно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прийнятий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CERN.</a:t>
            </a:r>
            <a:endParaRPr lang="uk-UA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0"/>
            <a:ext cx="46085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Бернерс-Лі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розглядав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 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як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похідну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мову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SGML,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середині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2" tooltip="1990-ті"/>
              </a:rPr>
              <a:t>1993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року 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3" tooltip="IETF"/>
              </a:rPr>
              <a:t>Спеціальна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3" tooltip="IETF"/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3" tooltip="IETF"/>
              </a:rPr>
              <a:t>Комісія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3" tooltip="IETF"/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3" tooltip="IETF"/>
              </a:rPr>
              <a:t>Інтернет-розробок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(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IETF)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офіційно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визначила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її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такою,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опублікувавши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першу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специфікацію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HTML: 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4"/>
              </a:rPr>
              <a:t>«Hypertext Markup Language (HTML)» Internet-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4"/>
              </a:rPr>
              <a:t>проект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авторами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якої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були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Тім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Бернерс-Лі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 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5" tooltip="Ден Конолі (ще не написана)"/>
              </a:rPr>
              <a:t>Ден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5" tooltip="Ден Конолі (ще не написана)"/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5" tooltip="Ден Конолі (ще не написана)"/>
              </a:rPr>
              <a:t>Конолі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Ця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специфікація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вже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містила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6" tooltip="Document Type Definition"/>
              </a:rPr>
              <a:t>визначення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6" tooltip="Document Type Definition"/>
              </a:rPr>
              <a:t> типу документу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яке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чітко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зазначало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граматику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HTML. </a:t>
            </a:r>
            <a:r>
              <a:rPr lang="en-US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7"/>
              </a:rPr>
              <a:t>[5]</a:t>
            </a:r>
            <a:endParaRPr lang="en-US" dirty="0" smtClean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Проект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втратив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силу через 6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місяців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проте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відомий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за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офіційне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визнання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ньому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створеного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для браузера 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8" tooltip="NCSA Mosaic"/>
              </a:rPr>
              <a:t>NCSA Mosaic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тега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додавання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зображень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не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розділяючи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філософію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IETF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щодо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заснування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стандартів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успішних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прототипах.</a:t>
            </a:r>
            <a:r>
              <a:rPr lang="ru-RU" baseline="300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7"/>
              </a:rPr>
              <a:t>[6]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Так само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пізніше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 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2" tooltip="1990-ті"/>
              </a:rPr>
              <a:t>1993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конкуруючому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Інтернет-проекті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9" tooltip="Дейв Раджетт (ще не написана)"/>
              </a:rPr>
              <a:t>Дейва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hlinkClick r:id="rId9" tooltip="Дейв Раджетт (ще не написана)"/>
              </a:rPr>
              <a:t>Раджетта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«</a:t>
            </a:r>
            <a:r>
              <a:rPr lang="en-U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HTML+ (Hypertext Markup Format)»,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було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запропоновано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стандартизувати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вже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запроваджені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браузерами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сенсаційні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на той час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можливості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такі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як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таблиці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перші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інтерактивні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форми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Рисунок 2" descr="hdhdh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3528" y="980728"/>
            <a:ext cx="3803915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869160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 початку 1994 року,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після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того, як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проекти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HTML»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HTML+»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втратили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свою силу, 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IETF 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створив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Робочу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групу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 (HTML Working Group). 1995 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року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Робоча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група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 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завершила роботу над документом «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 2.0» (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опублікований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як 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hlinkClick r:id="rId3" tooltip="RFC"/>
              </a:rPr>
              <a:t>RFC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із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номером 1866),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першою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специфікацією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мала бути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використана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як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базовий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стандарт для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подальших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вдосконалень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HTML.</a:t>
            </a:r>
            <a:r>
              <a:rPr lang="en-US" baseline="300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hlinkClick r:id="rId4"/>
              </a:rPr>
              <a:t>[6]</a:t>
            </a:r>
            <a:r>
              <a:rPr lang="en-US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Версія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2.0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окреслювала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чіткі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відмінності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між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новим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виданням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специфікації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попередніми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проектами.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36510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Подальші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розробки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під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заступництвом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3" tooltip="IETF"/>
              </a:rPr>
              <a:t>IETF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зіштовхнулися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конкуруючими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інтересами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З 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4" tooltip="1990-ті"/>
              </a:rPr>
              <a:t>1996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року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специфікації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HTML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затверджувались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5" tooltip="W3C"/>
              </a:rPr>
              <a:t>Консорціумом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5" tooltip="W3C"/>
              </a:rPr>
              <a:t>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5" tooltip="W3C"/>
              </a:rPr>
              <a:t>W3C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враховуючи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доповнення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розмітки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впроваджувалися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компаніями-розробниками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браузерів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Тим не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менш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у 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6" tooltip="2000-ні"/>
              </a:rPr>
              <a:t>2000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HTML 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стала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міжнародним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стандартом (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7" tooltip="International Organization for Standardization"/>
              </a:rPr>
              <a:t>ISO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8" tooltip="Міжнародна електротехнічна комісія"/>
              </a:rPr>
              <a:t>IEC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15445:2000).</a:t>
            </a:r>
          </a:p>
          <a:p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Остання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специфікація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HTML,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опублікована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W3C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наприкінці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4" tooltip="1990-ті"/>
              </a:rPr>
              <a:t>1999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року,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має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назву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HTML 4.01 Recommendation».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Усі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спірні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питання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помилки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цієї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специфікації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були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офіційно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визнані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у списку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друкарських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помилок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опублікованому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 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hlinkClick r:id="rId6" tooltip="2000-ні"/>
              </a:rPr>
              <a:t>2001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</TotalTime>
  <Words>94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Школа</cp:lastModifiedBy>
  <cp:revision>6</cp:revision>
  <dcterms:created xsi:type="dcterms:W3CDTF">2014-04-21T12:28:34Z</dcterms:created>
  <dcterms:modified xsi:type="dcterms:W3CDTF">2014-04-22T11:25:55Z</dcterms:modified>
</cp:coreProperties>
</file>