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f/fe/Umberto_Boccioni_001.jpg/250px-Umberto_Boccioni_001.jpg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880319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Укр</a:t>
            </a:r>
            <a:r>
              <a:rPr lang="uk-UA" sz="7200" b="1" i="1" dirty="0" smtClean="0"/>
              <a:t>аїнська література 20-30років ХХ століття.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273490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u="sng" dirty="0"/>
              <a:t>«Гарт»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412776"/>
            <a:ext cx="856895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930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u="sng" dirty="0"/>
              <a:t>«Вапліте»</a:t>
            </a:r>
            <a:endParaRPr lang="ru-RU" sz="7200" i="1" u="sng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36" y="1412776"/>
            <a:ext cx="3974579" cy="5445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1988840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Ваплітяни боролися проти політизації літератури, за високу письменницьку майстерність й відкидали більшовицькі командні методи організації літературного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186987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b="1" dirty="0"/>
              <a:t>«Плуг»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4104456" cy="5472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628800"/>
            <a:ext cx="40324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Вони рішуче виступили проти «російської шовіністичної буржуазії», яка «намагалася задавити» українську мову й культуру. «Плужани» задекларували про своє бажання творити нову культуру, а в художніх творах змальовувати життя нового села у світлі «настанов компартії», закликали критично ставитись до мистецтва минулого, в сфері естетики захищали марксистську тезу про перевагу змісту твору над його формою.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01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/>
              <a:t>«</a:t>
            </a:r>
            <a:r>
              <a:rPr lang="ru-RU" sz="7200" b="1" dirty="0" smtClean="0"/>
              <a:t>Молодняк»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1844824"/>
            <a:ext cx="3206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/>
              <a:t>«Молодняківці» оголосили себе «бойовим загоном пролетарського фронту» і пропагували «інтернаціональну ідеологію пролетаріату».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53570"/>
            <a:ext cx="5135806" cy="385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b="1" i="1" u="sng" dirty="0" smtClean="0"/>
              <a:t>Літературні напрями</a:t>
            </a:r>
            <a:endParaRPr lang="ru-RU" sz="8000" b="1" i="1" u="sng" dirty="0"/>
          </a:p>
        </p:txBody>
      </p:sp>
    </p:spTree>
    <p:extLst>
      <p:ext uri="{BB962C8B-B14F-4D97-AF65-F5344CB8AC3E}">
        <p14:creationId xmlns:p14="http://schemas.microsoft.com/office/powerpoint/2010/main" val="25834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uk-UA" b="1" i="1" u="sng" dirty="0" smtClean="0"/>
              <a:t>Модернізм</a:t>
            </a:r>
            <a:endParaRPr lang="ru-RU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4846074" cy="48245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364088" y="1772816"/>
            <a:ext cx="3456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Слово </a:t>
            </a:r>
            <a:r>
              <a:rPr lang="ru-RU" sz="2000" b="1" dirty="0"/>
              <a:t>«модернізм»</a:t>
            </a:r>
            <a:r>
              <a:rPr lang="ru-RU" sz="2000" dirty="0"/>
              <a:t> (від франц. moderne - новітній, сучасний) - це не лише термін, що позначає певний напрям у художній літературі. У загальному культурному контексті воно набуло сили стрижневого поняття, що фіксує докорінні зміни у мистецтві, філософії, і ширше - у світорозумінні людини XXст.</a:t>
            </a:r>
          </a:p>
        </p:txBody>
      </p:sp>
    </p:spTree>
    <p:extLst>
      <p:ext uri="{BB962C8B-B14F-4D97-AF65-F5344CB8AC3E}">
        <p14:creationId xmlns:p14="http://schemas.microsoft.com/office/powerpoint/2010/main" val="198346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Авангардизм</a:t>
            </a:r>
            <a:endParaRPr lang="ru-RU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</a:t>
            </a:r>
            <a:r>
              <a:rPr lang="ru-RU" sz="2000" b="1" dirty="0"/>
              <a:t>Авангардизм</a:t>
            </a:r>
            <a:r>
              <a:rPr lang="ru-RU" sz="2000" dirty="0"/>
              <a:t> (від франц. - передовий загін) - умовний термін для позначення низки художніх течій у літературі й мистецтві, що зародилися на початку ХХ ст. і рішуче поривали з попередньою літературною традицією.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0152" y="170080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Авангардизм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668344" y="2162473"/>
            <a:ext cx="504056" cy="474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940152" y="2162473"/>
            <a:ext cx="576064" cy="474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88024" y="30689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експресіонізм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236296" y="3068960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сюрреалізм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>
            <a:off x="7092280" y="2162473"/>
            <a:ext cx="0" cy="1626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20172" y="40050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футуризм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1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/>
              <a:t>Авангардизм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844824"/>
            <a:ext cx="7632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Перша хвиля — це так званий історичний авангардизм 1910—1930-х </a:t>
            </a:r>
            <a:r>
              <a:rPr lang="ru-RU" sz="2400" dirty="0" smtClean="0"/>
              <a:t>pp.;</a:t>
            </a:r>
          </a:p>
          <a:p>
            <a:endParaRPr lang="ru-RU" sz="2400" dirty="0" smtClean="0"/>
          </a:p>
          <a:p>
            <a:r>
              <a:rPr lang="ru-RU" sz="2400" dirty="0"/>
              <a:t> Друга хвиля — творчість поетів діаспори повоєнної доби (Юрія Тарнавського, Емми Андієвської) та деяких шістдесятників (Івана Драча, Миколи Вінграновського), що також містить певні вияви </a:t>
            </a:r>
            <a:r>
              <a:rPr lang="ru-RU" sz="2400" dirty="0" smtClean="0"/>
              <a:t>авангарду;</a:t>
            </a:r>
          </a:p>
          <a:p>
            <a:endParaRPr lang="ru-RU" sz="2400" dirty="0" smtClean="0"/>
          </a:p>
          <a:p>
            <a:r>
              <a:rPr lang="uk-UA" sz="2400" dirty="0"/>
              <a:t> </a:t>
            </a:r>
            <a:r>
              <a:rPr lang="ru-RU" sz="2400" dirty="0"/>
              <a:t>Третя хвиля — це так звана «нова хвиля», постмодернізм — відродження авангардизму в кінці 1980-х — на початку 1990-х pp.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700" b="1" i="1" u="sng" dirty="0"/>
              <a:t> </a:t>
            </a:r>
            <a:r>
              <a:rPr lang="ru-RU" sz="6700" b="1" i="1" u="sng" dirty="0"/>
              <a:t>Експресіоні́зм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772816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 </a:t>
            </a:r>
            <a:r>
              <a:rPr lang="ru-RU" sz="2400" b="1" dirty="0"/>
              <a:t>Експресіоні́зм  </a:t>
            </a:r>
            <a:r>
              <a:rPr lang="ru-RU" sz="2400" dirty="0"/>
              <a:t>(від франц. expression - вираження, виразність) — літературно-мистецький </a:t>
            </a:r>
            <a:r>
              <a:rPr lang="ru-RU" sz="2400" dirty="0" smtClean="0"/>
              <a:t>потік авангардизму, </a:t>
            </a:r>
            <a:r>
              <a:rPr lang="ru-RU" sz="2400" dirty="0"/>
              <a:t>що сформувався </a:t>
            </a:r>
            <a:r>
              <a:rPr lang="ru-RU" sz="2400" dirty="0" smtClean="0"/>
              <a:t>в Німеччині  на початку ХХ століття. </a:t>
            </a:r>
            <a:endParaRPr lang="ru-RU" sz="2400" dirty="0"/>
          </a:p>
        </p:txBody>
      </p:sp>
      <p:pic>
        <p:nvPicPr>
          <p:cNvPr id="1026" name="Picture 2" descr="120px-Gri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72" y="1708150"/>
            <a:ext cx="4150666" cy="481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24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/>
              <a:t> </a:t>
            </a:r>
            <a:r>
              <a:rPr lang="uk-UA" sz="6000" b="1" i="1" u="sng" dirty="0"/>
              <a:t>Сюрреалі́зм </a:t>
            </a:r>
            <a:endParaRPr lang="ru-RU" sz="60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234888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Сюрреалі́зм </a:t>
            </a:r>
            <a:r>
              <a:rPr lang="uk-UA" sz="2000" dirty="0" smtClean="0"/>
              <a:t>(фр.</a:t>
            </a:r>
            <a:r>
              <a:rPr lang="ru-RU" sz="2000" dirty="0" smtClean="0"/>
              <a:t> </a:t>
            </a:r>
            <a:r>
              <a:rPr lang="ru-RU" sz="2000" dirty="0"/>
              <a:t>surrealisme </a:t>
            </a:r>
            <a:r>
              <a:rPr lang="uk-UA" sz="2000" dirty="0"/>
              <a:t>— надреалізм)</a:t>
            </a:r>
            <a:r>
              <a:rPr lang="ru-RU" sz="2000" dirty="0"/>
              <a:t> </a:t>
            </a:r>
            <a:r>
              <a:rPr lang="uk-UA" sz="2000" dirty="0"/>
              <a:t>— один із найпоширеніших напрямів у </a:t>
            </a:r>
            <a:r>
              <a:rPr lang="uk-UA" sz="2000" dirty="0" smtClean="0"/>
              <a:t>сучасному мистетцтві й літературі.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0" y="1609724"/>
            <a:ext cx="5578800" cy="405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7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/>
              <a:t>П</a:t>
            </a:r>
            <a:r>
              <a:rPr lang="ru-RU" sz="6000" b="1" i="1" u="sng" dirty="0" smtClean="0"/>
              <a:t>ролеткультівство</a:t>
            </a:r>
            <a:endParaRPr lang="ru-RU" sz="60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799"/>
            <a:ext cx="2448272" cy="34214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305147"/>
            <a:ext cx="2674583" cy="374441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11066"/>
            <a:ext cx="2511577" cy="33358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422" y="3179011"/>
            <a:ext cx="2619578" cy="3631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94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i="1" u="sng" dirty="0"/>
              <a:t>Неокласицизм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1808153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Визначальні риси неокласицизму:</a:t>
            </a:r>
          </a:p>
          <a:p>
            <a:r>
              <a:rPr lang="ru-RU" sz="2000" dirty="0"/>
              <a:t>- використання античних тем і сюжетів, міфологічних образів і мотивів;</a:t>
            </a:r>
          </a:p>
          <a:p>
            <a:r>
              <a:rPr lang="ru-RU" sz="2000" dirty="0"/>
              <a:t>- прогол. гасел «чистого» мис-ва та культу позбавленої сусп. змісту худ. форми;</a:t>
            </a:r>
          </a:p>
          <a:p>
            <a:r>
              <a:rPr lang="ru-RU" sz="2000" dirty="0"/>
              <a:t>- оспівування земних насолод;</a:t>
            </a:r>
          </a:p>
          <a:p>
            <a:endParaRPr lang="ru-RU" dirty="0"/>
          </a:p>
        </p:txBody>
      </p:sp>
      <p:pic>
        <p:nvPicPr>
          <p:cNvPr id="2050" name="Picture 2" descr="Umberto Boccioni 00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9" y="1920874"/>
            <a:ext cx="5040971" cy="424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46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i="1" u="sng" dirty="0"/>
              <a:t> Футуризм</a:t>
            </a:r>
            <a:r>
              <a:rPr lang="ru-RU" sz="6000" b="1" i="1" u="sng" dirty="0"/>
              <a:t> </a:t>
            </a:r>
            <a:endParaRPr lang="ru-RU" sz="6000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799163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 Футуризм</a:t>
            </a:r>
            <a:r>
              <a:rPr lang="ru-RU" sz="2000" b="1" dirty="0" smtClean="0"/>
              <a:t> </a:t>
            </a:r>
            <a:r>
              <a:rPr lang="uk-UA" sz="2000" dirty="0" smtClean="0"/>
              <a:t>— (від італ.</a:t>
            </a:r>
            <a:r>
              <a:rPr lang="ru-RU" sz="2000" dirty="0" smtClean="0"/>
              <a:t> futurismo</a:t>
            </a:r>
            <a:r>
              <a:rPr lang="uk-UA" sz="2000" dirty="0" smtClean="0"/>
              <a:t> та лат. </a:t>
            </a:r>
            <a:r>
              <a:rPr lang="ru-RU" sz="2000" dirty="0" smtClean="0"/>
              <a:t> futurum - майбутнє). Авангардний напрям у літературі й мистецтві , </a:t>
            </a:r>
            <a:r>
              <a:rPr lang="ru-RU" sz="2000" dirty="0"/>
              <a:t>що розвинувся на </a:t>
            </a:r>
            <a:r>
              <a:rPr lang="ru-RU" sz="2000" dirty="0" smtClean="0"/>
              <a:t>початку ХХ століття здебільшого </a:t>
            </a:r>
            <a:r>
              <a:rPr lang="ru-RU" sz="2000" dirty="0"/>
              <a:t>в </a:t>
            </a:r>
            <a:r>
              <a:rPr lang="ru-RU" sz="2000" dirty="0" smtClean="0"/>
              <a:t>Італії та Росії й </a:t>
            </a:r>
            <a:r>
              <a:rPr lang="ru-RU" sz="2000" dirty="0"/>
              <a:t>відкидав загальноприйняті мовні та поетично-мистецькі норми.</a:t>
            </a:r>
          </a:p>
        </p:txBody>
      </p:sp>
      <p:pic>
        <p:nvPicPr>
          <p:cNvPr id="3074" name="Picture 2" descr="160px-Witkacy_Autoportret_z_samowar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55839"/>
            <a:ext cx="3816424" cy="470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5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6600" b="1" i="1" u="sng" dirty="0" smtClean="0"/>
              <a:t>Літературні угруповання</a:t>
            </a:r>
            <a:endParaRPr lang="ru-RU" sz="66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296616" cy="471638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6843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5300" b="1" i="1" u="sng" dirty="0"/>
              <a:t>Символістські </a:t>
            </a:r>
            <a:r>
              <a:rPr lang="uk-UA" sz="5300" b="1" i="1" u="sng" dirty="0" smtClean="0"/>
              <a:t>угруповання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48883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i="1" u="sng" dirty="0" smtClean="0"/>
              <a:t>Музагет</a:t>
            </a:r>
            <a:endParaRPr lang="ru-RU" sz="54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4104456" cy="54726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5580112" y="1700808"/>
            <a:ext cx="3456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«Творчий індивідуум тільки тоді може творити, коли визнає себе вищою істотою над загалом» </a:t>
            </a:r>
          </a:p>
        </p:txBody>
      </p:sp>
    </p:spTree>
    <p:extLst>
      <p:ext uri="{BB962C8B-B14F-4D97-AF65-F5344CB8AC3E}">
        <p14:creationId xmlns:p14="http://schemas.microsoft.com/office/powerpoint/2010/main" val="1548777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6000" b="1" i="1" u="sng" dirty="0"/>
              <a:t>Футуристські угруповання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31620"/>
            <a:ext cx="7776863" cy="52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259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i="1" u="sng" dirty="0" smtClean="0"/>
              <a:t>Фламінго</a:t>
            </a:r>
            <a:endParaRPr lang="ru-RU" sz="6000" b="1" i="1" u="sng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4248472" cy="54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1772816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Вони пропагують модернізм у мистецтві, протиставляючи його народницькій літературі, видають «Універсальний журнал», «Мистецтво» </a:t>
            </a:r>
          </a:p>
        </p:txBody>
      </p:sp>
    </p:spTree>
    <p:extLst>
      <p:ext uri="{BB962C8B-B14F-4D97-AF65-F5344CB8AC3E}">
        <p14:creationId xmlns:p14="http://schemas.microsoft.com/office/powerpoint/2010/main" val="14782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8"/>
            <a:ext cx="9144000" cy="6972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76672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1921 р. О. Слісаренко утворює науково-мистецьку групу «Комкосмос» (Комуністичний космос), а на початку 1922 р. М. Семенко перетворює її в «Аспанфут» (Асоціація панфутуристів, слово пан грец. — все, всеохоплюючий), у 1923 її перейменовано в «Комункульт».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875081"/>
            <a:ext cx="41044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Активні члени: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М. Семенко, Гео Шкурупій, Юліан Шпол (псевдонім М. Ялового), О. Слісаренко, Гео Коляда, М. Щербак, до неї увійшли символісти Я. Савченко, М. Терещенко та ін.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36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/>
              <a:t>«Нова ґенерація»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2492896"/>
            <a:ext cx="52920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1927 р. М. Семенко утворив організацію </a:t>
            </a:r>
            <a:r>
              <a:rPr lang="uk-UA" sz="2400" b="1" dirty="0"/>
              <a:t>«Нова ґенерація»</a:t>
            </a:r>
            <a:r>
              <a:rPr lang="uk-UA" sz="2400" dirty="0"/>
              <a:t> й видавав до 1930 р. під цією назвою журнал, котрий найбільше європеїзував тогочасну українську літературу, пропагуючи під пролетарськими гаслами новітні художні стилі.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0"/>
            <a:ext cx="3426537" cy="479715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864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532</Words>
  <Application>Microsoft Office PowerPoint</Application>
  <PresentationFormat>Экран (4:3)</PresentationFormat>
  <Paragraphs>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Українська література 20-30років ХХ століття.</vt:lpstr>
      <vt:lpstr>Пролеткультівство</vt:lpstr>
      <vt:lpstr>Літературні угруповання</vt:lpstr>
      <vt:lpstr>Символістські угруповання </vt:lpstr>
      <vt:lpstr>Музагет</vt:lpstr>
      <vt:lpstr>Футуристські угруповання </vt:lpstr>
      <vt:lpstr>Фламінго</vt:lpstr>
      <vt:lpstr>Презентация PowerPoint</vt:lpstr>
      <vt:lpstr> «Нова ґенерація» </vt:lpstr>
      <vt:lpstr>«Гарт» </vt:lpstr>
      <vt:lpstr>«Вапліте»</vt:lpstr>
      <vt:lpstr>«Плуг»</vt:lpstr>
      <vt:lpstr>«Молодняк»</vt:lpstr>
      <vt:lpstr>Літературні напрями</vt:lpstr>
      <vt:lpstr>Модернізм</vt:lpstr>
      <vt:lpstr>Авангардизм</vt:lpstr>
      <vt:lpstr>Авангардизм</vt:lpstr>
      <vt:lpstr> Експресіоні́зм  </vt:lpstr>
      <vt:lpstr> Сюрреалі́зм </vt:lpstr>
      <vt:lpstr>Неокласицизм  </vt:lpstr>
      <vt:lpstr> Футуризм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література 20-30років ХХ століття.</dc:title>
  <dc:creator>Ольга</dc:creator>
  <cp:lastModifiedBy>SamLab.ws</cp:lastModifiedBy>
  <cp:revision>11</cp:revision>
  <dcterms:created xsi:type="dcterms:W3CDTF">2013-09-08T18:21:15Z</dcterms:created>
  <dcterms:modified xsi:type="dcterms:W3CDTF">2013-09-10T19:10:09Z</dcterms:modified>
</cp:coreProperties>
</file>