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E16BF8-E8B8-423C-B372-98C4D0971F4B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7D3733-F09C-477E-AB52-13D0C33C0EC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C%D0%B5%D1%80%D0%B8%D1%81%D1%82%D0%B5%D0%BC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вірна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рослинна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тканина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81192" cy="536798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 учениця 10-Б класу </a:t>
            </a:r>
            <a:r>
              <a:rPr lang="uk-UA" dirty="0" err="1" smtClean="0"/>
              <a:t>Стоколюк</a:t>
            </a:r>
            <a:r>
              <a:rPr lang="uk-UA" dirty="0" smtClean="0"/>
              <a:t> Вікторія</a:t>
            </a:r>
            <a:endParaRPr lang="ru-RU" dirty="0"/>
          </a:p>
        </p:txBody>
      </p:sp>
      <p:pic>
        <p:nvPicPr>
          <p:cNvPr id="22532" name="Picture 4" descr="http://upload.wikimedia.org/wikipedia/commons/thumb/c/c9/Meristemo_apical_1.jpg/300px-Meristemo_apic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04664"/>
            <a:ext cx="4142923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 descr="http://upload.wikimedia.org/wikipedia/commons/7/70/M%C3%A9rist%C3%A8me_couch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5" y="1340768"/>
            <a:ext cx="2990517" cy="20585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Первинні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меристеми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3721968"/>
          </a:xfrm>
        </p:spPr>
        <p:txBody>
          <a:bodyPr/>
          <a:lstStyle/>
          <a:p>
            <a:r>
              <a:rPr lang="ru-RU" b="1" i="1" dirty="0" err="1" smtClean="0"/>
              <a:t>Первинні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меристеми</a:t>
            </a:r>
            <a:r>
              <a:rPr lang="ru-RU" dirty="0" smtClean="0"/>
              <a:t> 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тісному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апікальними</a:t>
            </a:r>
            <a:r>
              <a:rPr lang="ru-RU" dirty="0" smtClean="0"/>
              <a:t> меристемами та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утворюються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протодерма</a:t>
            </a:r>
            <a:r>
              <a:rPr lang="ru-RU" dirty="0" smtClean="0"/>
              <a:t>, </a:t>
            </a:r>
            <a:r>
              <a:rPr lang="ru-RU" dirty="0" err="1" smtClean="0"/>
              <a:t>основна</a:t>
            </a:r>
            <a:r>
              <a:rPr lang="ru-RU" dirty="0" smtClean="0"/>
              <a:t> меристема, </a:t>
            </a:r>
            <a:r>
              <a:rPr lang="ru-RU" dirty="0" err="1" smtClean="0"/>
              <a:t>прокамбій</a:t>
            </a:r>
            <a:r>
              <a:rPr lang="ru-RU" dirty="0" smtClean="0"/>
              <a:t>. </a:t>
            </a:r>
            <a:r>
              <a:rPr lang="ru-RU" dirty="0" err="1" smtClean="0"/>
              <a:t>Протодерма</a:t>
            </a:r>
            <a:r>
              <a:rPr lang="ru-RU" dirty="0" smtClean="0"/>
              <a:t> — </a:t>
            </a:r>
            <a:r>
              <a:rPr lang="ru-RU" dirty="0" err="1" smtClean="0"/>
              <a:t>одношаровий</a:t>
            </a:r>
            <a:r>
              <a:rPr lang="ru-RU" dirty="0" smtClean="0"/>
              <a:t> шар </a:t>
            </a:r>
            <a:r>
              <a:rPr lang="ru-RU" dirty="0" err="1" smtClean="0"/>
              <a:t>малодиференційованих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вкриває</a:t>
            </a:r>
            <a:r>
              <a:rPr lang="ru-RU" dirty="0" smtClean="0"/>
              <a:t> апекс </a:t>
            </a:r>
            <a:r>
              <a:rPr lang="ru-RU" dirty="0" err="1" smtClean="0"/>
              <a:t>ззовні</a:t>
            </a:r>
            <a:r>
              <a:rPr lang="ru-RU" dirty="0" smtClean="0"/>
              <a:t>, в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епідерма</a:t>
            </a:r>
            <a:r>
              <a:rPr lang="ru-RU" dirty="0" smtClean="0"/>
              <a:t>. З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кора,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прокамбію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витягнуті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стебла,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циліндр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Вторинні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меристеми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err="1" smtClean="0"/>
              <a:t>Вторинні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меристеми</a:t>
            </a:r>
            <a:r>
              <a:rPr lang="ru-RU" dirty="0" smtClean="0"/>
              <a:t> </a:t>
            </a:r>
            <a:r>
              <a:rPr lang="ru-RU" dirty="0" err="1" smtClean="0"/>
              <a:t>вникають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спеціалізованих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зрілих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та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латеральний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 (</a:t>
            </a:r>
            <a:r>
              <a:rPr lang="ru-RU" dirty="0" err="1" smtClean="0"/>
              <a:t>фелоген</a:t>
            </a:r>
            <a:r>
              <a:rPr lang="ru-RU" dirty="0" smtClean="0"/>
              <a:t>, перицикл, </a:t>
            </a:r>
            <a:r>
              <a:rPr lang="ru-RU" dirty="0" err="1" smtClean="0"/>
              <a:t>камбій</a:t>
            </a:r>
            <a:r>
              <a:rPr lang="ru-RU" dirty="0" smtClean="0"/>
              <a:t>).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первинними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вторинної</a:t>
            </a:r>
            <a:r>
              <a:rPr lang="ru-RU" dirty="0" smtClean="0"/>
              <a:t> — </a:t>
            </a:r>
            <a:r>
              <a:rPr lang="ru-RU" dirty="0" err="1" smtClean="0"/>
              <a:t>вторинними</a:t>
            </a:r>
            <a:r>
              <a:rPr lang="ru-RU" dirty="0" smtClean="0"/>
              <a:t>. До </a:t>
            </a:r>
            <a:r>
              <a:rPr lang="ru-RU" dirty="0" err="1" smtClean="0"/>
              <a:t>вторинних</a:t>
            </a:r>
            <a:r>
              <a:rPr lang="ru-RU" dirty="0" smtClean="0"/>
              <a:t> меристем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травматичні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в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та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регенерацію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перерахованих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меристем </a:t>
            </a:r>
            <a:r>
              <a:rPr lang="ru-RU" dirty="0" err="1" smtClean="0"/>
              <a:t>першою</a:t>
            </a:r>
            <a:r>
              <a:rPr lang="ru-RU" dirty="0" smtClean="0"/>
              <a:t> в </a:t>
            </a:r>
            <a:r>
              <a:rPr lang="ru-RU" dirty="0" err="1" smtClean="0"/>
              <a:t>онтогенезі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апікальна</a:t>
            </a:r>
            <a:r>
              <a:rPr lang="ru-RU" dirty="0" smtClean="0"/>
              <a:t> меристема,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тканин. </a:t>
            </a:r>
            <a:r>
              <a:rPr lang="ru-RU" dirty="0" err="1" smtClean="0"/>
              <a:t>Розташована</a:t>
            </a:r>
            <a:r>
              <a:rPr lang="ru-RU" dirty="0" smtClean="0"/>
              <a:t> вона на </a:t>
            </a:r>
            <a:r>
              <a:rPr lang="ru-RU" dirty="0" err="1" smtClean="0"/>
              <a:t>верхівках</a:t>
            </a:r>
            <a:r>
              <a:rPr lang="ru-RU" dirty="0" smtClean="0"/>
              <a:t> (апексах) стебла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бічних</a:t>
            </a:r>
            <a:r>
              <a:rPr lang="ru-RU" dirty="0" smtClean="0"/>
              <a:t> </a:t>
            </a:r>
            <a:r>
              <a:rPr lang="ru-RU" dirty="0" err="1" smtClean="0"/>
              <a:t>відгалужень</a:t>
            </a:r>
            <a:r>
              <a:rPr lang="ru-RU" dirty="0" smtClean="0"/>
              <a:t>.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твірної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 </a:t>
            </a:r>
            <a:r>
              <a:rPr lang="ru-RU" dirty="0" err="1" smtClean="0"/>
              <a:t>апікальних</a:t>
            </a:r>
            <a:r>
              <a:rPr lang="ru-RU" dirty="0" smtClean="0"/>
              <a:t> меристем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онтогенезу, тому </a:t>
            </a:r>
            <a:r>
              <a:rPr lang="ru-RU" dirty="0" err="1" smtClean="0"/>
              <a:t>говорять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до </a:t>
            </a:r>
            <a:r>
              <a:rPr lang="ru-RU" dirty="0" err="1" smtClean="0"/>
              <a:t>необмеженого</a:t>
            </a:r>
            <a:r>
              <a:rPr lang="ru-RU" dirty="0" smtClean="0"/>
              <a:t> росту.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Твірна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тканина(Меристема)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352928" cy="3937992"/>
          </a:xfrm>
        </p:spPr>
        <p:txBody>
          <a:bodyPr/>
          <a:lstStyle/>
          <a:p>
            <a:r>
              <a:rPr lang="ru-RU" dirty="0" smtClean="0">
                <a:hlinkClick r:id="rId2" tooltip="Меристема"/>
              </a:rPr>
              <a:t>Меристема</a:t>
            </a:r>
            <a:r>
              <a:rPr lang="ru-RU" dirty="0" smtClean="0"/>
              <a:t> - </a:t>
            </a:r>
            <a:r>
              <a:rPr lang="ru-RU" dirty="0" err="1" smtClean="0"/>
              <a:t>твірна</a:t>
            </a:r>
            <a:r>
              <a:rPr lang="ru-RU" dirty="0" smtClean="0"/>
              <a:t> </a:t>
            </a:r>
            <a:r>
              <a:rPr lang="ru-RU" dirty="0" err="1" smtClean="0"/>
              <a:t>рослинна</a:t>
            </a:r>
            <a:r>
              <a:rPr lang="ru-RU" dirty="0" smtClean="0"/>
              <a:t> тканина,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утворюватися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меристематичні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зберігають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неспеціалізованих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 </a:t>
            </a:r>
            <a:r>
              <a:rPr lang="ru-RU" dirty="0" err="1" smtClean="0"/>
              <a:t>сплощені</a:t>
            </a:r>
            <a:r>
              <a:rPr lang="ru-RU" dirty="0" smtClean="0"/>
              <a:t>, </a:t>
            </a:r>
            <a:r>
              <a:rPr lang="ru-RU" dirty="0" err="1" smtClean="0"/>
              <a:t>дрібні</a:t>
            </a:r>
            <a:r>
              <a:rPr lang="ru-RU" dirty="0" smtClean="0"/>
              <a:t>, </a:t>
            </a:r>
            <a:r>
              <a:rPr lang="ru-RU" dirty="0" err="1" smtClean="0"/>
              <a:t>щільно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одна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одної</a:t>
            </a:r>
            <a:r>
              <a:rPr lang="ru-RU" dirty="0" smtClean="0"/>
              <a:t>, без </a:t>
            </a:r>
            <a:r>
              <a:rPr lang="ru-RU" dirty="0" err="1" smtClean="0"/>
              <a:t>межклітинників</a:t>
            </a:r>
            <a:r>
              <a:rPr lang="ru-RU" dirty="0" smtClean="0"/>
              <a:t>,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розташоване</a:t>
            </a:r>
            <a:r>
              <a:rPr lang="ru-RU" dirty="0" smtClean="0"/>
              <a:t> ядро, </a:t>
            </a:r>
            <a:r>
              <a:rPr lang="ru-RU" dirty="0" err="1" smtClean="0"/>
              <a:t>вакуолі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, </a:t>
            </a:r>
            <a:r>
              <a:rPr lang="ru-RU" dirty="0" err="1" smtClean="0"/>
              <a:t>численні</a:t>
            </a:r>
            <a:r>
              <a:rPr lang="ru-RU" dirty="0" smtClean="0"/>
              <a:t>, </a:t>
            </a:r>
            <a:r>
              <a:rPr lang="ru-RU" dirty="0" err="1" smtClean="0"/>
              <a:t>клітинна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</a:t>
            </a:r>
            <a:r>
              <a:rPr lang="ru-RU" dirty="0" err="1" smtClean="0"/>
              <a:t>первинна</a:t>
            </a:r>
            <a:r>
              <a:rPr lang="ru-RU" dirty="0" smtClean="0"/>
              <a:t>, </a:t>
            </a:r>
            <a:r>
              <a:rPr lang="ru-RU" dirty="0" err="1" smtClean="0"/>
              <a:t>наявні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попередники</a:t>
            </a:r>
            <a:r>
              <a:rPr lang="ru-RU" dirty="0" smtClean="0"/>
              <a:t> пластид.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985664"/>
          </a:xfrm>
        </p:spPr>
        <p:txBody>
          <a:bodyPr/>
          <a:lstStyle/>
          <a:p>
            <a:r>
              <a:rPr lang="uk-UA" dirty="0" smtClean="0"/>
              <a:t>Поділ  клітин і утворення із них інших видів тканин і органів ріст органів в довжину і товщину</a:t>
            </a:r>
            <a:endParaRPr lang="ru-RU" dirty="0"/>
          </a:p>
        </p:txBody>
      </p:sp>
      <p:pic>
        <p:nvPicPr>
          <p:cNvPr id="7170" name="Picture 2" descr="http://im2-tub-ua.yandex.net/i?id=143321348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698477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96144"/>
          </a:xfrm>
        </p:spPr>
        <p:txBody>
          <a:bodyPr>
            <a:normAutofit fontScale="90000"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Меристеми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класифікують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положенням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їх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рослині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Верхівкові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апікальні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Бічні</a:t>
            </a:r>
            <a:r>
              <a:rPr lang="ru-RU" dirty="0" smtClean="0"/>
              <a:t> (</a:t>
            </a:r>
            <a:r>
              <a:rPr lang="ru-RU" dirty="0" err="1" smtClean="0"/>
              <a:t>латеральні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Вставні</a:t>
            </a:r>
            <a:r>
              <a:rPr lang="ru-RU" dirty="0" smtClean="0"/>
              <a:t> (</a:t>
            </a:r>
            <a:r>
              <a:rPr lang="ru-RU" dirty="0" err="1" smtClean="0"/>
              <a:t>інтеркалярні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8194" name="Picture 2" descr="http://im2-tub-ua.yandex.net/i?id=763302008-2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060848"/>
            <a:ext cx="3350865" cy="4021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Апікальна 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меристема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2497832"/>
          </a:xfrm>
        </p:spPr>
        <p:txBody>
          <a:bodyPr/>
          <a:lstStyle/>
          <a:p>
            <a:r>
              <a:rPr lang="ru-RU" b="1" dirty="0" err="1" smtClean="0"/>
              <a:t>Апікальна</a:t>
            </a:r>
            <a:r>
              <a:rPr lang="ru-RU" b="1" dirty="0" smtClean="0"/>
              <a:t> меристема</a:t>
            </a:r>
            <a:r>
              <a:rPr lang="ru-RU" dirty="0" smtClean="0"/>
              <a:t> — </a:t>
            </a:r>
            <a:r>
              <a:rPr lang="ru-RU" dirty="0" err="1" smtClean="0"/>
              <a:t>група</a:t>
            </a:r>
            <a:r>
              <a:rPr lang="ru-RU" dirty="0" smtClean="0"/>
              <a:t> </a:t>
            </a:r>
            <a:r>
              <a:rPr lang="ru-RU" dirty="0" err="1" smtClean="0"/>
              <a:t>меристематичних</a:t>
            </a:r>
            <a:r>
              <a:rPr lang="ru-RU" dirty="0" smtClean="0"/>
              <a:t>(</a:t>
            </a:r>
            <a:r>
              <a:rPr lang="ru-RU" dirty="0" err="1" smtClean="0"/>
              <a:t>твірних</a:t>
            </a:r>
            <a:r>
              <a:rPr lang="ru-RU" dirty="0" smtClean="0"/>
              <a:t>) 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організованих</a:t>
            </a:r>
            <a:r>
              <a:rPr lang="ru-RU" dirty="0" smtClean="0"/>
              <a:t> у </a:t>
            </a:r>
            <a:r>
              <a:rPr lang="ru-RU" dirty="0" err="1" smtClean="0"/>
              <a:t>ростовий</a:t>
            </a:r>
            <a:r>
              <a:rPr lang="ru-RU" dirty="0" smtClean="0"/>
              <a:t> центр,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термінальне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в </a:t>
            </a:r>
            <a:r>
              <a:rPr lang="ru-RU" dirty="0" err="1" smtClean="0"/>
              <a:t>стебліта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smtClean="0"/>
              <a:t>тканин </a:t>
            </a:r>
            <a:r>
              <a:rPr lang="ru-RU" dirty="0" err="1" smtClean="0"/>
              <a:t>паростка.Формує</a:t>
            </a:r>
            <a:r>
              <a:rPr lang="ru-RU" dirty="0" smtClean="0"/>
              <a:t> </a:t>
            </a:r>
            <a:r>
              <a:rPr lang="ru-RU" dirty="0" smtClean="0"/>
              <a:t>конус </a:t>
            </a:r>
            <a:r>
              <a:rPr lang="ru-RU" dirty="0" err="1" smtClean="0"/>
              <a:t>наростання</a:t>
            </a:r>
            <a:r>
              <a:rPr lang="ru-RU" dirty="0" smtClean="0"/>
              <a:t> пагона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 у </a:t>
            </a:r>
            <a:r>
              <a:rPr lang="ru-RU" dirty="0" err="1" smtClean="0"/>
              <a:t>довжину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upload.wikimedia.org/wikipedia/commons/thumb/d/d7/M%C3%A9rist%C3%A8me_coupe_zones_chiffres.png/250px-M%C3%A9rist%C3%A8me_coupe_zones_chiff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3706550" cy="24166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52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Будова </a:t>
            </a:r>
            <a:r>
              <a:rPr lang="ru-RU" dirty="0" err="1"/>
              <a:t>апікальної</a:t>
            </a:r>
            <a:r>
              <a:rPr lang="ru-RU" dirty="0"/>
              <a:t> </a:t>
            </a:r>
            <a:r>
              <a:rPr lang="ru-RU" dirty="0" err="1"/>
              <a:t>меристеми</a:t>
            </a:r>
            <a:r>
              <a:rPr lang="ru-RU" dirty="0"/>
              <a:t> (точки росту)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 — Центральна </a:t>
            </a:r>
            <a:r>
              <a:rPr lang="ru-RU" dirty="0" err="1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 — </a:t>
            </a:r>
            <a:r>
              <a:rPr lang="ru-RU" dirty="0" err="1"/>
              <a:t>Периферична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75240" cy="82832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Латеральна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меристема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Бічна</a:t>
            </a:r>
            <a:r>
              <a:rPr lang="ru-RU" b="1" dirty="0" smtClean="0"/>
              <a:t> меристема</a:t>
            </a:r>
            <a:r>
              <a:rPr lang="ru-RU" dirty="0" smtClean="0"/>
              <a:t> (</a:t>
            </a:r>
            <a:r>
              <a:rPr lang="ru-RU" dirty="0" err="1" smtClean="0"/>
              <a:t>латеральна</a:t>
            </a:r>
            <a:r>
              <a:rPr lang="ru-RU" dirty="0" smtClean="0"/>
              <a:t>) —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забезпечуючи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 в </a:t>
            </a:r>
            <a:r>
              <a:rPr lang="ru-RU" dirty="0" err="1" smtClean="0"/>
              <a:t>товщину</a:t>
            </a:r>
            <a:r>
              <a:rPr lang="ru-RU" dirty="0" smtClean="0"/>
              <a:t>. </a:t>
            </a:r>
            <a:r>
              <a:rPr lang="ru-RU" dirty="0" err="1" smtClean="0"/>
              <a:t>Бічні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як </a:t>
            </a:r>
            <a:r>
              <a:rPr lang="ru-RU" dirty="0" err="1" smtClean="0"/>
              <a:t>первиними</a:t>
            </a:r>
            <a:r>
              <a:rPr lang="ru-RU" dirty="0" smtClean="0"/>
              <a:t> (</a:t>
            </a:r>
            <a:r>
              <a:rPr lang="ru-RU" dirty="0" err="1" smtClean="0"/>
              <a:t>прокамбій</a:t>
            </a:r>
            <a:r>
              <a:rPr lang="ru-RU" dirty="0" smtClean="0"/>
              <a:t>, перицикл)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вторинними</a:t>
            </a:r>
            <a:r>
              <a:rPr lang="ru-RU" dirty="0" smtClean="0"/>
              <a:t> (</a:t>
            </a:r>
            <a:r>
              <a:rPr lang="ru-RU" dirty="0" err="1" smtClean="0"/>
              <a:t>камбій</a:t>
            </a:r>
            <a:r>
              <a:rPr lang="ru-RU" dirty="0" smtClean="0"/>
              <a:t>, </a:t>
            </a:r>
            <a:r>
              <a:rPr lang="ru-RU" dirty="0" err="1" smtClean="0"/>
              <a:t>фелоген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Первинні</a:t>
            </a:r>
            <a:r>
              <a:rPr lang="ru-RU" dirty="0" smtClean="0"/>
              <a:t> </a:t>
            </a:r>
            <a:r>
              <a:rPr lang="ru-RU" dirty="0" err="1" smtClean="0"/>
              <a:t>бічні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 — </a:t>
            </a:r>
            <a:r>
              <a:rPr lang="ru-RU" dirty="0" err="1" smtClean="0"/>
              <a:t>прокамбій</a:t>
            </a:r>
            <a:r>
              <a:rPr lang="ru-RU" dirty="0" smtClean="0"/>
              <a:t>, перицикл —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апексами та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безпосередньому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ними.</a:t>
            </a:r>
          </a:p>
          <a:p>
            <a:r>
              <a:rPr lang="ru-RU" dirty="0" err="1" smtClean="0"/>
              <a:t>Вторинні</a:t>
            </a:r>
            <a:r>
              <a:rPr lang="ru-RU" dirty="0" smtClean="0"/>
              <a:t> </a:t>
            </a:r>
            <a:r>
              <a:rPr lang="ru-RU" dirty="0" err="1" smtClean="0"/>
              <a:t>бічні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 — </a:t>
            </a:r>
            <a:r>
              <a:rPr lang="ru-RU" dirty="0" err="1" smtClean="0"/>
              <a:t>камбій</a:t>
            </a:r>
            <a:r>
              <a:rPr lang="ru-RU" dirty="0" smtClean="0"/>
              <a:t> та </a:t>
            </a:r>
            <a:r>
              <a:rPr lang="ru-RU" dirty="0" err="1" smtClean="0"/>
              <a:t>фелоген</a:t>
            </a:r>
            <a:r>
              <a:rPr lang="ru-RU" dirty="0" smtClean="0"/>
              <a:t> (</a:t>
            </a:r>
            <a:r>
              <a:rPr lang="ru-RU" dirty="0" err="1" smtClean="0"/>
              <a:t>пробковий</a:t>
            </a:r>
            <a:r>
              <a:rPr lang="ru-RU" dirty="0" smtClean="0"/>
              <a:t> </a:t>
            </a:r>
            <a:r>
              <a:rPr lang="ru-RU" dirty="0" err="1" smtClean="0"/>
              <a:t>камбій</a:t>
            </a:r>
            <a:r>
              <a:rPr lang="ru-RU" dirty="0" smtClean="0"/>
              <a:t>) —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промеристем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постійних</a:t>
            </a:r>
            <a:r>
              <a:rPr lang="ru-RU" dirty="0" smtClean="0"/>
              <a:t> тканин шляхом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Бічні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потовщення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 та стебла. З </a:t>
            </a:r>
            <a:r>
              <a:rPr lang="ru-RU" dirty="0" err="1" smtClean="0"/>
              <a:t>прокамбію</a:t>
            </a:r>
            <a:r>
              <a:rPr lang="ru-RU" dirty="0" smtClean="0"/>
              <a:t> та </a:t>
            </a:r>
            <a:r>
              <a:rPr lang="ru-RU" dirty="0" err="1" smtClean="0"/>
              <a:t>камбію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фелогена</a:t>
            </a:r>
            <a:r>
              <a:rPr lang="ru-RU" dirty="0" smtClean="0"/>
              <a:t> — </a:t>
            </a:r>
            <a:r>
              <a:rPr lang="ru-RU" dirty="0" err="1" smtClean="0"/>
              <a:t>кірка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upload.wikimedia.org/wikipedia/commons/thumb/b/be/Root-tip-tag.png/220px-Root-tip-t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536504" cy="5134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60032" y="1844824"/>
            <a:ext cx="3960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Точка росту </a:t>
            </a:r>
            <a:r>
              <a:rPr lang="ru-RU" dirty="0" err="1"/>
              <a:t>кореня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 10x)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 — </a:t>
            </a:r>
            <a:r>
              <a:rPr lang="ru-RU" dirty="0" err="1"/>
              <a:t>основна</a:t>
            </a:r>
            <a:r>
              <a:rPr lang="ru-RU" dirty="0"/>
              <a:t> меристема (плером)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 — </a:t>
            </a:r>
            <a:r>
              <a:rPr lang="ru-RU" dirty="0" err="1"/>
              <a:t>каліптроген</a:t>
            </a:r>
            <a:r>
              <a:rPr lang="ru-RU" dirty="0"/>
              <a:t> (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кореневого</a:t>
            </a:r>
            <a:r>
              <a:rPr lang="ru-RU" dirty="0"/>
              <a:t> </a:t>
            </a:r>
            <a:r>
              <a:rPr lang="ru-RU" dirty="0" err="1"/>
              <a:t>чохлика</a:t>
            </a:r>
            <a:r>
              <a:rPr lang="ru-RU" dirty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 — </a:t>
            </a:r>
            <a:r>
              <a:rPr lang="ru-RU" dirty="0" err="1"/>
              <a:t>кореневий</a:t>
            </a:r>
            <a:r>
              <a:rPr lang="ru-RU" dirty="0"/>
              <a:t> </a:t>
            </a:r>
            <a:r>
              <a:rPr lang="ru-RU" dirty="0" err="1"/>
              <a:t>чохлик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4 — </a:t>
            </a:r>
            <a:r>
              <a:rPr lang="ru-RU" dirty="0" err="1"/>
              <a:t>мертві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злущуються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5 — </a:t>
            </a:r>
            <a:r>
              <a:rPr lang="ru-RU" dirty="0" err="1"/>
              <a:t>прокамбій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Інтеркалярна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меристема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Інтеркалярна</a:t>
            </a:r>
            <a:r>
              <a:rPr lang="ru-RU" dirty="0" smtClean="0"/>
              <a:t> </a:t>
            </a:r>
            <a:r>
              <a:rPr lang="ru-RU" dirty="0" smtClean="0"/>
              <a:t>меристема—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 </a:t>
            </a:r>
            <a:r>
              <a:rPr lang="ru-RU" dirty="0" err="1" smtClean="0"/>
              <a:t>диференційованих</a:t>
            </a:r>
            <a:r>
              <a:rPr lang="ru-RU" dirty="0" smtClean="0"/>
              <a:t> тканин, </a:t>
            </a:r>
            <a:r>
              <a:rPr lang="ru-RU" dirty="0" err="1" smtClean="0"/>
              <a:t>забезпечуючи</a:t>
            </a:r>
            <a:r>
              <a:rPr lang="ru-RU" dirty="0" smtClean="0"/>
              <a:t> </a:t>
            </a:r>
            <a:r>
              <a:rPr lang="ru-RU" dirty="0" err="1" smtClean="0"/>
              <a:t>вставний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Інтеркалярна</a:t>
            </a:r>
            <a:r>
              <a:rPr lang="ru-RU" dirty="0" smtClean="0"/>
              <a:t> меристема,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розташовується</a:t>
            </a:r>
            <a:r>
              <a:rPr lang="ru-RU" dirty="0" smtClean="0"/>
              <a:t> у </a:t>
            </a:r>
            <a:r>
              <a:rPr lang="ru-RU" dirty="0" err="1" smtClean="0"/>
              <a:t>вузлах</a:t>
            </a:r>
            <a:r>
              <a:rPr lang="ru-RU" dirty="0" smtClean="0"/>
              <a:t> </a:t>
            </a:r>
            <a:r>
              <a:rPr lang="ru-RU" dirty="0" err="1" smtClean="0"/>
              <a:t>злаків</a:t>
            </a:r>
            <a:r>
              <a:rPr lang="ru-RU" dirty="0" smtClean="0"/>
              <a:t>,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черешків</a:t>
            </a:r>
            <a:r>
              <a:rPr lang="ru-RU" dirty="0" smtClean="0"/>
              <a:t>, </a:t>
            </a:r>
            <a:r>
              <a:rPr lang="ru-RU" dirty="0" err="1" smtClean="0"/>
              <a:t>тичинкових</a:t>
            </a:r>
            <a:r>
              <a:rPr lang="ru-RU" dirty="0" smtClean="0"/>
              <a:t> ниток.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залишкові</a:t>
            </a:r>
            <a:r>
              <a:rPr lang="ru-RU" dirty="0" smtClean="0"/>
              <a:t> </a:t>
            </a:r>
            <a:r>
              <a:rPr lang="ru-RU" dirty="0" err="1" smtClean="0"/>
              <a:t>первинні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. Вони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верівкових</a:t>
            </a:r>
            <a:r>
              <a:rPr lang="ru-RU" dirty="0" smtClean="0"/>
              <a:t> меристем,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в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затримане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тканинами стебла.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ніжні</a:t>
            </a:r>
            <a:r>
              <a:rPr lang="ru-RU" dirty="0" smtClean="0"/>
              <a:t> </a:t>
            </a:r>
            <a:r>
              <a:rPr lang="ru-RU" dirty="0" err="1" smtClean="0"/>
              <a:t>меристеми</a:t>
            </a:r>
            <a:r>
              <a:rPr lang="ru-RU" dirty="0" smtClean="0"/>
              <a:t> особливо добре </a:t>
            </a:r>
            <a:r>
              <a:rPr lang="ru-RU" dirty="0" err="1" smtClean="0"/>
              <a:t>помітні</a:t>
            </a:r>
            <a:r>
              <a:rPr lang="ru-RU" dirty="0" smtClean="0"/>
              <a:t> у </a:t>
            </a:r>
            <a:r>
              <a:rPr lang="ru-RU" dirty="0" err="1" smtClean="0"/>
              <a:t>злаків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полягання</a:t>
            </a:r>
            <a:r>
              <a:rPr lang="ru-RU" dirty="0" smtClean="0"/>
              <a:t> </a:t>
            </a:r>
            <a:r>
              <a:rPr lang="ru-RU" dirty="0" err="1" smtClean="0"/>
              <a:t>хлібів</a:t>
            </a:r>
            <a:r>
              <a:rPr lang="ru-RU" dirty="0" smtClean="0"/>
              <a:t> вони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підняття</a:t>
            </a:r>
            <a:r>
              <a:rPr lang="ru-RU" dirty="0" smtClean="0"/>
              <a:t> стебел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нерівномірного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нижнього</a:t>
            </a:r>
            <a:r>
              <a:rPr lang="ru-RU" dirty="0" smtClean="0"/>
              <a:t> та </a:t>
            </a:r>
            <a:r>
              <a:rPr lang="ru-RU" dirty="0" err="1" smtClean="0"/>
              <a:t>верхнього</a:t>
            </a:r>
            <a:r>
              <a:rPr lang="ru-RU" dirty="0" smtClean="0"/>
              <a:t> боку </a:t>
            </a:r>
            <a:r>
              <a:rPr lang="ru-RU" dirty="0" err="1" smtClean="0"/>
              <a:t>соломини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>
            <a:noAutofit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Меристеми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класифікують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за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походженням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первинні</a:t>
            </a:r>
            <a:endParaRPr lang="ru-RU" dirty="0" smtClean="0"/>
          </a:p>
          <a:p>
            <a:r>
              <a:rPr lang="ru-RU" dirty="0" err="1" smtClean="0"/>
              <a:t>вторинні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http://im6-tub-ua.yandex.net/i?id=36224546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7761629" cy="421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</TotalTime>
  <Words>170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Твірна рослинна тканина</vt:lpstr>
      <vt:lpstr>Твірна тканина(Меристема)</vt:lpstr>
      <vt:lpstr>Функція</vt:lpstr>
      <vt:lpstr>Меристеми класифікують за положенням їх в рослині: </vt:lpstr>
      <vt:lpstr>Апікальна меристема</vt:lpstr>
      <vt:lpstr> Латеральна меристема </vt:lpstr>
      <vt:lpstr>Слайд 7</vt:lpstr>
      <vt:lpstr>Інтеркалярна меристема </vt:lpstr>
      <vt:lpstr>Меристеми класифікують     за походженням:</vt:lpstr>
      <vt:lpstr>Первинні меристеми</vt:lpstr>
      <vt:lpstr>Вторинні меристеми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Твірна рослинна тканина</dc:title>
  <dc:creator>Admin</dc:creator>
  <cp:lastModifiedBy>Admin</cp:lastModifiedBy>
  <cp:revision>10</cp:revision>
  <dcterms:created xsi:type="dcterms:W3CDTF">2014-04-15T14:53:22Z</dcterms:created>
  <dcterms:modified xsi:type="dcterms:W3CDTF">2014-04-15T16:30:39Z</dcterms:modified>
</cp:coreProperties>
</file>