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58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659078" cy="1470025"/>
          </a:xfrm>
        </p:spPr>
        <p:txBody>
          <a:bodyPr/>
          <a:lstStyle/>
          <a:p>
            <a:r>
              <a:rPr lang="ru-RU" sz="9600" b="1" dirty="0" err="1" smtClean="0">
                <a:solidFill>
                  <a:srgbClr val="FFC000"/>
                </a:solidFill>
                <a:latin typeface="Monotype Corsiva" panose="03010101010201010101" pitchFamily="66" charset="0"/>
              </a:rPr>
              <a:t>Маклена</a:t>
            </a:r>
            <a:r>
              <a:rPr lang="ru-RU" sz="96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 </a:t>
            </a:r>
            <a:r>
              <a:rPr lang="ru-RU" sz="9600" b="1" dirty="0" err="1" smtClean="0">
                <a:solidFill>
                  <a:srgbClr val="FFC000"/>
                </a:solidFill>
                <a:latin typeface="Monotype Corsiva" panose="03010101010201010101" pitchFamily="66" charset="0"/>
              </a:rPr>
              <a:t>Граса</a:t>
            </a:r>
            <a:endParaRPr lang="ru-RU" sz="9600" b="1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208912" cy="861420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 </a:t>
            </a:r>
            <a:r>
              <a:rPr lang="ru-RU" sz="5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соціально-психологічна</a:t>
            </a:r>
            <a:r>
              <a:rPr lang="ru-RU" sz="5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драма М. </a:t>
            </a:r>
            <a:r>
              <a:rPr lang="ru-RU" sz="5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Куліша</a:t>
            </a:r>
            <a:r>
              <a:rPr lang="ru-RU" sz="4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3335810" cy="451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47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latin typeface="Monotype Corsiva" panose="03010101010201010101" pitchFamily="66" charset="0"/>
              </a:rPr>
              <a:t>«</a:t>
            </a:r>
            <a:r>
              <a:rPr lang="ru-RU" sz="4000" dirty="0" err="1">
                <a:latin typeface="Monotype Corsiva" panose="03010101010201010101" pitchFamily="66" charset="0"/>
              </a:rPr>
              <a:t>Поринути</a:t>
            </a:r>
            <a:r>
              <a:rPr lang="ru-RU" sz="4000" dirty="0">
                <a:latin typeface="Monotype Corsiva" panose="03010101010201010101" pitchFamily="66" charset="0"/>
              </a:rPr>
              <a:t> у твори </a:t>
            </a:r>
            <a:r>
              <a:rPr lang="ru-RU" sz="4000" dirty="0" err="1">
                <a:latin typeface="Monotype Corsiva" panose="03010101010201010101" pitchFamily="66" charset="0"/>
              </a:rPr>
              <a:t>Куліша</a:t>
            </a:r>
            <a:r>
              <a:rPr lang="ru-RU" sz="4000" dirty="0">
                <a:latin typeface="Monotype Corsiva" panose="03010101010201010101" pitchFamily="66" charset="0"/>
              </a:rPr>
              <a:t> — </a:t>
            </a:r>
            <a:r>
              <a:rPr lang="ru-RU" sz="4000" dirty="0" err="1">
                <a:latin typeface="Monotype Corsiva" panose="03010101010201010101" pitchFamily="66" charset="0"/>
              </a:rPr>
              <a:t>це</a:t>
            </a:r>
            <a:r>
              <a:rPr lang="ru-RU" sz="4000" dirty="0">
                <a:latin typeface="Monotype Corsiva" panose="03010101010201010101" pitchFamily="66" charset="0"/>
              </a:rPr>
              <a:t> значить </a:t>
            </a:r>
            <a:r>
              <a:rPr lang="ru-RU" sz="4000" dirty="0" err="1">
                <a:latin typeface="Monotype Corsiva" panose="03010101010201010101" pitchFamily="66" charset="0"/>
              </a:rPr>
              <a:t>поринути</a:t>
            </a:r>
            <a:r>
              <a:rPr lang="ru-RU" sz="4000" dirty="0">
                <a:latin typeface="Monotype Corsiva" panose="03010101010201010101" pitchFamily="66" charset="0"/>
              </a:rPr>
              <a:t> в </a:t>
            </a:r>
            <a:r>
              <a:rPr lang="ru-RU" sz="4000" dirty="0" err="1">
                <a:latin typeface="Monotype Corsiva" panose="03010101010201010101" pitchFamily="66" charset="0"/>
              </a:rPr>
              <a:t>український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національний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світ</a:t>
            </a:r>
            <a:r>
              <a:rPr lang="ru-RU" sz="4000" dirty="0">
                <a:latin typeface="Monotype Corsiva" panose="03010101010201010101" pitchFamily="66" charset="0"/>
              </a:rPr>
              <a:t> на всю </a:t>
            </a:r>
            <a:r>
              <a:rPr lang="ru-RU" sz="4000" dirty="0" err="1">
                <a:latin typeface="Monotype Corsiva" panose="03010101010201010101" pitchFamily="66" charset="0"/>
              </a:rPr>
              <a:t>його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глибину</a:t>
            </a:r>
            <a:r>
              <a:rPr lang="ru-RU" sz="4000" dirty="0">
                <a:latin typeface="Monotype Corsiva" panose="03010101010201010101" pitchFamily="66" charset="0"/>
              </a:rPr>
              <a:t> і ширину. А </a:t>
            </a:r>
            <a:r>
              <a:rPr lang="ru-RU" sz="4000" dirty="0" err="1">
                <a:latin typeface="Monotype Corsiva" panose="03010101010201010101" pitchFamily="66" charset="0"/>
              </a:rPr>
              <a:t>що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Куліш</a:t>
            </a:r>
            <a:r>
              <a:rPr lang="ru-RU" sz="4000" dirty="0">
                <a:latin typeface="Monotype Corsiva" panose="03010101010201010101" pitchFamily="66" charset="0"/>
              </a:rPr>
              <a:t> не </a:t>
            </a:r>
            <a:r>
              <a:rPr lang="ru-RU" sz="4000" dirty="0" err="1">
                <a:latin typeface="Monotype Corsiva" panose="03010101010201010101" pitchFamily="66" charset="0"/>
              </a:rPr>
              <a:t>був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ніколи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засліплений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своєю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безмежною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любов'ю</a:t>
            </a:r>
            <a:r>
              <a:rPr lang="ru-RU" sz="4000" dirty="0">
                <a:latin typeface="Monotype Corsiva" panose="03010101010201010101" pitchFamily="66" charset="0"/>
              </a:rPr>
              <a:t> до </a:t>
            </a:r>
            <a:r>
              <a:rPr lang="ru-RU" sz="4000" dirty="0" err="1">
                <a:latin typeface="Monotype Corsiva" panose="03010101010201010101" pitchFamily="66" charset="0"/>
              </a:rPr>
              <a:t>України</a:t>
            </a:r>
            <a:r>
              <a:rPr lang="ru-RU" sz="4000" dirty="0">
                <a:latin typeface="Monotype Corsiva" panose="03010101010201010101" pitchFamily="66" charset="0"/>
              </a:rPr>
              <a:t> й </a:t>
            </a:r>
            <a:r>
              <a:rPr lang="ru-RU" sz="4000" dirty="0" err="1">
                <a:latin typeface="Monotype Corsiva" panose="03010101010201010101" pitchFamily="66" charset="0"/>
              </a:rPr>
              <a:t>української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людини</a:t>
            </a:r>
            <a:r>
              <a:rPr lang="ru-RU" sz="4000" dirty="0">
                <a:latin typeface="Monotype Corsiva" panose="03010101010201010101" pitchFamily="66" charset="0"/>
              </a:rPr>
              <a:t> і </a:t>
            </a:r>
            <a:r>
              <a:rPr lang="ru-RU" sz="4000" dirty="0" err="1">
                <a:latin typeface="Monotype Corsiva" panose="03010101010201010101" pitchFamily="66" charset="0"/>
              </a:rPr>
              <a:t>викрив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її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найтрагічніші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суперечки</a:t>
            </a:r>
            <a:r>
              <a:rPr lang="ru-RU" sz="4000" dirty="0">
                <a:latin typeface="Monotype Corsiva" panose="03010101010201010101" pitchFamily="66" charset="0"/>
              </a:rPr>
              <a:t> і </a:t>
            </a:r>
            <a:r>
              <a:rPr lang="ru-RU" sz="4000" dirty="0" err="1">
                <a:latin typeface="Monotype Corsiva" panose="03010101010201010101" pitchFamily="66" charset="0"/>
              </a:rPr>
              <a:t>слабості</a:t>
            </a:r>
            <a:r>
              <a:rPr lang="ru-RU" sz="4000" dirty="0">
                <a:latin typeface="Monotype Corsiva" panose="03010101010201010101" pitchFamily="66" charset="0"/>
              </a:rPr>
              <a:t>, то шлях через </a:t>
            </a:r>
            <a:r>
              <a:rPr lang="ru-RU" sz="4000" dirty="0" err="1">
                <a:latin typeface="Monotype Corsiva" panose="03010101010201010101" pitchFamily="66" charset="0"/>
              </a:rPr>
              <a:t>його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український</a:t>
            </a:r>
            <a:r>
              <a:rPr lang="ru-RU" sz="4000" dirty="0"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latin typeface="Monotype Corsiva" panose="03010101010201010101" pitchFamily="66" charset="0"/>
              </a:rPr>
              <a:t>світ</a:t>
            </a:r>
            <a:r>
              <a:rPr lang="ru-RU" sz="4000" dirty="0">
                <a:latin typeface="Monotype Corsiva" panose="03010101010201010101" pitchFamily="66" charset="0"/>
              </a:rPr>
              <a:t> раз у раз </a:t>
            </a:r>
            <a:r>
              <a:rPr lang="ru-RU" sz="4000" dirty="0" err="1">
                <a:latin typeface="Monotype Corsiva" panose="03010101010201010101" pitchFamily="66" charset="0"/>
              </a:rPr>
              <a:t>виводить</a:t>
            </a:r>
            <a:r>
              <a:rPr lang="ru-RU" sz="4000" dirty="0">
                <a:latin typeface="Monotype Corsiva" panose="03010101010201010101" pitchFamily="66" charset="0"/>
              </a:rPr>
              <a:t> пас на </a:t>
            </a:r>
            <a:r>
              <a:rPr lang="ru-RU" sz="4000" dirty="0" err="1">
                <a:latin typeface="Monotype Corsiva" panose="03010101010201010101" pitchFamily="66" charset="0"/>
              </a:rPr>
              <a:t>вершини</a:t>
            </a:r>
            <a:r>
              <a:rPr lang="ru-RU" sz="4000" dirty="0">
                <a:latin typeface="Monotype Corsiva" panose="03010101010201010101" pitchFamily="66" charset="0"/>
              </a:rPr>
              <a:t>, з </a:t>
            </a:r>
            <a:r>
              <a:rPr lang="ru-RU" sz="4000" dirty="0" err="1">
                <a:latin typeface="Monotype Corsiva" panose="03010101010201010101" pitchFamily="66" charset="0"/>
              </a:rPr>
              <a:t>яких</a:t>
            </a:r>
            <a:r>
              <a:rPr lang="ru-RU" sz="4000" dirty="0">
                <a:latin typeface="Monotype Corsiva" panose="03010101010201010101" pitchFamily="66" charset="0"/>
              </a:rPr>
              <a:t> видно </a:t>
            </a:r>
            <a:r>
              <a:rPr lang="ru-RU" sz="4000" dirty="0" err="1">
                <a:latin typeface="Monotype Corsiva" panose="03010101010201010101" pitchFamily="66" charset="0"/>
              </a:rPr>
              <a:t>людство</a:t>
            </a:r>
            <a:r>
              <a:rPr lang="ru-RU" sz="4000" dirty="0">
                <a:latin typeface="Monotype Corsiva" panose="03010101010201010101" pitchFamily="66" charset="0"/>
              </a:rPr>
              <a:t> і </a:t>
            </a:r>
            <a:r>
              <a:rPr lang="ru-RU" sz="4000" dirty="0" err="1">
                <a:latin typeface="Monotype Corsiva" panose="03010101010201010101" pitchFamily="66" charset="0"/>
              </a:rPr>
              <a:t>вічність</a:t>
            </a:r>
            <a:r>
              <a:rPr lang="ru-RU" sz="4000" dirty="0">
                <a:latin typeface="Monotype Corsiva" panose="03010101010201010101" pitchFamily="66" charset="0"/>
              </a:rPr>
              <a:t>». 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                      </a:t>
            </a:r>
            <a:r>
              <a:rPr lang="uk-UA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Ю.</a:t>
            </a:r>
            <a:r>
              <a:rPr lang="uk-UA" sz="40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Лавріненко</a:t>
            </a:r>
            <a:endParaRPr lang="ru-RU" sz="40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0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7"/>
            <a:ext cx="8640960" cy="3240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9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</a:rPr>
              <a:t>Дякую за увагу!</a:t>
            </a:r>
            <a:endParaRPr lang="ru-RU" sz="9600" b="1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1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75724"/>
            <a:ext cx="8856984" cy="924475"/>
          </a:xfrm>
        </p:spPr>
        <p:txBody>
          <a:bodyPr/>
          <a:lstStyle/>
          <a:p>
            <a:r>
              <a:rPr lang="uk-UA" sz="96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І</a:t>
            </a:r>
            <a:r>
              <a:rPr lang="ru-RU" sz="9600" b="1" dirty="0" err="1" smtClean="0">
                <a:solidFill>
                  <a:srgbClr val="FFC000"/>
                </a:solidFill>
                <a:latin typeface="Monotype Corsiva" panose="03010101010201010101" pitchFamily="66" charset="0"/>
              </a:rPr>
              <a:t>сторія</a:t>
            </a:r>
            <a:r>
              <a:rPr lang="ru-RU" sz="96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 </a:t>
            </a:r>
            <a:r>
              <a:rPr lang="ru-RU" sz="9600" b="1" dirty="0" err="1" smtClean="0">
                <a:solidFill>
                  <a:srgbClr val="FFC000"/>
                </a:solidFill>
                <a:latin typeface="Monotype Corsiva" panose="03010101010201010101" pitchFamily="66" charset="0"/>
              </a:rPr>
              <a:t>написання</a:t>
            </a:r>
            <a:endParaRPr lang="ru-RU" sz="9600" b="1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07361"/>
            <a:ext cx="9252520" cy="1045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єса</a:t>
            </a:r>
            <a:r>
              <a:rPr lang="uk-UA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Маклена</a:t>
            </a:r>
            <a:r>
              <a:rPr lang="uk-UA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Граса</a:t>
            </a:r>
            <a:r>
              <a:rPr lang="uk-UA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написана у 1929 році в Польщі.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5760640" cy="40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35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675724"/>
            <a:ext cx="9252520" cy="924475"/>
          </a:xfrm>
        </p:spPr>
        <p:txBody>
          <a:bodyPr/>
          <a:lstStyle/>
          <a:p>
            <a:r>
              <a:rPr lang="uk-UA" sz="80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Провідний мотив п</a:t>
            </a:r>
            <a:r>
              <a:rPr lang="en-US" sz="80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’</a:t>
            </a:r>
            <a:r>
              <a:rPr lang="uk-UA" sz="8000" dirty="0" err="1" smtClean="0">
                <a:solidFill>
                  <a:srgbClr val="FFC000"/>
                </a:solidFill>
                <a:latin typeface="Monotype Corsiva" panose="03010101010201010101" pitchFamily="66" charset="0"/>
              </a:rPr>
              <a:t>єси</a:t>
            </a:r>
            <a:endParaRPr lang="ru-RU" sz="8000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807362"/>
            <a:ext cx="9145016" cy="1045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Тривога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7"/>
            <a:ext cx="604867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05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675724"/>
            <a:ext cx="9252520" cy="924475"/>
          </a:xfrm>
        </p:spPr>
        <p:txBody>
          <a:bodyPr/>
          <a:lstStyle/>
          <a:p>
            <a:r>
              <a:rPr lang="uk-UA" sz="80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Проблематика твору</a:t>
            </a:r>
            <a:endParaRPr lang="ru-RU" sz="8000" b="1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07361"/>
            <a:ext cx="8964488" cy="2053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Одвічне</a:t>
            </a:r>
            <a:r>
              <a:rPr lang="ru-RU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трагічне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протистояння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160240" cy="294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53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96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Ідея п</a:t>
            </a:r>
            <a:r>
              <a:rPr lang="en-US" sz="96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’</a:t>
            </a:r>
            <a:r>
              <a:rPr lang="uk-UA" sz="9600" b="1" dirty="0" err="1" smtClean="0">
                <a:solidFill>
                  <a:srgbClr val="FFC000"/>
                </a:solidFill>
                <a:latin typeface="Monotype Corsiva" panose="03010101010201010101" pitchFamily="66" charset="0"/>
              </a:rPr>
              <a:t>єси</a:t>
            </a:r>
            <a:endParaRPr lang="ru-RU" sz="9600" b="1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3"/>
            <a:ext cx="8568952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Світоглядне й філософське зіткнення з жорстокими реаліями навколишнього життя.</a:t>
            </a:r>
            <a:endParaRPr lang="ru-RU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25150"/>
            <a:ext cx="194421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05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483567"/>
          </a:xfrm>
        </p:spPr>
        <p:txBody>
          <a:bodyPr/>
          <a:lstStyle/>
          <a:p>
            <a:r>
              <a:rPr lang="uk-UA" sz="72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Короткий сюжет п</a:t>
            </a:r>
            <a:r>
              <a:rPr lang="en-US" sz="72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’</a:t>
            </a:r>
            <a:r>
              <a:rPr lang="uk-UA" sz="7200" b="1" dirty="0" err="1" smtClean="0">
                <a:solidFill>
                  <a:srgbClr val="FFC000"/>
                </a:solidFill>
                <a:latin typeface="Monotype Corsiva" panose="03010101010201010101" pitchFamily="66" charset="0"/>
              </a:rPr>
              <a:t>єси</a:t>
            </a:r>
            <a:endParaRPr lang="ru-RU" sz="7200" b="1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0960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441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5724"/>
            <a:ext cx="9036496" cy="924475"/>
          </a:xfrm>
        </p:spPr>
        <p:txBody>
          <a:bodyPr/>
          <a:lstStyle/>
          <a:p>
            <a:r>
              <a:rPr lang="uk-UA" sz="6600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Літературознавці про твір</a:t>
            </a:r>
            <a:endParaRPr lang="ru-RU" sz="6600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07361"/>
            <a:ext cx="7667011" cy="43579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1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«Образ </a:t>
            </a:r>
            <a:r>
              <a:rPr lang="ru-RU" sz="4100" dirty="0" err="1">
                <a:solidFill>
                  <a:schemeClr val="accent1"/>
                </a:solidFill>
                <a:latin typeface="Monotype Corsiva" panose="03010101010201010101" pitchFamily="66" charset="0"/>
              </a:rPr>
              <a:t>Маклени</a:t>
            </a:r>
            <a:r>
              <a:rPr lang="ru-RU" sz="4100" dirty="0">
                <a:solidFill>
                  <a:schemeClr val="accent1"/>
                </a:solidFill>
                <a:latin typeface="Monotype Corsiva" panose="03010101010201010101" pitchFamily="66" charset="0"/>
              </a:rPr>
              <a:t> </a:t>
            </a:r>
            <a:r>
              <a:rPr lang="ru-RU" sz="4100" dirty="0" err="1">
                <a:solidFill>
                  <a:schemeClr val="accent1"/>
                </a:solidFill>
                <a:latin typeface="Monotype Corsiva" panose="03010101010201010101" pitchFamily="66" charset="0"/>
              </a:rPr>
              <a:t>привабливий</a:t>
            </a:r>
            <a:r>
              <a:rPr lang="ru-RU" sz="4100" dirty="0">
                <a:solidFill>
                  <a:schemeClr val="accent1"/>
                </a:solidFill>
                <a:latin typeface="Monotype Corsiva" panose="03010101010201010101" pitchFamily="66" charset="0"/>
              </a:rPr>
              <a:t>, </a:t>
            </a:r>
            <a:r>
              <a:rPr lang="ru-RU" sz="4100" dirty="0" err="1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ліричний</a:t>
            </a:r>
            <a:r>
              <a:rPr lang="ru-RU" sz="41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 </a:t>
            </a:r>
            <a:r>
              <a:rPr lang="ru-RU" sz="4100" dirty="0" err="1">
                <a:solidFill>
                  <a:schemeClr val="accent1"/>
                </a:solidFill>
                <a:latin typeface="Monotype Corsiva" panose="03010101010201010101" pitchFamily="66" charset="0"/>
              </a:rPr>
              <a:t>серед</a:t>
            </a:r>
            <a:r>
              <a:rPr lang="ru-RU" sz="4100" dirty="0">
                <a:solidFill>
                  <a:schemeClr val="accent1"/>
                </a:solidFill>
                <a:latin typeface="Monotype Corsiva" panose="03010101010201010101" pitchFamily="66" charset="0"/>
              </a:rPr>
              <a:t> </a:t>
            </a:r>
            <a:r>
              <a:rPr lang="ru-RU" sz="4100" dirty="0" err="1">
                <a:solidFill>
                  <a:schemeClr val="accent1"/>
                </a:solidFill>
                <a:latin typeface="Monotype Corsiva" panose="03010101010201010101" pitchFamily="66" charset="0"/>
              </a:rPr>
              <a:t>образів</a:t>
            </a:r>
            <a:r>
              <a:rPr lang="ru-RU" sz="4100" dirty="0">
                <a:solidFill>
                  <a:schemeClr val="accent1"/>
                </a:solidFill>
                <a:latin typeface="Monotype Corsiva" panose="03010101010201010101" pitchFamily="66" charset="0"/>
              </a:rPr>
              <a:t> </a:t>
            </a:r>
            <a:r>
              <a:rPr lang="ru-RU" sz="4100" dirty="0" err="1">
                <a:solidFill>
                  <a:schemeClr val="accent1"/>
                </a:solidFill>
                <a:latin typeface="Monotype Corsiva" panose="03010101010201010101" pitchFamily="66" charset="0"/>
              </a:rPr>
              <a:t>підлітків</a:t>
            </a:r>
            <a:r>
              <a:rPr lang="ru-RU" sz="4100" dirty="0">
                <a:solidFill>
                  <a:schemeClr val="accent1"/>
                </a:solidFill>
                <a:latin typeface="Monotype Corsiva" panose="03010101010201010101" pitchFamily="66" charset="0"/>
              </a:rPr>
              <a:t>, </a:t>
            </a:r>
            <a:r>
              <a:rPr lang="ru-RU" sz="4100" dirty="0" err="1">
                <a:solidFill>
                  <a:schemeClr val="accent1"/>
                </a:solidFill>
                <a:latin typeface="Monotype Corsiva" panose="03010101010201010101" pitchFamily="66" charset="0"/>
              </a:rPr>
              <a:t>створених</a:t>
            </a:r>
            <a:r>
              <a:rPr lang="ru-RU" sz="4100" dirty="0">
                <a:solidFill>
                  <a:schemeClr val="accent1"/>
                </a:solidFill>
                <a:latin typeface="Monotype Corsiva" panose="03010101010201010101" pitchFamily="66" charset="0"/>
              </a:rPr>
              <a:t> у </a:t>
            </a:r>
            <a:r>
              <a:rPr lang="ru-RU" sz="4100" dirty="0" err="1">
                <a:solidFill>
                  <a:schemeClr val="accent1"/>
                </a:solidFill>
                <a:latin typeface="Monotype Corsiva" panose="03010101010201010101" pitchFamily="66" charset="0"/>
              </a:rPr>
              <a:t>попередніх</a:t>
            </a:r>
            <a:r>
              <a:rPr lang="ru-RU" sz="4100" dirty="0">
                <a:solidFill>
                  <a:schemeClr val="accent1"/>
                </a:solidFill>
                <a:latin typeface="Monotype Corsiva" panose="03010101010201010101" pitchFamily="66" charset="0"/>
              </a:rPr>
              <a:t> </a:t>
            </a:r>
            <a:r>
              <a:rPr lang="ru-RU" sz="4100" dirty="0" err="1">
                <a:solidFill>
                  <a:schemeClr val="accent1"/>
                </a:solidFill>
                <a:latin typeface="Monotype Corsiva" panose="03010101010201010101" pitchFamily="66" charset="0"/>
              </a:rPr>
              <a:t>п'єсах</a:t>
            </a:r>
            <a:r>
              <a:rPr lang="ru-RU" sz="4100" dirty="0">
                <a:solidFill>
                  <a:schemeClr val="accent1"/>
                </a:solidFill>
                <a:latin typeface="Monotype Corsiva" panose="03010101010201010101" pitchFamily="66" charset="0"/>
              </a:rPr>
              <a:t> М. </a:t>
            </a:r>
            <a:r>
              <a:rPr lang="ru-RU" sz="4100" dirty="0" err="1">
                <a:solidFill>
                  <a:schemeClr val="accent1"/>
                </a:solidFill>
                <a:latin typeface="Monotype Corsiva" panose="03010101010201010101" pitchFamily="66" charset="0"/>
              </a:rPr>
              <a:t>Куліша</a:t>
            </a:r>
            <a:r>
              <a:rPr lang="ru-RU" sz="41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".</a:t>
            </a:r>
          </a:p>
          <a:p>
            <a:pPr marL="0" indent="0">
              <a:buNone/>
            </a:pPr>
            <a:r>
              <a:rPr lang="uk-UA" sz="4100" dirty="0">
                <a:solidFill>
                  <a:schemeClr val="accent1"/>
                </a:solidFill>
                <a:latin typeface="Monotype Corsiva" panose="03010101010201010101" pitchFamily="66" charset="0"/>
              </a:rPr>
              <a:t> </a:t>
            </a:r>
            <a:r>
              <a:rPr lang="uk-UA" sz="41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                                                          </a:t>
            </a:r>
            <a:r>
              <a:rPr lang="uk-UA" sz="4100" b="1" dirty="0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Н.</a:t>
            </a:r>
            <a:r>
              <a:rPr lang="uk-UA" sz="4100" b="1" dirty="0" err="1" smtClean="0">
                <a:solidFill>
                  <a:schemeClr val="accent2"/>
                </a:solidFill>
                <a:latin typeface="Monotype Corsiva" panose="03010101010201010101" pitchFamily="66" charset="0"/>
              </a:rPr>
              <a:t>Кузякіна</a:t>
            </a:r>
            <a:endParaRPr lang="uk-UA" sz="4100" b="1" dirty="0" smtClean="0">
              <a:solidFill>
                <a:schemeClr val="accent2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4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Про </a:t>
            </a:r>
            <a:r>
              <a:rPr lang="ru-RU" sz="4400" b="1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свої</a:t>
            </a:r>
            <a:r>
              <a:rPr lang="ru-RU" sz="4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враження</a:t>
            </a:r>
            <a:r>
              <a:rPr lang="ru-RU" sz="4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від</a:t>
            </a:r>
            <a:r>
              <a:rPr lang="ru-RU" sz="4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 театрального шедевру </a:t>
            </a:r>
            <a:r>
              <a:rPr lang="ru-RU" sz="4400" b="1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цього</a:t>
            </a:r>
            <a:r>
              <a:rPr lang="ru-RU" sz="4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талановитого</a:t>
            </a:r>
            <a:r>
              <a:rPr lang="ru-RU" sz="4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дуету</a:t>
            </a:r>
            <a:r>
              <a:rPr lang="ru-RU" sz="4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, </a:t>
            </a:r>
            <a:r>
              <a:rPr lang="ru-RU" sz="4400" b="1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зокрема</a:t>
            </a:r>
            <a:r>
              <a:rPr lang="ru-RU" sz="4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інсценізацію</a:t>
            </a:r>
            <a:r>
              <a:rPr lang="ru-RU" sz="4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однієї</a:t>
            </a:r>
            <a:r>
              <a:rPr lang="ru-RU" sz="4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із</a:t>
            </a:r>
            <a:r>
              <a:rPr lang="ru-RU" sz="4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найсильніших</a:t>
            </a:r>
            <a:r>
              <a:rPr lang="ru-RU" sz="4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п’єс</a:t>
            </a:r>
            <a:r>
              <a:rPr lang="ru-RU" sz="4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Куліша</a:t>
            </a:r>
            <a:r>
              <a:rPr lang="ru-RU" sz="4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, </a:t>
            </a:r>
            <a:endParaRPr lang="ru-RU" sz="4400" b="1" dirty="0" smtClean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r>
              <a:rPr lang="ru-RU" sz="4400" b="1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Юрій</a:t>
            </a:r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Шерех</a:t>
            </a: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згодом</a:t>
            </a: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напише</a:t>
            </a: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: «є </a:t>
            </a:r>
            <a:r>
              <a:rPr lang="ru-RU" sz="4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місця</a:t>
            </a: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і </a:t>
            </a:r>
            <a:r>
              <a:rPr lang="ru-RU" sz="4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моменти</a:t>
            </a: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: Акрополь, </a:t>
            </a:r>
            <a:r>
              <a:rPr lang="ru-RU" sz="4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Ужмаль</a:t>
            </a: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, Нара, Тадж-Махал і «</a:t>
            </a:r>
            <a:r>
              <a:rPr lang="ru-RU" sz="4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Маклена</a:t>
            </a: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Граса</a:t>
            </a: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» Л. </a:t>
            </a:r>
            <a:r>
              <a:rPr lang="ru-RU" sz="44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Курбаса</a:t>
            </a:r>
            <a:r>
              <a:rPr lang="ru-RU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87079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9"/>
          </a:xfrm>
        </p:spPr>
        <p:txBody>
          <a:bodyPr/>
          <a:lstStyle/>
          <a:p>
            <a:r>
              <a:rPr lang="uk-UA" sz="7200" b="1" dirty="0" err="1" smtClean="0">
                <a:solidFill>
                  <a:srgbClr val="FFC000"/>
                </a:solidFill>
                <a:latin typeface="Monotype Corsiva" panose="03010101010201010101" pitchFamily="66" charset="0"/>
              </a:rPr>
              <a:t>Тетральне</a:t>
            </a:r>
            <a:r>
              <a:rPr lang="uk-UA" sz="72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 життя п</a:t>
            </a:r>
            <a:r>
              <a:rPr lang="en-US" sz="7200" b="1" dirty="0" smtClean="0">
                <a:solidFill>
                  <a:srgbClr val="FFC000"/>
                </a:solidFill>
                <a:latin typeface="Monotype Corsiva" panose="03010101010201010101" pitchFamily="66" charset="0"/>
              </a:rPr>
              <a:t>’</a:t>
            </a:r>
            <a:r>
              <a:rPr lang="uk-UA" sz="7200" b="1" dirty="0" err="1" smtClean="0">
                <a:solidFill>
                  <a:srgbClr val="FFC000"/>
                </a:solidFill>
                <a:latin typeface="Monotype Corsiva" panose="03010101010201010101" pitchFamily="66" charset="0"/>
              </a:rPr>
              <a:t>єси</a:t>
            </a:r>
            <a:endParaRPr lang="ru-RU" sz="7200" b="1" dirty="0">
              <a:solidFill>
                <a:srgbClr val="FFC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5402" y="1196041"/>
            <a:ext cx="9144000" cy="1837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 була поставлена на сцені Київського театру Л.Курбасом.</a:t>
            </a:r>
          </a:p>
          <a:p>
            <a:pPr marL="0" indent="0">
              <a:buNone/>
            </a:pP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90493"/>
            <a:ext cx="3024336" cy="43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10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8928992" cy="23417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sz="4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Маклена</a:t>
            </a:r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Граса</a:t>
            </a:r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» — </a:t>
            </a:r>
            <a:r>
              <a:rPr lang="ru-RU" sz="4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останній</a:t>
            </a:r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відомий</a:t>
            </a:r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твір</a:t>
            </a:r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Миколи</a:t>
            </a:r>
            <a:r>
              <a:rPr lang="ru-RU" sz="4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Куліша</a:t>
            </a:r>
            <a:r>
              <a:rPr lang="ru-RU" sz="4400" dirty="0">
                <a:solidFill>
                  <a:srgbClr val="FF0000"/>
                </a:solidFill>
              </a:rPr>
              <a:t>. </a:t>
            </a:r>
            <a:endParaRPr lang="ru-RU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літературознавці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твір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філософською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трагікомедією-мєтафорою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45644"/>
            <a:ext cx="3472780" cy="416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255991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35</TotalTime>
  <Words>238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Autumn</vt:lpstr>
      <vt:lpstr>Маклена Граса</vt:lpstr>
      <vt:lpstr>Історія написання</vt:lpstr>
      <vt:lpstr>Провідний мотив п’єси</vt:lpstr>
      <vt:lpstr>Проблематика твору</vt:lpstr>
      <vt:lpstr>Ідея п’єси</vt:lpstr>
      <vt:lpstr>Короткий сюжет п’єси</vt:lpstr>
      <vt:lpstr>Літературознавці про твір</vt:lpstr>
      <vt:lpstr>Тетральне життя п’єси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Маклена Граса</dc:title>
  <cp:lastModifiedBy>Admin</cp:lastModifiedBy>
  <cp:revision>5</cp:revision>
  <dcterms:modified xsi:type="dcterms:W3CDTF">2013-11-13T19:56:01Z</dcterms:modified>
</cp:coreProperties>
</file>