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6" r:id="rId3"/>
    <p:sldId id="278"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7" r:id="rId24"/>
    <p:sldId id="279" r:id="rId25"/>
    <p:sldId id="280" r:id="rId26"/>
    <p:sldId id="281" r:id="rId27"/>
    <p:sldId id="282"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4" autoAdjust="0"/>
    <p:restoredTop sz="94660"/>
  </p:normalViewPr>
  <p:slideViewPr>
    <p:cSldViewPr>
      <p:cViewPr>
        <p:scale>
          <a:sx n="100" d="100"/>
          <a:sy n="100" d="100"/>
        </p:scale>
        <p:origin x="-38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ru-RU" smtClean="0"/>
              <a:t>Образец заголовка</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bwMode="white"/>
        <p:txBody>
          <a:bodyPr/>
          <a:lstStyle/>
          <a:p>
            <a:fld id="{B4C71EC6-210F-42DE-9C53-41977AD35B3D}" type="datetimeFigureOut">
              <a:rPr lang="ru-RU" smtClean="0"/>
              <a:t>23.10.2013</a:t>
            </a:fld>
            <a:endParaRPr lang="ru-RU"/>
          </a:p>
        </p:txBody>
      </p:sp>
      <p:sp>
        <p:nvSpPr>
          <p:cNvPr id="5" name="Footer Placeholder 4"/>
          <p:cNvSpPr>
            <a:spLocks noGrp="1"/>
          </p:cNvSpPr>
          <p:nvPr>
            <p:ph type="ftr" sz="quarter" idx="11"/>
          </p:nvPr>
        </p:nvSpPr>
        <p:spPr bwMode="white"/>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23.10.2013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23.10.2013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23.10.2013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t>23.10.2013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23.10.2013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12" name="Content Placeholder 11"/>
          <p:cNvSpPr>
            <a:spLocks noGrp="1"/>
          </p:cNvSpPr>
          <p:nvPr>
            <p:ph sz="quarter" idx="14"/>
          </p:nvPr>
        </p:nvSpPr>
        <p:spPr>
          <a:xfrm>
            <a:off x="4648200" y="2438400"/>
            <a:ext cx="3124200" cy="3124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t>23.10.2013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23.10.2013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23.10.2013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ru-RU" smtClean="0"/>
              <a:t>Образец заголовка</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23.10.2013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1371600" y="1676400"/>
            <a:ext cx="3276600" cy="3505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ru-RU" smtClean="0"/>
              <a:t>Образец заголовка</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23.10.2013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B4C71EC6-210F-42DE-9C53-41977AD35B3D}" type="datetimeFigureOut">
              <a:rPr lang="ru-RU" smtClean="0"/>
              <a:t>23.10.2013</a:t>
            </a:fld>
            <a:endParaRPr lang="ru-RU"/>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ru-RU"/>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31640" y="1844824"/>
            <a:ext cx="6400800" cy="1295400"/>
          </a:xfrm>
        </p:spPr>
        <p:txBody>
          <a:bodyPr/>
          <a:lstStyle/>
          <a:p>
            <a:r>
              <a:rPr lang="en-US" dirty="0"/>
              <a:t>Everyone has the right </a:t>
            </a:r>
            <a:r>
              <a:rPr lang="en-US" dirty="0" smtClean="0"/>
              <a:t>to</a:t>
            </a:r>
            <a:r>
              <a:rPr lang="uk-UA" dirty="0" smtClean="0"/>
              <a:t>…</a:t>
            </a:r>
            <a:endParaRPr lang="ru-RU" dirty="0"/>
          </a:p>
        </p:txBody>
      </p:sp>
      <p:sp>
        <p:nvSpPr>
          <p:cNvPr id="3" name="Подзаголовок 2"/>
          <p:cNvSpPr>
            <a:spLocks noGrp="1"/>
          </p:cNvSpPr>
          <p:nvPr>
            <p:ph type="subTitle" idx="1"/>
          </p:nvPr>
        </p:nvSpPr>
        <p:spPr>
          <a:xfrm>
            <a:off x="683568" y="3429000"/>
            <a:ext cx="7704856" cy="762000"/>
          </a:xfrm>
        </p:spPr>
        <p:txBody>
          <a:bodyPr>
            <a:noAutofit/>
          </a:bodyPr>
          <a:lstStyle/>
          <a:p>
            <a:r>
              <a:rPr lang="uk-UA" sz="3600" dirty="0" smtClean="0"/>
              <a:t>(</a:t>
            </a:r>
            <a:r>
              <a:rPr lang="en-US" sz="3600" dirty="0"/>
              <a:t>The Universal Declaration of Human </a:t>
            </a:r>
            <a:r>
              <a:rPr lang="en-US" sz="3600" dirty="0" smtClean="0"/>
              <a:t>Rights</a:t>
            </a:r>
            <a:r>
              <a:rPr lang="uk-UA" sz="3600" dirty="0" smtClean="0"/>
              <a:t>)</a:t>
            </a:r>
            <a:endParaRPr lang="ru-RU" sz="3600" dirty="0"/>
          </a:p>
        </p:txBody>
      </p:sp>
    </p:spTree>
    <p:extLst>
      <p:ext uri="{BB962C8B-B14F-4D97-AF65-F5344CB8AC3E}">
        <p14:creationId xmlns:p14="http://schemas.microsoft.com/office/powerpoint/2010/main" val="3215233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Article </a:t>
            </a:r>
            <a:r>
              <a:rPr lang="en-US" dirty="0" smtClean="0"/>
              <a:t>7.</a:t>
            </a:r>
            <a:endParaRPr lang="ru-RU" dirty="0"/>
          </a:p>
        </p:txBody>
      </p:sp>
      <p:sp>
        <p:nvSpPr>
          <p:cNvPr id="3" name="Объект 2"/>
          <p:cNvSpPr>
            <a:spLocks noGrp="1"/>
          </p:cNvSpPr>
          <p:nvPr>
            <p:ph idx="1"/>
          </p:nvPr>
        </p:nvSpPr>
        <p:spPr>
          <a:xfrm>
            <a:off x="971600" y="2708920"/>
            <a:ext cx="3168352" cy="2736304"/>
          </a:xfrm>
        </p:spPr>
        <p:txBody>
          <a:bodyPr>
            <a:normAutofit lnSpcReduction="10000"/>
          </a:bodyPr>
          <a:lstStyle/>
          <a:p>
            <a:pPr indent="0" algn="ctr">
              <a:buNone/>
            </a:pPr>
            <a:r>
              <a:rPr lang="en-US" dirty="0"/>
              <a:t> </a:t>
            </a:r>
            <a:r>
              <a:rPr lang="en-US" sz="2400" dirty="0"/>
              <a:t>All are equal before the law and are entitled without any discrimination to equal protection of the law.</a:t>
            </a:r>
            <a:endParaRPr lang="ru-RU" sz="2400" dirty="0"/>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2348880"/>
            <a:ext cx="3600400" cy="3245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3975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Article </a:t>
            </a:r>
            <a:r>
              <a:rPr lang="en-US" dirty="0" smtClean="0"/>
              <a:t>8.</a:t>
            </a:r>
            <a:endParaRPr lang="ru-RU" dirty="0"/>
          </a:p>
        </p:txBody>
      </p:sp>
      <p:sp>
        <p:nvSpPr>
          <p:cNvPr id="3" name="Объект 2"/>
          <p:cNvSpPr>
            <a:spLocks noGrp="1"/>
          </p:cNvSpPr>
          <p:nvPr>
            <p:ph idx="1"/>
          </p:nvPr>
        </p:nvSpPr>
        <p:spPr>
          <a:xfrm>
            <a:off x="1115616" y="2564904"/>
            <a:ext cx="2736304" cy="2718791"/>
          </a:xfrm>
        </p:spPr>
        <p:txBody>
          <a:bodyPr>
            <a:noAutofit/>
          </a:bodyPr>
          <a:lstStyle/>
          <a:p>
            <a:pPr marL="0" indent="0" algn="ctr">
              <a:buNone/>
            </a:pPr>
            <a:r>
              <a:rPr lang="en-US" sz="2800" dirty="0"/>
              <a:t>No one shall be subjected to arbitrary arrest, detention or exile.</a:t>
            </a:r>
            <a:endParaRPr lang="ru-RU" sz="2800"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348880"/>
            <a:ext cx="316835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75921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Article </a:t>
            </a:r>
            <a:r>
              <a:rPr lang="en-US" dirty="0" smtClean="0"/>
              <a:t>9.</a:t>
            </a:r>
            <a:endParaRPr lang="ru-RU" dirty="0"/>
          </a:p>
        </p:txBody>
      </p:sp>
      <p:sp>
        <p:nvSpPr>
          <p:cNvPr id="3" name="Объект 2"/>
          <p:cNvSpPr>
            <a:spLocks noGrp="1"/>
          </p:cNvSpPr>
          <p:nvPr>
            <p:ph idx="1"/>
          </p:nvPr>
        </p:nvSpPr>
        <p:spPr>
          <a:xfrm>
            <a:off x="1403648" y="2204864"/>
            <a:ext cx="6400800" cy="990600"/>
          </a:xfrm>
        </p:spPr>
        <p:txBody>
          <a:bodyPr/>
          <a:lstStyle/>
          <a:p>
            <a:pPr marL="0" indent="0">
              <a:buNone/>
            </a:pPr>
            <a:r>
              <a:rPr lang="en-US" dirty="0"/>
              <a:t>Everyone has the right to freedom of movement and residence within the borders of each state.</a:t>
            </a:r>
            <a:endParaRPr lang="ru-RU"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140968"/>
            <a:ext cx="3240360" cy="2340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51429" y1="4762" x2="28571" y2="3810"/>
                        <a14:foregroundMark x1="28571" y1="3810" x2="16667" y2="3810"/>
                        <a14:backgroundMark x1="60000" y1="92381" x2="56190" y2="90000"/>
                      </a14:backgroundRemoval>
                    </a14:imgEffect>
                  </a14:imgLayer>
                </a14:imgProps>
              </a:ext>
              <a:ext uri="{28A0092B-C50C-407E-A947-70E740481C1C}">
                <a14:useLocalDpi xmlns:a14="http://schemas.microsoft.com/office/drawing/2010/main" val="0"/>
              </a:ext>
            </a:extLst>
          </a:blip>
          <a:srcRect/>
          <a:stretch>
            <a:fillRect/>
          </a:stretch>
        </p:blipFill>
        <p:spPr bwMode="auto">
          <a:xfrm>
            <a:off x="4499992" y="2591105"/>
            <a:ext cx="3440410" cy="344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49821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Article </a:t>
            </a:r>
            <a:r>
              <a:rPr lang="en-US" dirty="0" smtClean="0"/>
              <a:t>10.</a:t>
            </a:r>
            <a:endParaRPr lang="ru-RU" dirty="0"/>
          </a:p>
        </p:txBody>
      </p:sp>
      <p:sp>
        <p:nvSpPr>
          <p:cNvPr id="3" name="Объект 2"/>
          <p:cNvSpPr>
            <a:spLocks noGrp="1"/>
          </p:cNvSpPr>
          <p:nvPr>
            <p:ph idx="1"/>
          </p:nvPr>
        </p:nvSpPr>
        <p:spPr>
          <a:xfrm>
            <a:off x="1403648" y="2348880"/>
            <a:ext cx="6400800" cy="558552"/>
          </a:xfrm>
        </p:spPr>
        <p:txBody>
          <a:bodyPr/>
          <a:lstStyle/>
          <a:p>
            <a:pPr marL="0" indent="0" algn="ctr">
              <a:buNone/>
            </a:pPr>
            <a:r>
              <a:rPr lang="en-US" dirty="0"/>
              <a:t>Everyone has the right to a nationality.</a:t>
            </a:r>
            <a:endParaRPr lang="ru-RU" dirty="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3284984"/>
            <a:ext cx="2969568" cy="21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2924944"/>
            <a:ext cx="3985118" cy="265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12723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Article </a:t>
            </a:r>
            <a:r>
              <a:rPr lang="en-US" dirty="0" smtClean="0"/>
              <a:t>11.</a:t>
            </a:r>
            <a:endParaRPr lang="ru-RU" dirty="0"/>
          </a:p>
        </p:txBody>
      </p:sp>
      <p:sp>
        <p:nvSpPr>
          <p:cNvPr id="3" name="Объект 2"/>
          <p:cNvSpPr>
            <a:spLocks noGrp="1"/>
          </p:cNvSpPr>
          <p:nvPr>
            <p:ph idx="1"/>
          </p:nvPr>
        </p:nvSpPr>
        <p:spPr>
          <a:xfrm>
            <a:off x="1403648" y="2348880"/>
            <a:ext cx="6400800" cy="3048001"/>
          </a:xfrm>
        </p:spPr>
        <p:txBody>
          <a:bodyPr/>
          <a:lstStyle/>
          <a:p>
            <a:pPr marL="0" indent="0">
              <a:buNone/>
            </a:pPr>
            <a:r>
              <a:rPr lang="en-US" dirty="0"/>
              <a:t>Men and women of full age, without any limitation due to race, nationality or religion, have the right to marry and to found a family. They are entitled to equal rights as to marriage, during marriage and at its dissolution.</a:t>
            </a:r>
            <a:endParaRPr lang="ru-RU"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479136"/>
            <a:ext cx="3868539" cy="2564726"/>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86062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Article </a:t>
            </a:r>
            <a:r>
              <a:rPr lang="en-US" dirty="0" smtClean="0"/>
              <a:t>12.</a:t>
            </a:r>
            <a:endParaRPr lang="ru-RU" dirty="0"/>
          </a:p>
        </p:txBody>
      </p:sp>
      <p:sp>
        <p:nvSpPr>
          <p:cNvPr id="3" name="Объект 2"/>
          <p:cNvSpPr>
            <a:spLocks noGrp="1"/>
          </p:cNvSpPr>
          <p:nvPr>
            <p:ph idx="1"/>
          </p:nvPr>
        </p:nvSpPr>
        <p:spPr>
          <a:xfrm>
            <a:off x="1443608" y="2204864"/>
            <a:ext cx="6400800" cy="990600"/>
          </a:xfrm>
        </p:spPr>
        <p:txBody>
          <a:bodyPr/>
          <a:lstStyle/>
          <a:p>
            <a:pPr marL="0" indent="0">
              <a:buNone/>
            </a:pPr>
            <a:r>
              <a:rPr lang="en-US" dirty="0"/>
              <a:t>The family is the natural and fundamental group unit of society and is entitled to protection by society and the State.</a:t>
            </a:r>
          </a:p>
          <a:p>
            <a:pPr marL="0" indent="0">
              <a:buNone/>
            </a:pPr>
            <a:endParaRPr lang="ru-RU" dirty="0"/>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294297"/>
            <a:ext cx="3175248" cy="238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342" y="3407514"/>
            <a:ext cx="3317354" cy="2149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89939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Article </a:t>
            </a:r>
            <a:r>
              <a:rPr lang="en-US" dirty="0" smtClean="0"/>
              <a:t>13.</a:t>
            </a:r>
            <a:endParaRPr lang="ru-RU" dirty="0"/>
          </a:p>
        </p:txBody>
      </p:sp>
      <p:sp>
        <p:nvSpPr>
          <p:cNvPr id="3" name="Объект 2"/>
          <p:cNvSpPr>
            <a:spLocks noGrp="1"/>
          </p:cNvSpPr>
          <p:nvPr>
            <p:ph idx="1"/>
          </p:nvPr>
        </p:nvSpPr>
        <p:spPr>
          <a:xfrm>
            <a:off x="827584" y="2438401"/>
            <a:ext cx="7632848" cy="990600"/>
          </a:xfrm>
        </p:spPr>
        <p:txBody>
          <a:bodyPr/>
          <a:lstStyle/>
          <a:p>
            <a:pPr marL="0" indent="0">
              <a:buNone/>
            </a:pPr>
            <a:r>
              <a:rPr lang="en-US" dirty="0"/>
              <a:t>Everyone has the right to own property alone as well as in association with others.</a:t>
            </a:r>
            <a:endParaRPr lang="ru-RU"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924944"/>
            <a:ext cx="3336032" cy="1876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356992"/>
            <a:ext cx="3361556" cy="2229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42567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Article </a:t>
            </a:r>
            <a:r>
              <a:rPr lang="en-US" dirty="0" smtClean="0"/>
              <a:t>14.</a:t>
            </a:r>
            <a:endParaRPr lang="ru-RU" dirty="0"/>
          </a:p>
        </p:txBody>
      </p:sp>
      <p:sp>
        <p:nvSpPr>
          <p:cNvPr id="3" name="Объект 2"/>
          <p:cNvSpPr>
            <a:spLocks noGrp="1"/>
          </p:cNvSpPr>
          <p:nvPr>
            <p:ph idx="1"/>
          </p:nvPr>
        </p:nvSpPr>
        <p:spPr>
          <a:xfrm>
            <a:off x="1371600" y="2438401"/>
            <a:ext cx="6400800" cy="846584"/>
          </a:xfrm>
        </p:spPr>
        <p:txBody>
          <a:bodyPr>
            <a:normAutofit fontScale="92500"/>
          </a:bodyPr>
          <a:lstStyle/>
          <a:p>
            <a:pPr marL="0" indent="0">
              <a:buNone/>
            </a:pPr>
            <a:r>
              <a:rPr lang="en-US" dirty="0"/>
              <a:t>Everyone has the right to freedom of peaceful assembly and association.</a:t>
            </a:r>
            <a:endParaRPr lang="ru-RU"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3212976"/>
            <a:ext cx="3096344" cy="2066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2996952"/>
            <a:ext cx="3600400" cy="27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07746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Article </a:t>
            </a:r>
            <a:r>
              <a:rPr lang="en-US" dirty="0" smtClean="0"/>
              <a:t>15.</a:t>
            </a:r>
            <a:endParaRPr lang="ru-RU" dirty="0"/>
          </a:p>
        </p:txBody>
      </p:sp>
      <p:sp>
        <p:nvSpPr>
          <p:cNvPr id="3" name="Объект 2"/>
          <p:cNvSpPr>
            <a:spLocks noGrp="1"/>
          </p:cNvSpPr>
          <p:nvPr>
            <p:ph idx="1"/>
          </p:nvPr>
        </p:nvSpPr>
        <p:spPr>
          <a:xfrm>
            <a:off x="1371600" y="2438401"/>
            <a:ext cx="6400800" cy="1350639"/>
          </a:xfrm>
        </p:spPr>
        <p:txBody>
          <a:bodyPr/>
          <a:lstStyle/>
          <a:p>
            <a:pPr marL="0" indent="0">
              <a:buNone/>
            </a:pPr>
            <a:r>
              <a:rPr lang="en-US" dirty="0"/>
              <a:t>Everyone has the right to work, to free choice of employment, to just and </a:t>
            </a:r>
            <a:r>
              <a:rPr lang="en-US" dirty="0" err="1"/>
              <a:t>favourable</a:t>
            </a:r>
            <a:r>
              <a:rPr lang="en-US" dirty="0"/>
              <a:t> conditions of work and to protection against unemployment.</a:t>
            </a:r>
            <a:endParaRPr lang="ru-RU"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3699" y="3501008"/>
            <a:ext cx="3096344" cy="1964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827572"/>
            <a:ext cx="2556123" cy="161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95178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Article </a:t>
            </a:r>
            <a:r>
              <a:rPr lang="en-US" dirty="0" smtClean="0"/>
              <a:t>16.</a:t>
            </a:r>
            <a:endParaRPr lang="ru-RU" dirty="0"/>
          </a:p>
        </p:txBody>
      </p:sp>
      <p:sp>
        <p:nvSpPr>
          <p:cNvPr id="3" name="Объект 2"/>
          <p:cNvSpPr>
            <a:spLocks noGrp="1"/>
          </p:cNvSpPr>
          <p:nvPr>
            <p:ph idx="1"/>
          </p:nvPr>
        </p:nvSpPr>
        <p:spPr>
          <a:xfrm>
            <a:off x="1371600" y="2438401"/>
            <a:ext cx="6400800" cy="990600"/>
          </a:xfrm>
        </p:spPr>
        <p:txBody>
          <a:bodyPr/>
          <a:lstStyle/>
          <a:p>
            <a:pPr marL="0" indent="0">
              <a:buNone/>
            </a:pPr>
            <a:r>
              <a:rPr lang="en-US" dirty="0"/>
              <a:t> Everyone has the right to rest and leisure, including reasonable limitation of working hours and periodic holidays with pay.</a:t>
            </a:r>
          </a:p>
          <a:p>
            <a:pPr marL="0" indent="0">
              <a:buNone/>
            </a:pPr>
            <a:endParaRPr lang="ru-RU"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3573016"/>
            <a:ext cx="2592288"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36" y="3458158"/>
            <a:ext cx="3816085" cy="2146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5384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History</a:t>
            </a:r>
            <a:endParaRPr lang="ru-RU" dirty="0"/>
          </a:p>
        </p:txBody>
      </p:sp>
      <p:sp>
        <p:nvSpPr>
          <p:cNvPr id="3" name="Объект 2"/>
          <p:cNvSpPr>
            <a:spLocks noGrp="1"/>
          </p:cNvSpPr>
          <p:nvPr>
            <p:ph idx="1"/>
          </p:nvPr>
        </p:nvSpPr>
        <p:spPr>
          <a:xfrm>
            <a:off x="899592" y="2132856"/>
            <a:ext cx="7344816" cy="3528392"/>
          </a:xfrm>
        </p:spPr>
        <p:txBody>
          <a:bodyPr/>
          <a:lstStyle/>
          <a:p>
            <a:pPr marL="0" indent="0">
              <a:buNone/>
            </a:pPr>
            <a:r>
              <a:rPr lang="en-US" dirty="0"/>
              <a:t>The Universal Declaration of Human Rights, which was adopted by the UN General Assembly on 10 December 1948, was the result of the experience of the Second World War. With the end of that war, and the creation of the United Nations, the international community vowed never again to allow atrocities like those of that conflict happen again. </a:t>
            </a:r>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933056"/>
            <a:ext cx="344805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64768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Article </a:t>
            </a:r>
            <a:r>
              <a:rPr lang="en-US" dirty="0" smtClean="0"/>
              <a:t>17.</a:t>
            </a:r>
            <a:endParaRPr lang="ru-RU" dirty="0"/>
          </a:p>
        </p:txBody>
      </p:sp>
      <p:sp>
        <p:nvSpPr>
          <p:cNvPr id="3" name="Объект 2"/>
          <p:cNvSpPr>
            <a:spLocks noGrp="1"/>
          </p:cNvSpPr>
          <p:nvPr>
            <p:ph idx="1"/>
          </p:nvPr>
        </p:nvSpPr>
        <p:spPr>
          <a:xfrm>
            <a:off x="1390650" y="2253458"/>
            <a:ext cx="6400800" cy="1062608"/>
          </a:xfrm>
        </p:spPr>
        <p:txBody>
          <a:bodyPr/>
          <a:lstStyle/>
          <a:p>
            <a:pPr marL="0" indent="0">
              <a:buNone/>
            </a:pPr>
            <a:r>
              <a:rPr lang="en-US" dirty="0"/>
              <a:t>Everyone has the right to education. Education shall be free, at least in the elementary and fundamental stages.</a:t>
            </a:r>
            <a:endParaRPr lang="ru-RU"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212976"/>
            <a:ext cx="5629622" cy="278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4123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Article </a:t>
            </a:r>
            <a:r>
              <a:rPr lang="en-US" dirty="0" smtClean="0"/>
              <a:t>18.</a:t>
            </a:r>
            <a:endParaRPr lang="ru-RU" dirty="0"/>
          </a:p>
        </p:txBody>
      </p:sp>
      <p:sp>
        <p:nvSpPr>
          <p:cNvPr id="3" name="Объект 2"/>
          <p:cNvSpPr>
            <a:spLocks noGrp="1"/>
          </p:cNvSpPr>
          <p:nvPr>
            <p:ph idx="1"/>
          </p:nvPr>
        </p:nvSpPr>
        <p:spPr>
          <a:xfrm>
            <a:off x="755576" y="2276873"/>
            <a:ext cx="7560840" cy="1440159"/>
          </a:xfrm>
        </p:spPr>
        <p:txBody>
          <a:bodyPr/>
          <a:lstStyle/>
          <a:p>
            <a:pPr marL="0" indent="0">
              <a:buNone/>
            </a:pPr>
            <a:r>
              <a:rPr lang="en-US" dirty="0"/>
              <a:t>Everyone has the right freely to participate in the cultural life of the community, to enjoy the arts and to share in scientific advancement and its benefits.</a:t>
            </a:r>
            <a:endParaRPr lang="ru-RU"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429000"/>
            <a:ext cx="2930683" cy="1951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269106"/>
            <a:ext cx="3374579" cy="2271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21527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Article </a:t>
            </a:r>
            <a:r>
              <a:rPr lang="en-US" dirty="0" smtClean="0"/>
              <a:t>19.</a:t>
            </a:r>
            <a:endParaRPr lang="ru-RU" dirty="0"/>
          </a:p>
        </p:txBody>
      </p:sp>
      <p:sp>
        <p:nvSpPr>
          <p:cNvPr id="3" name="Объект 2"/>
          <p:cNvSpPr>
            <a:spLocks noGrp="1"/>
          </p:cNvSpPr>
          <p:nvPr>
            <p:ph idx="1"/>
          </p:nvPr>
        </p:nvSpPr>
        <p:spPr>
          <a:xfrm>
            <a:off x="1403648" y="2276873"/>
            <a:ext cx="6400800" cy="1080120"/>
          </a:xfrm>
        </p:spPr>
        <p:txBody>
          <a:bodyPr/>
          <a:lstStyle/>
          <a:p>
            <a:pPr marL="0" indent="0">
              <a:buNone/>
            </a:pPr>
            <a:r>
              <a:rPr lang="en-US" dirty="0"/>
              <a:t>Everyone has duties to the community in which alone the free and full development of his personality is possible.</a:t>
            </a:r>
            <a:endParaRPr lang="ru-RU"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558" y="3068960"/>
            <a:ext cx="4513684" cy="2738302"/>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38667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1084860"/>
            <a:ext cx="7120880" cy="3496268"/>
          </a:xfrm>
        </p:spPr>
        <p:txBody>
          <a:bodyPr>
            <a:normAutofit/>
          </a:bodyPr>
          <a:lstStyle/>
          <a:p>
            <a:pPr marL="0" indent="0" algn="r">
              <a:buNone/>
            </a:pPr>
            <a:r>
              <a:rPr lang="en-US" sz="2400" dirty="0"/>
              <a:t>The entire text of the UDHR was composed in less than two years. At a time when the world was divided into Eastern and Western blocks, finding a common ground on what should make the essence of the document proved to be a colossal task.</a:t>
            </a:r>
            <a:endParaRPr lang="ru-RU" sz="24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852936"/>
            <a:ext cx="5291881" cy="3235679"/>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4786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1412776"/>
            <a:ext cx="6400800" cy="685800"/>
          </a:xfrm>
        </p:spPr>
        <p:txBody>
          <a:bodyPr>
            <a:normAutofit fontScale="90000"/>
          </a:bodyPr>
          <a:lstStyle/>
          <a:p>
            <a:r>
              <a:rPr lang="en-US" dirty="0"/>
              <a:t>THE DRAFTERS OF THE UNIVERSAL DECLARATION OF HUMAN RIGHTS</a:t>
            </a:r>
            <a:endParaRPr lang="ru-RU"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3007" y="2348880"/>
            <a:ext cx="4608512" cy="326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45763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6993" b="66297"/>
          <a:stretch/>
        </p:blipFill>
        <p:spPr bwMode="auto">
          <a:xfrm>
            <a:off x="971600" y="1283817"/>
            <a:ext cx="2171379" cy="2217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200" r="33600" b="67000"/>
          <a:stretch/>
        </p:blipFill>
        <p:spPr bwMode="auto">
          <a:xfrm>
            <a:off x="3347864" y="2533548"/>
            <a:ext cx="2376264" cy="236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66472" b="65800"/>
          <a:stretch/>
        </p:blipFill>
        <p:spPr bwMode="auto">
          <a:xfrm>
            <a:off x="5940152" y="1168515"/>
            <a:ext cx="2132499" cy="2175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63587" y="3573016"/>
            <a:ext cx="1908213" cy="1200329"/>
          </a:xfrm>
          <a:prstGeom prst="rect">
            <a:avLst/>
          </a:prstGeom>
          <a:noFill/>
        </p:spPr>
        <p:txBody>
          <a:bodyPr wrap="square" rtlCol="0">
            <a:spAutoFit/>
          </a:bodyPr>
          <a:lstStyle/>
          <a:p>
            <a:pPr algn="ctr"/>
            <a:r>
              <a:rPr lang="en-US" sz="2400" dirty="0"/>
              <a:t>Dr. Charles Malik (Lebanon)</a:t>
            </a:r>
            <a:endParaRPr lang="ru-RU" sz="2400" dirty="0"/>
          </a:p>
        </p:txBody>
      </p:sp>
      <p:sp>
        <p:nvSpPr>
          <p:cNvPr id="3" name="TextBox 2"/>
          <p:cNvSpPr txBox="1"/>
          <p:nvPr/>
        </p:nvSpPr>
        <p:spPr>
          <a:xfrm>
            <a:off x="3486308" y="4904293"/>
            <a:ext cx="2099376" cy="1200329"/>
          </a:xfrm>
          <a:prstGeom prst="rect">
            <a:avLst/>
          </a:prstGeom>
          <a:noFill/>
        </p:spPr>
        <p:txBody>
          <a:bodyPr wrap="square" rtlCol="0">
            <a:spAutoFit/>
          </a:bodyPr>
          <a:lstStyle/>
          <a:p>
            <a:pPr algn="ctr"/>
            <a:r>
              <a:rPr lang="en-US" sz="2400" dirty="0" err="1"/>
              <a:t>Alexandre</a:t>
            </a:r>
            <a:r>
              <a:rPr lang="en-US" sz="2400" dirty="0"/>
              <a:t> </a:t>
            </a:r>
            <a:r>
              <a:rPr lang="en-US" sz="2400" dirty="0" err="1"/>
              <a:t>Bogomolov</a:t>
            </a:r>
            <a:r>
              <a:rPr lang="en-US" sz="2400" dirty="0"/>
              <a:t> (USSR)</a:t>
            </a:r>
            <a:endParaRPr lang="ru-RU" sz="2400" dirty="0"/>
          </a:p>
        </p:txBody>
      </p:sp>
      <p:sp>
        <p:nvSpPr>
          <p:cNvPr id="4" name="TextBox 3"/>
          <p:cNvSpPr txBox="1"/>
          <p:nvPr/>
        </p:nvSpPr>
        <p:spPr>
          <a:xfrm>
            <a:off x="5976977" y="3501007"/>
            <a:ext cx="2195423" cy="830997"/>
          </a:xfrm>
          <a:prstGeom prst="rect">
            <a:avLst/>
          </a:prstGeom>
          <a:noFill/>
        </p:spPr>
        <p:txBody>
          <a:bodyPr wrap="square" rtlCol="0">
            <a:spAutoFit/>
          </a:bodyPr>
          <a:lstStyle/>
          <a:p>
            <a:pPr algn="ctr"/>
            <a:r>
              <a:rPr lang="en-US" sz="2400" dirty="0"/>
              <a:t>Dr. </a:t>
            </a:r>
            <a:r>
              <a:rPr lang="en-US" sz="2400" dirty="0" err="1"/>
              <a:t>Peng-chun</a:t>
            </a:r>
            <a:r>
              <a:rPr lang="en-US" sz="2400" dirty="0"/>
              <a:t> Chang (China)</a:t>
            </a:r>
            <a:endParaRPr lang="ru-RU" sz="2400" dirty="0"/>
          </a:p>
        </p:txBody>
      </p:sp>
    </p:spTree>
    <p:extLst>
      <p:ext uri="{BB962C8B-B14F-4D97-AF65-F5344CB8AC3E}">
        <p14:creationId xmlns:p14="http://schemas.microsoft.com/office/powerpoint/2010/main" val="30679597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2" t="33264" r="66552" b="33472"/>
          <a:stretch/>
        </p:blipFill>
        <p:spPr bwMode="auto">
          <a:xfrm>
            <a:off x="1048120" y="1119286"/>
            <a:ext cx="2123728" cy="206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000" t="33368" r="33500" b="33316"/>
          <a:stretch/>
        </p:blipFill>
        <p:spPr bwMode="auto">
          <a:xfrm>
            <a:off x="3421384" y="2610823"/>
            <a:ext cx="2140236" cy="221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66960" t="32704" b="33648"/>
          <a:stretch/>
        </p:blipFill>
        <p:spPr bwMode="auto">
          <a:xfrm>
            <a:off x="5929854" y="1102386"/>
            <a:ext cx="2044843" cy="208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48120" y="3347698"/>
            <a:ext cx="1939704" cy="830997"/>
          </a:xfrm>
          <a:prstGeom prst="rect">
            <a:avLst/>
          </a:prstGeom>
          <a:noFill/>
        </p:spPr>
        <p:txBody>
          <a:bodyPr wrap="square" rtlCol="0">
            <a:spAutoFit/>
          </a:bodyPr>
          <a:lstStyle/>
          <a:p>
            <a:pPr algn="ctr"/>
            <a:r>
              <a:rPr lang="en-US" sz="2400" dirty="0"/>
              <a:t>René Cassin (France)</a:t>
            </a:r>
            <a:endParaRPr lang="ru-RU" sz="2400" dirty="0"/>
          </a:p>
        </p:txBody>
      </p:sp>
      <p:sp>
        <p:nvSpPr>
          <p:cNvPr id="3" name="TextBox 2"/>
          <p:cNvSpPr txBox="1"/>
          <p:nvPr/>
        </p:nvSpPr>
        <p:spPr>
          <a:xfrm>
            <a:off x="3439087" y="4848568"/>
            <a:ext cx="2215836" cy="830997"/>
          </a:xfrm>
          <a:prstGeom prst="rect">
            <a:avLst/>
          </a:prstGeom>
          <a:noFill/>
        </p:spPr>
        <p:txBody>
          <a:bodyPr wrap="square" rtlCol="0">
            <a:spAutoFit/>
          </a:bodyPr>
          <a:lstStyle/>
          <a:p>
            <a:pPr algn="ctr"/>
            <a:r>
              <a:rPr lang="en-US" sz="2400" dirty="0"/>
              <a:t>Eleanor Roosevelt (US)</a:t>
            </a:r>
            <a:endParaRPr lang="ru-RU" sz="2400" dirty="0"/>
          </a:p>
        </p:txBody>
      </p:sp>
      <p:sp>
        <p:nvSpPr>
          <p:cNvPr id="4" name="TextBox 3"/>
          <p:cNvSpPr txBox="1"/>
          <p:nvPr/>
        </p:nvSpPr>
        <p:spPr>
          <a:xfrm>
            <a:off x="5934833" y="3440030"/>
            <a:ext cx="2088232" cy="1200329"/>
          </a:xfrm>
          <a:prstGeom prst="rect">
            <a:avLst/>
          </a:prstGeom>
          <a:noFill/>
        </p:spPr>
        <p:txBody>
          <a:bodyPr wrap="square" rtlCol="0">
            <a:spAutoFit/>
          </a:bodyPr>
          <a:lstStyle/>
          <a:p>
            <a:pPr algn="ctr"/>
            <a:r>
              <a:rPr lang="en-US" sz="2400" dirty="0"/>
              <a:t>Charles Dukes (United Kingdom)</a:t>
            </a:r>
            <a:endParaRPr lang="ru-RU" sz="2400" dirty="0"/>
          </a:p>
        </p:txBody>
      </p:sp>
    </p:spTree>
    <p:extLst>
      <p:ext uri="{BB962C8B-B14F-4D97-AF65-F5344CB8AC3E}">
        <p14:creationId xmlns:p14="http://schemas.microsoft.com/office/powerpoint/2010/main" val="6410045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6639" r="67400"/>
          <a:stretch/>
        </p:blipFill>
        <p:spPr bwMode="auto">
          <a:xfrm>
            <a:off x="1007604" y="1268759"/>
            <a:ext cx="2196243" cy="2247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0240" t="67023" r="34880"/>
          <a:stretch/>
        </p:blipFill>
        <p:spPr bwMode="auto">
          <a:xfrm>
            <a:off x="3336745" y="2351693"/>
            <a:ext cx="2281785" cy="2157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66672" t="66600"/>
          <a:stretch/>
        </p:blipFill>
        <p:spPr bwMode="auto">
          <a:xfrm>
            <a:off x="5868144" y="1073047"/>
            <a:ext cx="2228428" cy="2233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65108" y="3741594"/>
            <a:ext cx="2232248" cy="1200329"/>
          </a:xfrm>
          <a:prstGeom prst="rect">
            <a:avLst/>
          </a:prstGeom>
          <a:noFill/>
        </p:spPr>
        <p:txBody>
          <a:bodyPr wrap="square" rtlCol="0">
            <a:spAutoFit/>
          </a:bodyPr>
          <a:lstStyle/>
          <a:p>
            <a:pPr algn="ctr"/>
            <a:r>
              <a:rPr lang="en-US" sz="2400" dirty="0"/>
              <a:t>William Hodgson (Australia)</a:t>
            </a:r>
            <a:endParaRPr lang="ru-RU" sz="2400" dirty="0"/>
          </a:p>
        </p:txBody>
      </p:sp>
      <p:sp>
        <p:nvSpPr>
          <p:cNvPr id="3" name="TextBox 2"/>
          <p:cNvSpPr txBox="1"/>
          <p:nvPr/>
        </p:nvSpPr>
        <p:spPr>
          <a:xfrm>
            <a:off x="3402694" y="4618757"/>
            <a:ext cx="2232248" cy="830997"/>
          </a:xfrm>
          <a:prstGeom prst="rect">
            <a:avLst/>
          </a:prstGeom>
          <a:noFill/>
        </p:spPr>
        <p:txBody>
          <a:bodyPr wrap="square" rtlCol="0">
            <a:spAutoFit/>
          </a:bodyPr>
          <a:lstStyle/>
          <a:p>
            <a:pPr algn="ctr"/>
            <a:r>
              <a:rPr lang="en-US" sz="2400" dirty="0" err="1"/>
              <a:t>Hernan</a:t>
            </a:r>
            <a:r>
              <a:rPr lang="en-US" sz="2400" dirty="0"/>
              <a:t> Santa Cruz (Chile)</a:t>
            </a:r>
            <a:endParaRPr lang="ru-RU" sz="2400" dirty="0"/>
          </a:p>
        </p:txBody>
      </p:sp>
      <p:sp>
        <p:nvSpPr>
          <p:cNvPr id="4" name="TextBox 3"/>
          <p:cNvSpPr txBox="1"/>
          <p:nvPr/>
        </p:nvSpPr>
        <p:spPr>
          <a:xfrm>
            <a:off x="6084168" y="3516266"/>
            <a:ext cx="2012404" cy="1200329"/>
          </a:xfrm>
          <a:prstGeom prst="rect">
            <a:avLst/>
          </a:prstGeom>
          <a:noFill/>
        </p:spPr>
        <p:txBody>
          <a:bodyPr wrap="square" rtlCol="0">
            <a:spAutoFit/>
          </a:bodyPr>
          <a:lstStyle/>
          <a:p>
            <a:pPr algn="ctr"/>
            <a:r>
              <a:rPr lang="en-US" sz="2400" dirty="0"/>
              <a:t>John P. Humphrey (Canada)</a:t>
            </a:r>
            <a:endParaRPr lang="ru-RU" sz="2400" dirty="0"/>
          </a:p>
        </p:txBody>
      </p:sp>
    </p:spTree>
    <p:extLst>
      <p:ext uri="{BB962C8B-B14F-4D97-AF65-F5344CB8AC3E}">
        <p14:creationId xmlns:p14="http://schemas.microsoft.com/office/powerpoint/2010/main" val="572546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99592" y="1844824"/>
            <a:ext cx="3528392" cy="3384376"/>
          </a:xfrm>
        </p:spPr>
        <p:txBody>
          <a:bodyPr>
            <a:normAutofit/>
          </a:bodyPr>
          <a:lstStyle/>
          <a:p>
            <a:pPr marL="0" indent="0" algn="ctr">
              <a:buNone/>
            </a:pPr>
            <a:r>
              <a:rPr lang="en-US" sz="2000" dirty="0"/>
              <a:t>Now, Therefore THE GENERAL ASSEMBLY proclaims THIS UNIVERSAL DECLARATION OF HUMAN RIGHTS as a common standard of achievement for all peoples and all </a:t>
            </a:r>
            <a:r>
              <a:rPr lang="en-US" sz="2000" dirty="0" smtClean="0"/>
              <a:t>nations</a:t>
            </a:r>
            <a:r>
              <a:rPr lang="uk-UA" sz="2000" dirty="0" smtClean="0"/>
              <a:t>.</a:t>
            </a:r>
            <a:endParaRPr lang="ru-RU" sz="2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2420888"/>
            <a:ext cx="355697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28412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1196752"/>
            <a:ext cx="6400800" cy="685800"/>
          </a:xfrm>
        </p:spPr>
        <p:txBody>
          <a:bodyPr/>
          <a:lstStyle/>
          <a:p>
            <a:r>
              <a:rPr lang="en-US" dirty="0"/>
              <a:t>Article 1.</a:t>
            </a:r>
            <a:endParaRPr lang="ru-RU" dirty="0"/>
          </a:p>
        </p:txBody>
      </p:sp>
      <p:sp>
        <p:nvSpPr>
          <p:cNvPr id="3" name="Объект 2"/>
          <p:cNvSpPr>
            <a:spLocks noGrp="1"/>
          </p:cNvSpPr>
          <p:nvPr>
            <p:ph idx="1"/>
          </p:nvPr>
        </p:nvSpPr>
        <p:spPr>
          <a:xfrm>
            <a:off x="899592" y="2564904"/>
            <a:ext cx="3456384" cy="3006824"/>
          </a:xfrm>
        </p:spPr>
        <p:txBody>
          <a:bodyPr/>
          <a:lstStyle/>
          <a:p>
            <a:pPr marL="0" indent="0" algn="ctr">
              <a:buNone/>
            </a:pPr>
            <a:r>
              <a:rPr lang="en-US" dirty="0"/>
              <a:t>All human beings are born free and equal in dignity and rights</a:t>
            </a:r>
            <a:r>
              <a:rPr lang="en-US" dirty="0" smtClean="0"/>
              <a:t>.</a:t>
            </a:r>
            <a:r>
              <a:rPr lang="uk-UA" dirty="0" smtClean="0"/>
              <a:t> </a:t>
            </a:r>
            <a:r>
              <a:rPr lang="en-US" dirty="0" smtClean="0"/>
              <a:t>They </a:t>
            </a:r>
            <a:r>
              <a:rPr lang="en-US" dirty="0"/>
              <a:t>are endowed with reason and conscience and should act towards one another in a spirit of brotherhood.</a:t>
            </a: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9673" y="2564904"/>
            <a:ext cx="3768440" cy="251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56161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Article </a:t>
            </a:r>
            <a:r>
              <a:rPr lang="en-US" dirty="0" smtClean="0"/>
              <a:t>2.</a:t>
            </a:r>
            <a:endParaRPr lang="ru-RU" dirty="0"/>
          </a:p>
        </p:txBody>
      </p:sp>
      <p:sp>
        <p:nvSpPr>
          <p:cNvPr id="3" name="Объект 2"/>
          <p:cNvSpPr>
            <a:spLocks noGrp="1"/>
          </p:cNvSpPr>
          <p:nvPr>
            <p:ph idx="1"/>
          </p:nvPr>
        </p:nvSpPr>
        <p:spPr>
          <a:xfrm>
            <a:off x="4211960" y="2564904"/>
            <a:ext cx="3736504" cy="3600400"/>
          </a:xfrm>
        </p:spPr>
        <p:txBody>
          <a:bodyPr/>
          <a:lstStyle/>
          <a:p>
            <a:pPr marL="0" indent="0" algn="ctr">
              <a:buNone/>
            </a:pPr>
            <a:r>
              <a:rPr lang="en-US" dirty="0"/>
              <a:t>Everyone is entitled to all the rights and freedoms set forth in this Declaration, without distinction of any kind, such as race, </a:t>
            </a:r>
            <a:r>
              <a:rPr lang="en-US" dirty="0" err="1"/>
              <a:t>colour</a:t>
            </a:r>
            <a:r>
              <a:rPr lang="en-US" dirty="0"/>
              <a:t>, sex, language, religion, political or other opinion, national or social origin, property, birth or other status. </a:t>
            </a:r>
            <a:endParaRPr lang="ru-RU"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1529" y="2060848"/>
            <a:ext cx="2304256" cy="198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4165831"/>
            <a:ext cx="2287141" cy="1524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6596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Article </a:t>
            </a:r>
            <a:r>
              <a:rPr lang="en-US" dirty="0" smtClean="0"/>
              <a:t>3.</a:t>
            </a:r>
            <a:endParaRPr lang="ru-RU" dirty="0"/>
          </a:p>
        </p:txBody>
      </p:sp>
      <p:sp>
        <p:nvSpPr>
          <p:cNvPr id="3" name="Объект 2"/>
          <p:cNvSpPr>
            <a:spLocks noGrp="1"/>
          </p:cNvSpPr>
          <p:nvPr>
            <p:ph idx="1"/>
          </p:nvPr>
        </p:nvSpPr>
        <p:spPr>
          <a:xfrm>
            <a:off x="1547664" y="2420888"/>
            <a:ext cx="6400800" cy="3048001"/>
          </a:xfrm>
        </p:spPr>
        <p:txBody>
          <a:bodyPr/>
          <a:lstStyle/>
          <a:p>
            <a:pPr marL="0" indent="0">
              <a:buNone/>
            </a:pPr>
            <a:r>
              <a:rPr lang="en-US" dirty="0"/>
              <a:t>Everyone has the right to life, liberty and security of person.</a:t>
            </a:r>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996952"/>
            <a:ext cx="3384376" cy="1859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970831"/>
            <a:ext cx="3108003" cy="170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12142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Article </a:t>
            </a:r>
            <a:r>
              <a:rPr lang="en-US" dirty="0" smtClean="0"/>
              <a:t>4.</a:t>
            </a:r>
            <a:endParaRPr lang="ru-RU" dirty="0"/>
          </a:p>
        </p:txBody>
      </p:sp>
      <p:sp>
        <p:nvSpPr>
          <p:cNvPr id="3" name="Объект 2"/>
          <p:cNvSpPr>
            <a:spLocks noGrp="1"/>
          </p:cNvSpPr>
          <p:nvPr>
            <p:ph idx="1"/>
          </p:nvPr>
        </p:nvSpPr>
        <p:spPr>
          <a:xfrm>
            <a:off x="1400969" y="2276872"/>
            <a:ext cx="6400800" cy="3048001"/>
          </a:xfrm>
        </p:spPr>
        <p:txBody>
          <a:bodyPr/>
          <a:lstStyle/>
          <a:p>
            <a:pPr marL="0" indent="0">
              <a:buNone/>
            </a:pPr>
            <a:r>
              <a:rPr lang="en-US" dirty="0"/>
              <a:t>No one shall be held in slavery or servitude; slavery and the slave trade shall be prohibited in all their forms.</a:t>
            </a:r>
          </a:p>
          <a:p>
            <a:pPr marL="0" indent="0">
              <a:buNone/>
            </a:pPr>
            <a:endParaRPr lang="ru-RU"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3140968"/>
            <a:ext cx="2376264" cy="2527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1310" y1="81702" x2="58631" y2="50638"/>
                        <a14:foregroundMark x1="69643" y1="39574" x2="72024" y2="30213"/>
                        <a14:foregroundMark x1="16964" y1="91489" x2="88988" y2="80000"/>
                        <a14:foregroundMark x1="5655" y1="39574" x2="7738" y2="19149"/>
                        <a14:foregroundMark x1="22024" y1="14468" x2="61905" y2="20000"/>
                        <a14:foregroundMark x1="63095" y1="44681" x2="66667" y2="38723"/>
                        <a14:foregroundMark x1="51786" y1="14468" x2="69345" y2="13617"/>
                        <a14:foregroundMark x1="93750" y1="64681" x2="86310" y2="11489"/>
                      </a14:backgroundRemoval>
                    </a14:imgEffect>
                  </a14:imgLayer>
                </a14:imgProps>
              </a:ext>
              <a:ext uri="{28A0092B-C50C-407E-A947-70E740481C1C}">
                <a14:useLocalDpi xmlns:a14="http://schemas.microsoft.com/office/drawing/2010/main" val="0"/>
              </a:ext>
            </a:extLst>
          </a:blip>
          <a:srcRect/>
          <a:stretch>
            <a:fillRect/>
          </a:stretch>
        </p:blipFill>
        <p:spPr bwMode="auto">
          <a:xfrm>
            <a:off x="4067944" y="2919070"/>
            <a:ext cx="4032448" cy="282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91280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Article </a:t>
            </a:r>
            <a:r>
              <a:rPr lang="en-US" dirty="0" smtClean="0"/>
              <a:t>5.</a:t>
            </a:r>
            <a:endParaRPr lang="ru-RU" dirty="0"/>
          </a:p>
        </p:txBody>
      </p:sp>
      <p:sp>
        <p:nvSpPr>
          <p:cNvPr id="3" name="Объект 2"/>
          <p:cNvSpPr>
            <a:spLocks noGrp="1"/>
          </p:cNvSpPr>
          <p:nvPr>
            <p:ph idx="1"/>
          </p:nvPr>
        </p:nvSpPr>
        <p:spPr>
          <a:xfrm>
            <a:off x="1403648" y="2348880"/>
            <a:ext cx="6400800" cy="3048001"/>
          </a:xfrm>
        </p:spPr>
        <p:txBody>
          <a:bodyPr/>
          <a:lstStyle/>
          <a:p>
            <a:pPr marL="0" indent="0">
              <a:buNone/>
            </a:pPr>
            <a:r>
              <a:rPr lang="en-US" dirty="0"/>
              <a:t>No one shall be subjected to torture or to cruel, inhuman or degrading treatment or punishment.</a:t>
            </a:r>
            <a:endParaRPr lang="ru-RU"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3" y="3789834"/>
            <a:ext cx="3145637"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212976"/>
            <a:ext cx="381952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85257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Article </a:t>
            </a:r>
            <a:r>
              <a:rPr lang="en-US" dirty="0" smtClean="0"/>
              <a:t>6.</a:t>
            </a:r>
            <a:endParaRPr lang="ru-RU" dirty="0"/>
          </a:p>
        </p:txBody>
      </p:sp>
      <p:sp>
        <p:nvSpPr>
          <p:cNvPr id="3" name="Объект 2"/>
          <p:cNvSpPr>
            <a:spLocks noGrp="1"/>
          </p:cNvSpPr>
          <p:nvPr>
            <p:ph idx="1"/>
          </p:nvPr>
        </p:nvSpPr>
        <p:spPr>
          <a:xfrm>
            <a:off x="1403648" y="2276872"/>
            <a:ext cx="6400800" cy="3048001"/>
          </a:xfrm>
        </p:spPr>
        <p:txBody>
          <a:bodyPr/>
          <a:lstStyle/>
          <a:p>
            <a:pPr marL="0" indent="0">
              <a:buNone/>
            </a:pPr>
            <a:r>
              <a:rPr lang="en-US" dirty="0"/>
              <a:t> Everyone has the right to recognition everywhere as a person before the law.</a:t>
            </a:r>
            <a:endParaRPr lang="ru-RU"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2766904"/>
            <a:ext cx="4199359" cy="2956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598324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Кутюр">
  <a:themeElements>
    <a:clrScheme name="Кутюр">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Смокинг">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Кутюр">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90</TotalTime>
  <Words>695</Words>
  <Application>Microsoft Office PowerPoint</Application>
  <PresentationFormat>Экран (4:3)</PresentationFormat>
  <Paragraphs>54</Paragraphs>
  <Slides>27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Кутюр</vt:lpstr>
      <vt:lpstr>Everyone has the right to…</vt:lpstr>
      <vt:lpstr>History</vt:lpstr>
      <vt:lpstr>Презентация PowerPoint</vt:lpstr>
      <vt:lpstr>Article 1.</vt:lpstr>
      <vt:lpstr>Article 2.</vt:lpstr>
      <vt:lpstr>Article 3.</vt:lpstr>
      <vt:lpstr>Article 4.</vt:lpstr>
      <vt:lpstr>Article 5.</vt:lpstr>
      <vt:lpstr>Article 6.</vt:lpstr>
      <vt:lpstr>Article 7.</vt:lpstr>
      <vt:lpstr>Article 8.</vt:lpstr>
      <vt:lpstr>Article 9.</vt:lpstr>
      <vt:lpstr>Article 10.</vt:lpstr>
      <vt:lpstr>Article 11.</vt:lpstr>
      <vt:lpstr>Article 12.</vt:lpstr>
      <vt:lpstr>Article 13.</vt:lpstr>
      <vt:lpstr>Article 14.</vt:lpstr>
      <vt:lpstr>Article 15.</vt:lpstr>
      <vt:lpstr>Article 16.</vt:lpstr>
      <vt:lpstr>Article 17.</vt:lpstr>
      <vt:lpstr>Article 18.</vt:lpstr>
      <vt:lpstr>Article 19.</vt:lpstr>
      <vt:lpstr>Презентация PowerPoint</vt:lpstr>
      <vt:lpstr>THE DRAFTERS OF THE UNIVERSAL DECLARATION OF HUMAN RIGHTS</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Admin</cp:lastModifiedBy>
  <cp:revision>9</cp:revision>
  <dcterms:modified xsi:type="dcterms:W3CDTF">2013-10-23T00:42:15Z</dcterms:modified>
</cp:coreProperties>
</file>