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2078-BF55-4920-8FCA-977995D8BE75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8C77-587D-4D3D-BFCD-A8647F0EF6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8C77-587D-4D3D-BFCD-A8647F0EF66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4DCC-CCC1-4756-BBAA-39BB0D4D0772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E0BA-560A-438A-BD36-A6AC8D883F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8572528" cy="292895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ХХ — на початку ХХІ ст.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229600" cy="292895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Індія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висококваліфікованої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залучає</a:t>
            </a:r>
            <a:r>
              <a:rPr lang="ru-RU" dirty="0"/>
              <a:t> в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найвідоміші</a:t>
            </a:r>
            <a:r>
              <a:rPr lang="ru-RU" dirty="0"/>
              <a:t> </a:t>
            </a:r>
            <a:r>
              <a:rPr lang="ru-RU" dirty="0" err="1"/>
              <a:t>транснаціональні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попри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</a:t>
            </a:r>
            <a:r>
              <a:rPr lang="ru-RU" dirty="0" err="1"/>
              <a:t>процвітаючий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особливо </a:t>
            </a:r>
            <a:r>
              <a:rPr lang="ru-RU" dirty="0" err="1"/>
              <a:t>сільського</a:t>
            </a:r>
            <a:r>
              <a:rPr lang="ru-RU" dirty="0"/>
              <a:t>, </a:t>
            </a:r>
            <a:r>
              <a:rPr lang="ru-RU" dirty="0" err="1"/>
              <a:t>неписьменна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в </a:t>
            </a:r>
            <a:r>
              <a:rPr lang="ru-RU" dirty="0" err="1"/>
              <a:t>глибокій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. </a:t>
            </a:r>
          </a:p>
        </p:txBody>
      </p:sp>
      <p:pic>
        <p:nvPicPr>
          <p:cNvPr id="23554" name="Picture 2" descr="http://img.slidespace.ru/2013/07/01/1059/14.jpg"/>
          <p:cNvPicPr>
            <a:picLocks noChangeAspect="1" noChangeArrowheads="1"/>
          </p:cNvPicPr>
          <p:nvPr/>
        </p:nvPicPr>
        <p:blipFill>
          <a:blip r:embed="rId2" cstate="print"/>
          <a:srcRect l="11250" r="13749" b="31250"/>
          <a:stretch>
            <a:fillRect/>
          </a:stretch>
        </p:blipFill>
        <p:spPr bwMode="auto">
          <a:xfrm>
            <a:off x="1928794" y="3286124"/>
            <a:ext cx="4786346" cy="3290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28604"/>
            <a:ext cx="3757610" cy="585791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Прем’єр-міністр</a:t>
            </a:r>
            <a:r>
              <a:rPr lang="ru-RU" dirty="0" smtClean="0"/>
              <a:t> </a:t>
            </a:r>
            <a:r>
              <a:rPr lang="ru-RU" dirty="0" err="1" smtClean="0"/>
              <a:t>Манмохан</a:t>
            </a:r>
            <a:r>
              <a:rPr lang="ru-RU" dirty="0" smtClean="0"/>
              <a:t> </a:t>
            </a:r>
            <a:r>
              <a:rPr lang="ru-RU" dirty="0" err="1" smtClean="0"/>
              <a:t>Сінгх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обійняв</a:t>
            </a:r>
            <a:r>
              <a:rPr lang="ru-RU" dirty="0" smtClean="0"/>
              <a:t> у посаду в </a:t>
            </a:r>
            <a:r>
              <a:rPr lang="ru-RU" dirty="0" err="1" smtClean="0"/>
              <a:t>травні</a:t>
            </a:r>
            <a:r>
              <a:rPr lang="ru-RU" dirty="0" smtClean="0"/>
              <a:t> 2004 року, </a:t>
            </a:r>
            <a:r>
              <a:rPr lang="ru-RU" dirty="0" err="1" smtClean="0"/>
              <a:t>оголосив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завданнями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бідності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реформ.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слабкої</a:t>
            </a:r>
            <a:r>
              <a:rPr lang="ru-RU" dirty="0" smtClean="0"/>
              <a:t>, </a:t>
            </a:r>
            <a:r>
              <a:rPr lang="ru-RU" dirty="0" err="1" smtClean="0"/>
              <a:t>інтелектуально</a:t>
            </a:r>
            <a:r>
              <a:rPr lang="ru-RU" dirty="0" smtClean="0"/>
              <a:t> </a:t>
            </a:r>
            <a:r>
              <a:rPr lang="ru-RU" dirty="0" err="1" smtClean="0"/>
              <a:t>хирлявої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динамічну</a:t>
            </a:r>
            <a:r>
              <a:rPr lang="ru-RU" dirty="0" smtClean="0"/>
              <a:t> силу,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скинути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себе </a:t>
            </a:r>
            <a:r>
              <a:rPr lang="ru-RU" dirty="0" err="1" smtClean="0"/>
              <a:t>ярлик</a:t>
            </a:r>
            <a:r>
              <a:rPr lang="ru-RU" dirty="0" smtClean="0"/>
              <a:t> </a:t>
            </a:r>
            <a:r>
              <a:rPr lang="ru-RU" dirty="0" err="1" smtClean="0"/>
              <a:t>зарозумілості</a:t>
            </a:r>
            <a:r>
              <a:rPr lang="ru-RU" dirty="0" smtClean="0"/>
              <a:t>, </a:t>
            </a:r>
            <a:r>
              <a:rPr lang="ru-RU" dirty="0" err="1" smtClean="0"/>
              <a:t>елітарності</a:t>
            </a:r>
            <a:r>
              <a:rPr lang="ru-RU" dirty="0" smtClean="0"/>
              <a:t>, стати </a:t>
            </a:r>
            <a:r>
              <a:rPr lang="ru-RU" dirty="0" err="1" smtClean="0"/>
              <a:t>ближчою</a:t>
            </a:r>
            <a:r>
              <a:rPr lang="ru-RU" dirty="0" smtClean="0"/>
              <a:t> до народу.</a:t>
            </a:r>
            <a:endParaRPr lang="ru-RU" dirty="0"/>
          </a:p>
        </p:txBody>
      </p:sp>
      <p:pic>
        <p:nvPicPr>
          <p:cNvPr id="26626" name="Picture 2" descr="http://img.slidespace.ru/2013/07/01/1059/13.jpg"/>
          <p:cNvPicPr>
            <a:picLocks noChangeAspect="1" noChangeArrowheads="1"/>
          </p:cNvPicPr>
          <p:nvPr/>
        </p:nvPicPr>
        <p:blipFill>
          <a:blip r:embed="rId2" cstate="print"/>
          <a:srcRect r="47500"/>
          <a:stretch>
            <a:fillRect/>
          </a:stretch>
        </p:blipFill>
        <p:spPr bwMode="auto">
          <a:xfrm>
            <a:off x="571472" y="571480"/>
            <a:ext cx="400052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 презентацією працювала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11-А класу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СЗШ №225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Кабанець Людмила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32861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Індія</a:t>
            </a:r>
            <a:r>
              <a:rPr lang="ru-RU" b="1" dirty="0"/>
              <a:t>, як </a:t>
            </a:r>
            <a:r>
              <a:rPr lang="ru-RU" b="1" dirty="0" err="1"/>
              <a:t>колонія</a:t>
            </a:r>
            <a:r>
              <a:rPr lang="ru-RU" b="1" dirty="0"/>
              <a:t> </a:t>
            </a:r>
            <a:r>
              <a:rPr lang="ru-RU" b="1" dirty="0" err="1"/>
              <a:t>Британії</a:t>
            </a:r>
            <a:r>
              <a:rPr lang="ru-RU" b="1" dirty="0"/>
              <a:t>, брала участь у </a:t>
            </a:r>
            <a:r>
              <a:rPr lang="ru-RU" b="1" dirty="0" err="1"/>
              <a:t>Другій</a:t>
            </a:r>
            <a:r>
              <a:rPr lang="ru-RU" b="1" dirty="0"/>
              <a:t> </a:t>
            </a:r>
            <a:r>
              <a:rPr lang="ru-RU" b="1" dirty="0" err="1"/>
              <a:t>світовій</a:t>
            </a:r>
            <a:r>
              <a:rPr lang="ru-RU" b="1" dirty="0"/>
              <a:t> </a:t>
            </a:r>
            <a:r>
              <a:rPr lang="ru-RU" b="1" dirty="0" err="1"/>
              <a:t>війні</a:t>
            </a:r>
            <a:r>
              <a:rPr lang="ru-RU" b="1" dirty="0"/>
              <a:t>: 3 </a:t>
            </a:r>
            <a:r>
              <a:rPr lang="ru-RU" b="1" dirty="0" err="1"/>
              <a:t>млн</a:t>
            </a:r>
            <a:r>
              <a:rPr lang="ru-RU" b="1" dirty="0"/>
              <a:t> </a:t>
            </a:r>
            <a:r>
              <a:rPr lang="ru-RU" b="1" dirty="0" err="1"/>
              <a:t>індійців</a:t>
            </a:r>
            <a:r>
              <a:rPr lang="ru-RU" b="1" dirty="0"/>
              <a:t> </a:t>
            </a:r>
            <a:r>
              <a:rPr lang="ru-RU" b="1" dirty="0" err="1"/>
              <a:t>воювали</a:t>
            </a:r>
            <a:r>
              <a:rPr lang="ru-RU" b="1" dirty="0"/>
              <a:t> на </a:t>
            </a:r>
            <a:r>
              <a:rPr lang="ru-RU" b="1" dirty="0" err="1"/>
              <a:t>фронті</a:t>
            </a:r>
            <a:r>
              <a:rPr lang="ru-RU" b="1" dirty="0"/>
              <a:t>.</a:t>
            </a:r>
          </a:p>
          <a:p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бойових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 у </a:t>
            </a:r>
            <a:r>
              <a:rPr lang="ru-RU" b="1" dirty="0" err="1"/>
              <a:t>країні</a:t>
            </a:r>
            <a:r>
              <a:rPr lang="ru-RU" b="1" dirty="0"/>
              <a:t> </a:t>
            </a:r>
            <a:r>
              <a:rPr lang="ru-RU" b="1" dirty="0" err="1"/>
              <a:t>розвинулося</a:t>
            </a:r>
            <a:r>
              <a:rPr lang="ru-RU" b="1" dirty="0"/>
              <a:t> </a:t>
            </a:r>
            <a:r>
              <a:rPr lang="ru-RU" b="1" dirty="0" err="1"/>
              <a:t>машинобудування</a:t>
            </a:r>
            <a:r>
              <a:rPr lang="ru-RU" b="1" dirty="0"/>
              <a:t>. Тому </a:t>
            </a:r>
            <a:r>
              <a:rPr lang="ru-RU" b="1" dirty="0" err="1"/>
              <a:t>Індія</a:t>
            </a:r>
            <a:r>
              <a:rPr lang="ru-RU" b="1" dirty="0"/>
              <a:t> </a:t>
            </a:r>
            <a:r>
              <a:rPr lang="ru-RU" b="1" dirty="0" err="1"/>
              <a:t>сплатила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борги </a:t>
            </a:r>
            <a:r>
              <a:rPr lang="ru-RU" b="1" dirty="0" err="1"/>
              <a:t>Британії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вийшла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</a:t>
            </a:r>
            <a:r>
              <a:rPr lang="ru-RU" b="1" dirty="0" err="1"/>
              <a:t>економічно</a:t>
            </a:r>
            <a:r>
              <a:rPr lang="ru-RU" b="1" dirty="0"/>
              <a:t> </a:t>
            </a:r>
            <a:r>
              <a:rPr lang="ru-RU" b="1" dirty="0" err="1"/>
              <a:t>зміцнілою</a:t>
            </a:r>
            <a:r>
              <a:rPr lang="ru-RU" b="1" dirty="0"/>
              <a:t>. </a:t>
            </a:r>
            <a:r>
              <a:rPr lang="ru-RU" b="1" dirty="0" err="1"/>
              <a:t>Однак</a:t>
            </a:r>
            <a:r>
              <a:rPr lang="ru-RU" b="1" dirty="0"/>
              <a:t> </a:t>
            </a:r>
            <a:r>
              <a:rPr lang="ru-RU" b="1" dirty="0" err="1"/>
              <a:t>країна</a:t>
            </a:r>
            <a:r>
              <a:rPr lang="ru-RU" b="1" dirty="0"/>
              <a:t> не мала </a:t>
            </a:r>
            <a:r>
              <a:rPr lang="ru-RU" b="1" dirty="0" err="1"/>
              <a:t>адміністративної</a:t>
            </a:r>
            <a:r>
              <a:rPr lang="ru-RU" b="1" dirty="0"/>
              <a:t> </a:t>
            </a:r>
            <a:r>
              <a:rPr lang="ru-RU" b="1" dirty="0" err="1"/>
              <a:t>єдності</a:t>
            </a:r>
            <a:r>
              <a:rPr lang="ru-RU" b="1" dirty="0"/>
              <a:t> через </a:t>
            </a:r>
            <a:r>
              <a:rPr lang="ru-RU" b="1" dirty="0" err="1"/>
              <a:t>багатоетнічний</a:t>
            </a:r>
            <a:r>
              <a:rPr lang="ru-RU" b="1" dirty="0"/>
              <a:t> склад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Індії</a:t>
            </a:r>
            <a:r>
              <a:rPr lang="ru-RU" b="1" dirty="0"/>
              <a:t>, </a:t>
            </a:r>
            <a:r>
              <a:rPr lang="ru-RU" b="1" dirty="0" err="1"/>
              <a:t>протистояння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основних</a:t>
            </a:r>
            <a:r>
              <a:rPr lang="ru-RU" b="1" dirty="0"/>
              <a:t> </a:t>
            </a:r>
            <a:r>
              <a:rPr lang="ru-RU" b="1" dirty="0" err="1"/>
              <a:t>релігійних</a:t>
            </a:r>
            <a:r>
              <a:rPr lang="ru-RU" b="1" dirty="0"/>
              <a:t> громад — </a:t>
            </a:r>
            <a:r>
              <a:rPr lang="ru-RU" b="1" dirty="0" err="1"/>
              <a:t>індуїстів</a:t>
            </a:r>
            <a:r>
              <a:rPr lang="ru-RU" b="1" dirty="0"/>
              <a:t>, </a:t>
            </a:r>
            <a:r>
              <a:rPr lang="ru-RU" b="1" dirty="0" err="1"/>
              <a:t>інтереси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представляв </a:t>
            </a:r>
            <a:r>
              <a:rPr lang="ru-RU" b="1" dirty="0" err="1"/>
              <a:t>Індійський</a:t>
            </a:r>
            <a:r>
              <a:rPr lang="ru-RU" b="1" dirty="0"/>
              <a:t> </a:t>
            </a:r>
            <a:r>
              <a:rPr lang="ru-RU" b="1" dirty="0" err="1"/>
              <a:t>національний</a:t>
            </a:r>
            <a:r>
              <a:rPr lang="ru-RU" b="1" dirty="0"/>
              <a:t> </a:t>
            </a:r>
            <a:r>
              <a:rPr lang="ru-RU" b="1" dirty="0" err="1"/>
              <a:t>конгрес</a:t>
            </a:r>
            <a:r>
              <a:rPr lang="ru-RU" b="1" dirty="0"/>
              <a:t> (ІНК), та мусульман, </a:t>
            </a:r>
            <a:r>
              <a:rPr lang="ru-RU" b="1" dirty="0" err="1"/>
              <a:t>очолюваних</a:t>
            </a:r>
            <a:r>
              <a:rPr lang="ru-RU" b="1" dirty="0"/>
              <a:t> </a:t>
            </a:r>
            <a:r>
              <a:rPr lang="ru-RU" b="1" dirty="0" err="1"/>
              <a:t>Мусульманською</a:t>
            </a:r>
            <a:r>
              <a:rPr lang="ru-RU" b="1" dirty="0"/>
              <a:t> </a:t>
            </a:r>
            <a:r>
              <a:rPr lang="ru-RU" b="1" dirty="0" err="1"/>
              <a:t>лігою</a:t>
            </a:r>
            <a:r>
              <a:rPr lang="ru-RU" b="1" dirty="0"/>
              <a:t>. Усе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заважало</a:t>
            </a:r>
            <a:r>
              <a:rPr lang="ru-RU" b="1" dirty="0"/>
              <a:t> </a:t>
            </a:r>
            <a:r>
              <a:rPr lang="ru-RU" b="1" dirty="0" err="1"/>
              <a:t>згуртуванню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послаблювало</a:t>
            </a:r>
            <a:r>
              <a:rPr lang="ru-RU" b="1" dirty="0"/>
              <a:t> </a:t>
            </a:r>
            <a:r>
              <a:rPr lang="ru-RU" b="1" dirty="0" err="1"/>
              <a:t>національно-визвольний</a:t>
            </a:r>
            <a:r>
              <a:rPr lang="ru-RU" b="1" dirty="0"/>
              <a:t> </a:t>
            </a:r>
            <a:r>
              <a:rPr lang="ru-RU" b="1" dirty="0" err="1"/>
              <a:t>рух</a:t>
            </a:r>
            <a:r>
              <a:rPr lang="ru-RU" b="1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://img.slidespace.ru/2013/07/01/1059/1.jpg"/>
          <p:cNvPicPr>
            <a:picLocks noChangeAspect="1" noChangeArrowheads="1"/>
          </p:cNvPicPr>
          <p:nvPr/>
        </p:nvPicPr>
        <p:blipFill>
          <a:blip r:embed="rId2" cstate="print"/>
          <a:srcRect l="938" t="21250" r="2499" b="11249"/>
          <a:stretch>
            <a:fillRect/>
          </a:stretch>
        </p:blipFill>
        <p:spPr bwMode="auto">
          <a:xfrm>
            <a:off x="785786" y="2786058"/>
            <a:ext cx="735811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otatka.at.ua/_pu/10/250187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51772" cy="3924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Джавахарлал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00174"/>
            <a:ext cx="3614734" cy="4525963"/>
          </a:xfrm>
        </p:spPr>
        <p:txBody>
          <a:bodyPr>
            <a:noAutofit/>
          </a:bodyPr>
          <a:lstStyle/>
          <a:p>
            <a:r>
              <a:rPr lang="vi-VN" sz="1600" b="1" dirty="0" smtClean="0">
                <a:latin typeface="+mj-lt"/>
              </a:rPr>
              <a:t>Джавахарла́л Неру́</a:t>
            </a:r>
            <a:r>
              <a:rPr lang="vi-VN" sz="1600" dirty="0" smtClean="0">
                <a:latin typeface="+mj-lt"/>
              </a:rPr>
              <a:t> — перший прем'єр-міністр Індії. Махатма Ганді називав його своїм політичним наступником</a:t>
            </a:r>
            <a:r>
              <a:rPr lang="en-US" sz="1600" dirty="0" smtClean="0">
                <a:latin typeface="+mj-lt"/>
              </a:rPr>
              <a:t>.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Ставши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насаджував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змішаної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капіталіз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соціалізму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упроваджував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5-річні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послідовним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прихильником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демократизації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Джавахарлал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союзником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СРСР,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відстоював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тактику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неприєднання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зберігаючи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Файл:Nehru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48752"/>
            <a:ext cx="3429024" cy="4937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5746" y="613541"/>
            <a:ext cx="4038600" cy="4958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err="1" smtClean="0">
                <a:solidFill>
                  <a:srgbClr val="FF0000"/>
                </a:solidFill>
              </a:rPr>
              <a:t>Внутрішня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політика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радикальних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соціально-економічних</a:t>
            </a:r>
            <a:r>
              <a:rPr lang="ru-RU" dirty="0" smtClean="0"/>
              <a:t> реформ: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/>
              <a:t> </a:t>
            </a:r>
            <a:r>
              <a:rPr lang="ru-RU" dirty="0" err="1" smtClean="0"/>
              <a:t>страхування</a:t>
            </a:r>
            <a:r>
              <a:rPr lang="ru-RU" dirty="0"/>
              <a:t>;</a:t>
            </a:r>
          </a:p>
          <a:p>
            <a:r>
              <a:rPr lang="ru-RU" dirty="0"/>
              <a:t>• передача до рук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експортної</a:t>
            </a:r>
            <a:r>
              <a:rPr lang="ru-RU" dirty="0"/>
              <a:t> та </a:t>
            </a:r>
            <a:r>
              <a:rPr lang="ru-RU" dirty="0" err="1"/>
              <a:t>імпортної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кооперативної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smtClean="0"/>
              <a:t>товарами широкого </a:t>
            </a:r>
            <a:r>
              <a:rPr lang="ru-RU" dirty="0" err="1"/>
              <a:t>вжитку</a:t>
            </a:r>
            <a:r>
              <a:rPr lang="ru-RU" dirty="0"/>
              <a:t> у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монополій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земельного максимуму;</a:t>
            </a:r>
          </a:p>
          <a:p>
            <a:r>
              <a:rPr lang="ru-RU" dirty="0"/>
              <a:t>•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пенсій</a:t>
            </a:r>
            <a:r>
              <a:rPr lang="ru-RU" dirty="0"/>
              <a:t> та </a:t>
            </a:r>
            <a:r>
              <a:rPr lang="ru-RU" dirty="0" err="1"/>
              <a:t>привілеїв</a:t>
            </a:r>
            <a:r>
              <a:rPr lang="ru-RU" dirty="0"/>
              <a:t> для </a:t>
            </a:r>
            <a:r>
              <a:rPr lang="ru-RU" dirty="0" err="1"/>
              <a:t>князів</a:t>
            </a:r>
            <a:r>
              <a:rPr lang="ru-RU" dirty="0"/>
              <a:t>.</a:t>
            </a:r>
          </a:p>
          <a:p>
            <a:r>
              <a:rPr lang="ru-RU" dirty="0" smtClean="0"/>
              <a:t>Але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 (1975), </a:t>
            </a:r>
            <a:r>
              <a:rPr lang="ru-RU" dirty="0" err="1"/>
              <a:t>заборона</a:t>
            </a:r>
            <a:r>
              <a:rPr lang="ru-RU" dirty="0"/>
              <a:t> </a:t>
            </a:r>
            <a:r>
              <a:rPr lang="ru-RU" dirty="0" err="1"/>
              <a:t>страйків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 прав </a:t>
            </a:r>
            <a:r>
              <a:rPr lang="ru-RU" dirty="0" err="1"/>
              <a:t>і</a:t>
            </a:r>
            <a:r>
              <a:rPr lang="ru-RU" dirty="0"/>
              <a:t> свобод;</a:t>
            </a:r>
          </a:p>
          <a:p>
            <a:r>
              <a:rPr lang="ru-RU" dirty="0"/>
              <a:t>• </a:t>
            </a:r>
            <a:r>
              <a:rPr lang="ru-RU" dirty="0" err="1"/>
              <a:t>антигуманні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демографічної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(через </a:t>
            </a:r>
            <a:r>
              <a:rPr lang="ru-RU" dirty="0" err="1"/>
              <a:t>примусову</a:t>
            </a:r>
            <a:r>
              <a:rPr lang="ru-RU" dirty="0"/>
              <a:t> </a:t>
            </a:r>
            <a:r>
              <a:rPr lang="ru-RU" dirty="0" err="1"/>
              <a:t>стерилізацію</a:t>
            </a:r>
            <a:r>
              <a:rPr lang="ru-RU" dirty="0" smtClean="0"/>
              <a:t>).</a:t>
            </a:r>
            <a:r>
              <a:rPr lang="ru-RU" dirty="0"/>
              <a:t> 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285728"/>
            <a:ext cx="4038600" cy="385765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dirty="0" err="1" smtClean="0">
                <a:solidFill>
                  <a:srgbClr val="FF0000"/>
                </a:solidFill>
              </a:rPr>
              <a:t>Зовнішня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політика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err="1" smtClean="0"/>
              <a:t>Активізується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співробітництво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СРСР, особливо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1971 р. </a:t>
            </a:r>
            <a:r>
              <a:rPr lang="ru-RU" dirty="0" err="1" smtClean="0"/>
              <a:t>Індія</a:t>
            </a:r>
            <a:r>
              <a:rPr lang="ru-RU" dirty="0"/>
              <a:t> </a:t>
            </a:r>
            <a:r>
              <a:rPr lang="ru-RU" dirty="0" err="1" smtClean="0"/>
              <a:t>розпочинає</a:t>
            </a:r>
            <a:r>
              <a:rPr lang="ru-RU" dirty="0" smtClean="0"/>
              <a:t> </a:t>
            </a:r>
            <a:r>
              <a:rPr lang="ru-RU" dirty="0" err="1" smtClean="0"/>
              <a:t>чергову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Пакистану </a:t>
            </a:r>
            <a:r>
              <a:rPr lang="ru-RU" dirty="0" err="1" smtClean="0"/>
              <a:t>і</a:t>
            </a:r>
            <a:r>
              <a:rPr lang="ru-RU" dirty="0" smtClean="0"/>
              <a:t> доводить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авторитет </a:t>
            </a:r>
            <a:r>
              <a:rPr lang="ru-RU" dirty="0" err="1" smtClean="0"/>
              <a:t>Індії</a:t>
            </a:r>
            <a:r>
              <a:rPr lang="ru-RU" dirty="0" smtClean="0"/>
              <a:t> на </a:t>
            </a:r>
            <a:r>
              <a:rPr lang="ru-RU" dirty="0" err="1" smtClean="0"/>
              <a:t>міжнародній</a:t>
            </a:r>
            <a:r>
              <a:rPr lang="ru-RU" dirty="0" smtClean="0"/>
              <a:t> </a:t>
            </a:r>
            <a:r>
              <a:rPr lang="ru-RU" dirty="0" err="1" smtClean="0"/>
              <a:t>арені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Але за умов </a:t>
            </a:r>
            <a:r>
              <a:rPr lang="ru-RU" dirty="0" err="1" smtClean="0"/>
              <a:t>енергетичної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1973 р.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гальмує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погіршується</a:t>
            </a:r>
            <a:r>
              <a:rPr lang="ru-RU" dirty="0" smtClean="0"/>
              <a:t>,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опозиція</a:t>
            </a:r>
            <a:r>
              <a:rPr lang="ru-RU" dirty="0" smtClean="0"/>
              <a:t> уряду І. </a:t>
            </a:r>
            <a:r>
              <a:rPr lang="ru-RU" dirty="0" err="1" smtClean="0"/>
              <a:t>Ганді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Індіра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(1917 - 1984)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071546"/>
            <a:ext cx="4471990" cy="578645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Індіра</a:t>
            </a:r>
            <a:r>
              <a:rPr lang="ru-RU" dirty="0"/>
              <a:t> - </a:t>
            </a:r>
            <a:r>
              <a:rPr lang="ru-RU" dirty="0" err="1"/>
              <a:t>гідна</a:t>
            </a:r>
            <a:r>
              <a:rPr lang="ru-RU" dirty="0"/>
              <a:t> дочка </a:t>
            </a:r>
            <a:r>
              <a:rPr lang="ru-RU" dirty="0" err="1"/>
              <a:t>свого</a:t>
            </a:r>
            <a:r>
              <a:rPr lang="ru-RU" dirty="0"/>
              <a:t> батька, </a:t>
            </a:r>
            <a:r>
              <a:rPr lang="ru-RU" dirty="0" err="1"/>
              <a:t>Джавахарлала</a:t>
            </a:r>
            <a:r>
              <a:rPr lang="ru-RU" dirty="0"/>
              <a:t> Неру, </a:t>
            </a:r>
            <a:r>
              <a:rPr lang="ru-RU" dirty="0" err="1"/>
              <a:t>народилася</a:t>
            </a:r>
            <a:r>
              <a:rPr lang="ru-RU" dirty="0"/>
              <a:t> 19 листопада 1917 року в </a:t>
            </a:r>
            <a:r>
              <a:rPr lang="ru-RU" dirty="0" err="1"/>
              <a:t>Ілахабаді</a:t>
            </a:r>
            <a:r>
              <a:rPr lang="ru-RU" dirty="0"/>
              <a:t>. Вона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відмінну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в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учбових</a:t>
            </a:r>
            <a:r>
              <a:rPr lang="ru-RU" dirty="0"/>
              <a:t> закладах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вчилася</a:t>
            </a:r>
            <a:r>
              <a:rPr lang="ru-RU" dirty="0"/>
              <a:t> в </a:t>
            </a:r>
            <a:r>
              <a:rPr lang="ru-RU" dirty="0" err="1"/>
              <a:t>Оксфордському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Коли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виповнився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один </a:t>
            </a:r>
            <a:r>
              <a:rPr lang="ru-RU" dirty="0" err="1"/>
              <a:t>рік</a:t>
            </a:r>
            <a:r>
              <a:rPr lang="ru-RU" dirty="0"/>
              <a:t>, вона вступила в </a:t>
            </a:r>
            <a:r>
              <a:rPr lang="ru-RU" dirty="0" err="1"/>
              <a:t>партію</a:t>
            </a:r>
            <a:r>
              <a:rPr lang="ru-RU" dirty="0"/>
              <a:t> </a:t>
            </a:r>
            <a:r>
              <a:rPr lang="ru-RU" dirty="0" err="1"/>
              <a:t>Індійський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конгрес</a:t>
            </a:r>
            <a:r>
              <a:rPr lang="ru-RU" dirty="0"/>
              <a:t> (ІНК). А </a:t>
            </a:r>
            <a:r>
              <a:rPr lang="ru-RU" dirty="0" err="1"/>
              <a:t>ще</a:t>
            </a:r>
            <a:r>
              <a:rPr lang="ru-RU" dirty="0"/>
              <a:t> через </a:t>
            </a:r>
            <a:r>
              <a:rPr lang="ru-RU" dirty="0" err="1"/>
              <a:t>чотири</a:t>
            </a:r>
            <a:r>
              <a:rPr lang="ru-RU" dirty="0"/>
              <a:t> роки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конгресмена</a:t>
            </a:r>
            <a:r>
              <a:rPr lang="ru-RU" dirty="0"/>
              <a:t>, додавши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прізвища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- </a:t>
            </a:r>
            <a:r>
              <a:rPr lang="ru-RU" dirty="0" err="1"/>
              <a:t>Ганді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стала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співробітницею</a:t>
            </a:r>
            <a:r>
              <a:rPr lang="ru-RU" dirty="0"/>
              <a:t> батька,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відповідала</a:t>
            </a:r>
            <a:r>
              <a:rPr lang="ru-RU" dirty="0"/>
              <a:t> за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делегацій</a:t>
            </a:r>
            <a:r>
              <a:rPr lang="ru-RU" dirty="0"/>
              <a:t>.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Індіра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незабутні</a:t>
            </a:r>
            <a:r>
              <a:rPr lang="ru-RU" dirty="0"/>
              <a:t> </a:t>
            </a:r>
            <a:r>
              <a:rPr lang="ru-RU" dirty="0" err="1"/>
              <a:t>поїздки</a:t>
            </a:r>
            <a:r>
              <a:rPr lang="ru-RU" dirty="0"/>
              <a:t> у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Африки та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Швейцарії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Германії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пощастило</a:t>
            </a:r>
            <a:r>
              <a:rPr lang="ru-RU" dirty="0"/>
              <a:t> </a:t>
            </a:r>
            <a:r>
              <a:rPr lang="ru-RU" dirty="0" err="1"/>
              <a:t>побувати</a:t>
            </a:r>
            <a:r>
              <a:rPr lang="ru-RU" dirty="0"/>
              <a:t> в </a:t>
            </a:r>
            <a:r>
              <a:rPr lang="ru-RU" dirty="0" err="1"/>
              <a:t>Бірмі</a:t>
            </a:r>
            <a:r>
              <a:rPr lang="ru-RU" dirty="0"/>
              <a:t>, </a:t>
            </a:r>
            <a:r>
              <a:rPr lang="ru-RU" dirty="0" err="1"/>
              <a:t>Малайзії</a:t>
            </a:r>
            <a:r>
              <a:rPr lang="ru-RU" dirty="0"/>
              <a:t>, </a:t>
            </a:r>
            <a:r>
              <a:rPr lang="ru-RU" dirty="0" err="1"/>
              <a:t>Сінгапурі</a:t>
            </a:r>
            <a:r>
              <a:rPr lang="ru-RU" dirty="0"/>
              <a:t>, </a:t>
            </a:r>
            <a:r>
              <a:rPr lang="ru-RU" dirty="0" err="1"/>
              <a:t>Чехословаччині</a:t>
            </a:r>
            <a:r>
              <a:rPr lang="ru-RU" dirty="0"/>
              <a:t>, </a:t>
            </a:r>
            <a:r>
              <a:rPr lang="ru-RU" dirty="0" err="1"/>
              <a:t>Угорщині</a:t>
            </a:r>
            <a:r>
              <a:rPr lang="ru-RU" dirty="0"/>
              <a:t>, </a:t>
            </a:r>
            <a:r>
              <a:rPr lang="ru-RU" dirty="0" err="1"/>
              <a:t>Єгипті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вона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поїздки</a:t>
            </a:r>
            <a:r>
              <a:rPr lang="ru-RU" dirty="0"/>
              <a:t> до </a:t>
            </a:r>
            <a:r>
              <a:rPr lang="ru-RU" dirty="0" err="1"/>
              <a:t>Португалії</a:t>
            </a:r>
            <a:r>
              <a:rPr lang="ru-RU" dirty="0"/>
              <a:t> та </a:t>
            </a:r>
            <a:r>
              <a:rPr lang="ru-RU" dirty="0" err="1"/>
              <a:t>Південної</a:t>
            </a:r>
            <a:r>
              <a:rPr lang="ru-RU" dirty="0"/>
              <a:t> Африки.</a:t>
            </a:r>
          </a:p>
        </p:txBody>
      </p:sp>
      <p:pic>
        <p:nvPicPr>
          <p:cNvPr id="4098" name="Picture 2" descr="http://img.slidespace.ru/2013/07/01/1059/9.jpg"/>
          <p:cNvPicPr>
            <a:picLocks noChangeAspect="1" noChangeArrowheads="1"/>
          </p:cNvPicPr>
          <p:nvPr/>
        </p:nvPicPr>
        <p:blipFill>
          <a:blip r:embed="rId2" cstate="print"/>
          <a:srcRect r="43750" b="1249"/>
          <a:stretch>
            <a:fillRect/>
          </a:stretch>
        </p:blipFill>
        <p:spPr bwMode="auto">
          <a:xfrm>
            <a:off x="428596" y="1214422"/>
            <a:ext cx="4143404" cy="5455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Індіра</a:t>
            </a:r>
            <a:r>
              <a:rPr lang="ru-RU" dirty="0"/>
              <a:t> </a:t>
            </a:r>
            <a:r>
              <a:rPr lang="ru-RU" dirty="0" err="1"/>
              <a:t>вирізнялася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мала </a:t>
            </a:r>
            <a:r>
              <a:rPr lang="ru-RU" dirty="0" err="1"/>
              <a:t>власну</a:t>
            </a:r>
            <a:r>
              <a:rPr lang="ru-RU" dirty="0"/>
              <a:t> думку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підпадала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.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досвідченим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розумним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діячем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істинним</a:t>
            </a:r>
            <a:r>
              <a:rPr lang="ru-RU" dirty="0"/>
              <a:t> </a:t>
            </a:r>
            <a:r>
              <a:rPr lang="ru-RU" dirty="0" err="1"/>
              <a:t>індійським</a:t>
            </a:r>
            <a:r>
              <a:rPr lang="ru-RU" dirty="0"/>
              <a:t> </a:t>
            </a:r>
            <a:r>
              <a:rPr lang="ru-RU" dirty="0" err="1"/>
              <a:t>націоналістом</a:t>
            </a:r>
            <a:r>
              <a:rPr lang="ru-RU" dirty="0"/>
              <a:t>. </a:t>
            </a:r>
            <a:r>
              <a:rPr lang="ru-RU" dirty="0" err="1"/>
              <a:t>Єдине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вигідно</a:t>
            </a:r>
            <a:r>
              <a:rPr lang="ru-RU" dirty="0"/>
              <a:t> </a:t>
            </a:r>
            <a:r>
              <a:rPr lang="ru-RU" dirty="0" err="1"/>
              <a:t>відрізняло</a:t>
            </a:r>
            <a:r>
              <a:rPr lang="ru-RU" dirty="0"/>
              <a:t> </a:t>
            </a:r>
            <a:r>
              <a:rPr lang="ru-RU" dirty="0" err="1"/>
              <a:t>Індіру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образу "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леді</a:t>
            </a:r>
            <a:r>
              <a:rPr lang="ru-RU" dirty="0"/>
              <a:t>",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материнський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. 19 </a:t>
            </a:r>
            <a:r>
              <a:rPr lang="ru-RU" dirty="0" err="1"/>
              <a:t>січня</a:t>
            </a:r>
            <a:r>
              <a:rPr lang="ru-RU" dirty="0"/>
              <a:t> 1966 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Шастрі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вибрана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парламентської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ІНК </a:t>
            </a:r>
            <a:r>
              <a:rPr lang="ru-RU" dirty="0" err="1"/>
              <a:t>і</a:t>
            </a:r>
            <a:r>
              <a:rPr lang="ru-RU" dirty="0"/>
              <a:t>, за </a:t>
            </a:r>
            <a:r>
              <a:rPr lang="ru-RU" dirty="0" err="1"/>
              <a:t>сталою</a:t>
            </a:r>
            <a:r>
              <a:rPr lang="ru-RU" dirty="0"/>
              <a:t> </a:t>
            </a:r>
            <a:r>
              <a:rPr lang="ru-RU" dirty="0" err="1"/>
              <a:t>традицією</a:t>
            </a:r>
            <a:r>
              <a:rPr lang="ru-RU" dirty="0"/>
              <a:t>, як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стала </a:t>
            </a:r>
            <a:r>
              <a:rPr lang="ru-RU" dirty="0" err="1"/>
              <a:t>прем'єр-міністром</a:t>
            </a:r>
            <a:r>
              <a:rPr lang="ru-RU" dirty="0" smtClean="0"/>
              <a:t>.</a:t>
            </a:r>
            <a:r>
              <a:rPr lang="ru-RU" dirty="0"/>
              <a:t> В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Індіра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як перша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очолювала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уряд </a:t>
            </a:r>
            <a:r>
              <a:rPr lang="ru-RU" dirty="0" err="1" smtClean="0"/>
              <a:t>Індії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як </a:t>
            </a:r>
            <a:r>
              <a:rPr lang="ru-RU" dirty="0" err="1" smtClean="0"/>
              <a:t>розумний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енергійний</a:t>
            </a:r>
            <a:r>
              <a:rPr lang="ru-RU" dirty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. Вона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для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авторитету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став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неприєднання</a:t>
            </a:r>
            <a:r>
              <a:rPr lang="ru-RU" dirty="0"/>
              <a:t> до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. І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Індіри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повагою</a:t>
            </a:r>
            <a:r>
              <a:rPr lang="ru-RU" dirty="0"/>
              <a:t> </a:t>
            </a:r>
            <a:r>
              <a:rPr lang="ru-RU" dirty="0" err="1"/>
              <a:t>вимовляється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the100.ru/images/womens/id936/1128-indira_gandhi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2071702" cy="2626918"/>
          </a:xfrm>
          <a:prstGeom prst="rect">
            <a:avLst/>
          </a:prstGeom>
          <a:noFill/>
        </p:spPr>
      </p:pic>
      <p:pic>
        <p:nvPicPr>
          <p:cNvPr id="3076" name="Picture 4" descr="http://4.bp.blogspot.com/-mcYlcmJWSWY/T095d2yTh9I/AAAAAAAALJM/U2dVJV5c35U/s400/f99e426fed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2428892" cy="2428892"/>
          </a:xfrm>
          <a:prstGeom prst="rect">
            <a:avLst/>
          </a:prstGeom>
          <a:noFill/>
        </p:spPr>
      </p:pic>
      <p:pic>
        <p:nvPicPr>
          <p:cNvPr id="3078" name="Picture 6" descr="http://www.peoples.ru/state/king/india/indira_gandi/gandi_gan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1880546" cy="259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Раджив</a:t>
            </a:r>
            <a:r>
              <a:rPr lang="ru-RU" dirty="0" smtClean="0"/>
              <a:t> </a:t>
            </a:r>
            <a:r>
              <a:rPr lang="ru-RU" dirty="0" err="1" smtClean="0"/>
              <a:t>Ганді</a:t>
            </a:r>
            <a:endParaRPr lang="ru-RU" dirty="0"/>
          </a:p>
        </p:txBody>
      </p:sp>
      <p:pic>
        <p:nvPicPr>
          <p:cNvPr id="2050" name="Picture 2" descr="http://img.slidespace.ru/2013/07/01/1059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642918"/>
            <a:ext cx="3543296" cy="59293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1991 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Раджіва</a:t>
            </a:r>
            <a:r>
              <a:rPr lang="ru-RU" dirty="0"/>
              <a:t> на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співчуття</a:t>
            </a:r>
            <a:r>
              <a:rPr lang="ru-RU" dirty="0"/>
              <a:t> до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</a:t>
            </a:r>
            <a:r>
              <a:rPr lang="ru-RU" dirty="0" err="1"/>
              <a:t>індуси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голоси ІНК,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першість</a:t>
            </a:r>
            <a:r>
              <a:rPr lang="ru-RU" dirty="0"/>
              <a:t>, та 1996 р. перемогу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«</a:t>
            </a:r>
            <a:r>
              <a:rPr lang="ru-RU" dirty="0" err="1"/>
              <a:t>Бхаратія</a:t>
            </a:r>
            <a:r>
              <a:rPr lang="ru-RU" dirty="0"/>
              <a:t> </a:t>
            </a:r>
            <a:r>
              <a:rPr lang="ru-RU" dirty="0" err="1"/>
              <a:t>Джаната</a:t>
            </a:r>
            <a:r>
              <a:rPr lang="ru-RU" dirty="0"/>
              <a:t> </a:t>
            </a:r>
            <a:r>
              <a:rPr lang="ru-RU" dirty="0" err="1"/>
              <a:t>парті</a:t>
            </a:r>
            <a:r>
              <a:rPr lang="ru-RU" dirty="0" smtClean="0"/>
              <a:t>».</a:t>
            </a:r>
            <a:r>
              <a:rPr lang="ru-RU" dirty="0"/>
              <a:t> </a:t>
            </a:r>
            <a:r>
              <a:rPr lang="ru-RU" dirty="0" smtClean="0"/>
              <a:t>БДП почала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керівникам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об’єднати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крайньо-правових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гаслами</a:t>
            </a:r>
            <a:r>
              <a:rPr lang="ru-RU" dirty="0" smtClean="0"/>
              <a:t> </a:t>
            </a:r>
            <a:r>
              <a:rPr lang="ru-RU" dirty="0" err="1" smtClean="0"/>
              <a:t>ідуїзації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перехопити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у </a:t>
            </a:r>
            <a:r>
              <a:rPr lang="ru-RU" dirty="0" err="1" smtClean="0"/>
              <a:t>розгублених</a:t>
            </a:r>
            <a:r>
              <a:rPr lang="ru-RU" dirty="0" smtClean="0"/>
              <a:t> </a:t>
            </a:r>
            <a:r>
              <a:rPr lang="ru-RU" dirty="0" err="1" smtClean="0"/>
              <a:t>консерваторів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гризли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корупційні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img.slidespace.ru/2013/07/01/1059/11.jpg"/>
          <p:cNvPicPr>
            <a:picLocks noChangeAspect="1" noChangeArrowheads="1"/>
          </p:cNvPicPr>
          <p:nvPr/>
        </p:nvPicPr>
        <p:blipFill>
          <a:blip r:embed="rId2" cstate="print"/>
          <a:srcRect r="44687"/>
          <a:stretch>
            <a:fillRect/>
          </a:stretch>
        </p:blipFill>
        <p:spPr bwMode="auto">
          <a:xfrm>
            <a:off x="785786" y="785794"/>
            <a:ext cx="4214842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491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Індія в другій половині ХХ — на початку ХХІ ст.  </vt:lpstr>
      <vt:lpstr>Слайд 2</vt:lpstr>
      <vt:lpstr>Слайд 3</vt:lpstr>
      <vt:lpstr>Джавахарлал Неру</vt:lpstr>
      <vt:lpstr>Слайд 5</vt:lpstr>
      <vt:lpstr>Індіра Ганді (1917 - 1984)</vt:lpstr>
      <vt:lpstr>Слайд 7</vt:lpstr>
      <vt:lpstr>Раджив Ганді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 в другій половині ХХ — на початку ХХІ ст.  </dc:title>
  <dc:creator>Admin</dc:creator>
  <cp:lastModifiedBy>Admin</cp:lastModifiedBy>
  <cp:revision>14</cp:revision>
  <dcterms:created xsi:type="dcterms:W3CDTF">2014-02-26T16:10:17Z</dcterms:created>
  <dcterms:modified xsi:type="dcterms:W3CDTF">2014-02-26T18:30:25Z</dcterms:modified>
</cp:coreProperties>
</file>