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95" r:id="rId3"/>
    <p:sldId id="293" r:id="rId4"/>
    <p:sldId id="296" r:id="rId5"/>
    <p:sldId id="297" r:id="rId6"/>
    <p:sldId id="298" r:id="rId7"/>
    <p:sldId id="299" r:id="rId8"/>
    <p:sldId id="300" r:id="rId9"/>
    <p:sldId id="288" r:id="rId10"/>
    <p:sldId id="301" r:id="rId11"/>
    <p:sldId id="289" r:id="rId12"/>
    <p:sldId id="282" r:id="rId13"/>
    <p:sldId id="266" r:id="rId14"/>
    <p:sldId id="302" r:id="rId15"/>
    <p:sldId id="294" r:id="rId16"/>
    <p:sldId id="292" r:id="rId17"/>
    <p:sldId id="303" r:id="rId18"/>
    <p:sldId id="310" r:id="rId19"/>
    <p:sldId id="304" r:id="rId20"/>
    <p:sldId id="305" r:id="rId21"/>
    <p:sldId id="306" r:id="rId22"/>
    <p:sldId id="311" r:id="rId23"/>
    <p:sldId id="312" r:id="rId24"/>
    <p:sldId id="30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6E8FE"/>
    <a:srgbClr val="FF3399"/>
    <a:srgbClr val="800080"/>
    <a:srgbClr val="FF6699"/>
    <a:srgbClr val="800000"/>
    <a:srgbClr val="CC0099"/>
    <a:srgbClr val="FFCCFF"/>
    <a:srgbClr val="FFFFCC"/>
    <a:srgbClr val="F8F8F8"/>
    <a:srgbClr val="ABAB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82" autoAdjust="0"/>
    <p:restoredTop sz="90929"/>
  </p:normalViewPr>
  <p:slideViewPr>
    <p:cSldViewPr>
      <p:cViewPr varScale="1">
        <p:scale>
          <a:sx n="63" d="100"/>
          <a:sy n="63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A6B1A-47AC-4361-B977-3D2809A73DB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908D0-A463-4EA3-966F-39630C4345B0}">
      <dgm:prSet phldrT="[Текст]"/>
      <dgm:spPr>
        <a:solidFill>
          <a:srgbClr val="CC0099"/>
        </a:solidFill>
      </dgm:spPr>
      <dgm:t>
        <a:bodyPr/>
        <a:lstStyle/>
        <a:p>
          <a:r>
            <a:rPr lang="ru-RU" dirty="0" smtClean="0">
              <a:latin typeface="Arial Black" pitchFamily="34" charset="0"/>
            </a:rPr>
            <a:t>зубы</a:t>
          </a:r>
          <a:endParaRPr lang="ru-RU" dirty="0">
            <a:latin typeface="Arial Black" pitchFamily="34" charset="0"/>
          </a:endParaRPr>
        </a:p>
      </dgm:t>
    </dgm:pt>
    <dgm:pt modelId="{2546A6C5-CF9B-4B3D-A327-1E2D747A4806}" type="parTrans" cxnId="{A121326F-4781-41D8-ACD1-BB741CDC61C5}">
      <dgm:prSet/>
      <dgm:spPr/>
      <dgm:t>
        <a:bodyPr/>
        <a:lstStyle/>
        <a:p>
          <a:endParaRPr lang="ru-RU"/>
        </a:p>
      </dgm:t>
    </dgm:pt>
    <dgm:pt modelId="{9CB628B9-0284-4E6E-9778-80C98D483BE8}" type="sibTrans" cxnId="{A121326F-4781-41D8-ACD1-BB741CDC61C5}">
      <dgm:prSet/>
      <dgm:spPr/>
      <dgm:t>
        <a:bodyPr/>
        <a:lstStyle/>
        <a:p>
          <a:endParaRPr lang="ru-RU"/>
        </a:p>
      </dgm:t>
    </dgm:pt>
    <dgm:pt modelId="{4F8A1622-B2FD-499C-93B1-293D8994809F}">
      <dgm:prSet phldrT="[Текст]"/>
      <dgm:spPr>
        <a:solidFill>
          <a:srgbClr val="CC0099"/>
        </a:solidFill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молочные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64487F8-7802-4CC5-9D64-343357B2C43F}" type="parTrans" cxnId="{D45D134C-C530-4EA7-9935-EB01DF7AF9D6}">
      <dgm:prSet/>
      <dgm:spPr/>
      <dgm:t>
        <a:bodyPr/>
        <a:lstStyle/>
        <a:p>
          <a:endParaRPr lang="ru-RU"/>
        </a:p>
      </dgm:t>
    </dgm:pt>
    <dgm:pt modelId="{F2667E97-399C-4373-9427-3834AEED8563}" type="sibTrans" cxnId="{D45D134C-C530-4EA7-9935-EB01DF7AF9D6}">
      <dgm:prSet/>
      <dgm:spPr/>
      <dgm:t>
        <a:bodyPr/>
        <a:lstStyle/>
        <a:p>
          <a:endParaRPr lang="ru-RU"/>
        </a:p>
      </dgm:t>
    </dgm:pt>
    <dgm:pt modelId="{310D2090-A45A-482E-B607-AC3B9B5BADDB}">
      <dgm:prSet phldrT="[Текст]"/>
      <dgm:spPr>
        <a:solidFill>
          <a:srgbClr val="CC0099"/>
        </a:solidFill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постоянные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6691CD6-3F74-4BB3-AA0A-4EC066F5D451}" type="parTrans" cxnId="{A4ACE2D5-1D5C-457C-9429-2F31D6FB098E}">
      <dgm:prSet/>
      <dgm:spPr/>
      <dgm:t>
        <a:bodyPr/>
        <a:lstStyle/>
        <a:p>
          <a:endParaRPr lang="ru-RU"/>
        </a:p>
      </dgm:t>
    </dgm:pt>
    <dgm:pt modelId="{DEF8E044-BAC7-47B7-9656-D9CD7AB0C7F9}" type="sibTrans" cxnId="{A4ACE2D5-1D5C-457C-9429-2F31D6FB098E}">
      <dgm:prSet/>
      <dgm:spPr/>
      <dgm:t>
        <a:bodyPr/>
        <a:lstStyle/>
        <a:p>
          <a:endParaRPr lang="ru-RU"/>
        </a:p>
      </dgm:t>
    </dgm:pt>
    <dgm:pt modelId="{173049A8-5950-4FF2-B6E0-B427D7B07446}" type="pres">
      <dgm:prSet presAssocID="{887A6B1A-47AC-4361-B977-3D2809A73D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0ABE19-4C23-4E34-98D6-F683537DF8C6}" type="pres">
      <dgm:prSet presAssocID="{6FA908D0-A463-4EA3-966F-39630C4345B0}" presName="hierRoot1" presStyleCnt="0">
        <dgm:presLayoutVars>
          <dgm:hierBranch val="init"/>
        </dgm:presLayoutVars>
      </dgm:prSet>
      <dgm:spPr/>
    </dgm:pt>
    <dgm:pt modelId="{67B5809F-B09F-4F9A-9AA4-AAADAA454F74}" type="pres">
      <dgm:prSet presAssocID="{6FA908D0-A463-4EA3-966F-39630C4345B0}" presName="rootComposite1" presStyleCnt="0"/>
      <dgm:spPr/>
    </dgm:pt>
    <dgm:pt modelId="{2533DA22-75A2-4FD2-A79C-821F70CA2BF4}" type="pres">
      <dgm:prSet presAssocID="{6FA908D0-A463-4EA3-966F-39630C4345B0}" presName="rootText1" presStyleLbl="node0" presStyleIdx="0" presStyleCnt="1" custLinFactNeighborX="251" custLinFactNeighborY="1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938CBA-7A4E-4F07-BCA1-449DF02F8BCA}" type="pres">
      <dgm:prSet presAssocID="{6FA908D0-A463-4EA3-966F-39630C4345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03E1F0-4014-4EDD-8DD3-7B0BFCA2DB8D}" type="pres">
      <dgm:prSet presAssocID="{6FA908D0-A463-4EA3-966F-39630C4345B0}" presName="hierChild2" presStyleCnt="0"/>
      <dgm:spPr/>
    </dgm:pt>
    <dgm:pt modelId="{7D346613-BEF7-4D15-97CC-4F56C3212FEA}" type="pres">
      <dgm:prSet presAssocID="{264487F8-7802-4CC5-9D64-343357B2C43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7996C3E-2A64-45B6-94DF-01A07F1E57CF}" type="pres">
      <dgm:prSet presAssocID="{4F8A1622-B2FD-499C-93B1-293D8994809F}" presName="hierRoot2" presStyleCnt="0">
        <dgm:presLayoutVars>
          <dgm:hierBranch val="init"/>
        </dgm:presLayoutVars>
      </dgm:prSet>
      <dgm:spPr/>
    </dgm:pt>
    <dgm:pt modelId="{30483067-DFBB-4D85-9924-74ACC6D3FAC7}" type="pres">
      <dgm:prSet presAssocID="{4F8A1622-B2FD-499C-93B1-293D8994809F}" presName="rootComposite" presStyleCnt="0"/>
      <dgm:spPr/>
    </dgm:pt>
    <dgm:pt modelId="{EC794D3B-91EF-46A6-BC6B-3BED0E08E1C2}" type="pres">
      <dgm:prSet presAssocID="{4F8A1622-B2FD-499C-93B1-293D8994809F}" presName="rootText" presStyleLbl="node2" presStyleIdx="0" presStyleCnt="2" custScaleX="115941" custLinFactNeighborX="-32033" custLinFactNeighborY="-4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29AA2-9191-4D32-AA40-C75DBB1C551D}" type="pres">
      <dgm:prSet presAssocID="{4F8A1622-B2FD-499C-93B1-293D8994809F}" presName="rootConnector" presStyleLbl="node2" presStyleIdx="0" presStyleCnt="2"/>
      <dgm:spPr/>
      <dgm:t>
        <a:bodyPr/>
        <a:lstStyle/>
        <a:p>
          <a:endParaRPr lang="ru-RU"/>
        </a:p>
      </dgm:t>
    </dgm:pt>
    <dgm:pt modelId="{946E42BE-4A87-46FA-A63B-808E38D7C067}" type="pres">
      <dgm:prSet presAssocID="{4F8A1622-B2FD-499C-93B1-293D8994809F}" presName="hierChild4" presStyleCnt="0"/>
      <dgm:spPr/>
    </dgm:pt>
    <dgm:pt modelId="{3FF4D6B4-3070-4303-95E7-8C0E40D2C127}" type="pres">
      <dgm:prSet presAssocID="{4F8A1622-B2FD-499C-93B1-293D8994809F}" presName="hierChild5" presStyleCnt="0"/>
      <dgm:spPr/>
    </dgm:pt>
    <dgm:pt modelId="{2A1FECE1-24F0-4304-8DD2-E2C5EC48CDDC}" type="pres">
      <dgm:prSet presAssocID="{26691CD6-3F74-4BB3-AA0A-4EC066F5D45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F89F016-BD93-45BA-9534-EB84C909F45F}" type="pres">
      <dgm:prSet presAssocID="{310D2090-A45A-482E-B607-AC3B9B5BADDB}" presName="hierRoot2" presStyleCnt="0">
        <dgm:presLayoutVars>
          <dgm:hierBranch val="init"/>
        </dgm:presLayoutVars>
      </dgm:prSet>
      <dgm:spPr/>
    </dgm:pt>
    <dgm:pt modelId="{D3738438-FDF9-4757-9CB1-69FC768BA635}" type="pres">
      <dgm:prSet presAssocID="{310D2090-A45A-482E-B607-AC3B9B5BADDB}" presName="rootComposite" presStyleCnt="0"/>
      <dgm:spPr/>
    </dgm:pt>
    <dgm:pt modelId="{83A2248C-DF0E-40B7-8DBE-47444BC79BD8}" type="pres">
      <dgm:prSet presAssocID="{310D2090-A45A-482E-B607-AC3B9B5BADDB}" presName="rootText" presStyleLbl="node2" presStyleIdx="1" presStyleCnt="2" custScaleX="126175" custLinFactNeighborX="33879" custLinFactNeighborY="1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D60D8D-B10D-4200-9A61-AE11FBE17A30}" type="pres">
      <dgm:prSet presAssocID="{310D2090-A45A-482E-B607-AC3B9B5BADDB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7EA1A1-2F4F-44E3-B574-71E59F3E96B7}" type="pres">
      <dgm:prSet presAssocID="{310D2090-A45A-482E-B607-AC3B9B5BADDB}" presName="hierChild4" presStyleCnt="0"/>
      <dgm:spPr/>
    </dgm:pt>
    <dgm:pt modelId="{54202472-8519-45AF-898F-CDC654EFBE4C}" type="pres">
      <dgm:prSet presAssocID="{310D2090-A45A-482E-B607-AC3B9B5BADDB}" presName="hierChild5" presStyleCnt="0"/>
      <dgm:spPr/>
    </dgm:pt>
    <dgm:pt modelId="{3FD06A84-E824-4E07-8E68-4D80EEAF98DE}" type="pres">
      <dgm:prSet presAssocID="{6FA908D0-A463-4EA3-966F-39630C4345B0}" presName="hierChild3" presStyleCnt="0"/>
      <dgm:spPr/>
    </dgm:pt>
  </dgm:ptLst>
  <dgm:cxnLst>
    <dgm:cxn modelId="{588F0B08-209E-4734-989E-8804CB7A0563}" type="presOf" srcId="{6FA908D0-A463-4EA3-966F-39630C4345B0}" destId="{2533DA22-75A2-4FD2-A79C-821F70CA2BF4}" srcOrd="0" destOrd="0" presId="urn:microsoft.com/office/officeart/2005/8/layout/orgChart1"/>
    <dgm:cxn modelId="{D45D134C-C530-4EA7-9935-EB01DF7AF9D6}" srcId="{6FA908D0-A463-4EA3-966F-39630C4345B0}" destId="{4F8A1622-B2FD-499C-93B1-293D8994809F}" srcOrd="0" destOrd="0" parTransId="{264487F8-7802-4CC5-9D64-343357B2C43F}" sibTransId="{F2667E97-399C-4373-9427-3834AEED8563}"/>
    <dgm:cxn modelId="{A23BAD72-04D3-46AA-A1E5-0258B0B3ECB6}" type="presOf" srcId="{4F8A1622-B2FD-499C-93B1-293D8994809F}" destId="{EC794D3B-91EF-46A6-BC6B-3BED0E08E1C2}" srcOrd="0" destOrd="0" presId="urn:microsoft.com/office/officeart/2005/8/layout/orgChart1"/>
    <dgm:cxn modelId="{9208AFF6-DFE8-43BA-916E-D9A51BC53F30}" type="presOf" srcId="{310D2090-A45A-482E-B607-AC3B9B5BADDB}" destId="{D3D60D8D-B10D-4200-9A61-AE11FBE17A30}" srcOrd="1" destOrd="0" presId="urn:microsoft.com/office/officeart/2005/8/layout/orgChart1"/>
    <dgm:cxn modelId="{A121326F-4781-41D8-ACD1-BB741CDC61C5}" srcId="{887A6B1A-47AC-4361-B977-3D2809A73DB5}" destId="{6FA908D0-A463-4EA3-966F-39630C4345B0}" srcOrd="0" destOrd="0" parTransId="{2546A6C5-CF9B-4B3D-A327-1E2D747A4806}" sibTransId="{9CB628B9-0284-4E6E-9778-80C98D483BE8}"/>
    <dgm:cxn modelId="{6A1B7329-0713-4576-B96C-04A556914C51}" type="presOf" srcId="{26691CD6-3F74-4BB3-AA0A-4EC066F5D451}" destId="{2A1FECE1-24F0-4304-8DD2-E2C5EC48CDDC}" srcOrd="0" destOrd="0" presId="urn:microsoft.com/office/officeart/2005/8/layout/orgChart1"/>
    <dgm:cxn modelId="{0071D265-A0BF-4090-AFB9-AEA206300712}" type="presOf" srcId="{4F8A1622-B2FD-499C-93B1-293D8994809F}" destId="{7E329AA2-9191-4D32-AA40-C75DBB1C551D}" srcOrd="1" destOrd="0" presId="urn:microsoft.com/office/officeart/2005/8/layout/orgChart1"/>
    <dgm:cxn modelId="{18FA6DBE-40BB-4BD3-AEAA-3D0206D9A5E1}" type="presOf" srcId="{6FA908D0-A463-4EA3-966F-39630C4345B0}" destId="{7B938CBA-7A4E-4F07-BCA1-449DF02F8BCA}" srcOrd="1" destOrd="0" presId="urn:microsoft.com/office/officeart/2005/8/layout/orgChart1"/>
    <dgm:cxn modelId="{9C2D734D-7AEC-4016-81E0-FA6D978ADF04}" type="presOf" srcId="{887A6B1A-47AC-4361-B977-3D2809A73DB5}" destId="{173049A8-5950-4FF2-B6E0-B427D7B07446}" srcOrd="0" destOrd="0" presId="urn:microsoft.com/office/officeart/2005/8/layout/orgChart1"/>
    <dgm:cxn modelId="{23351E88-DDE5-49A5-8404-7595D32AC2E2}" type="presOf" srcId="{264487F8-7802-4CC5-9D64-343357B2C43F}" destId="{7D346613-BEF7-4D15-97CC-4F56C3212FEA}" srcOrd="0" destOrd="0" presId="urn:microsoft.com/office/officeart/2005/8/layout/orgChart1"/>
    <dgm:cxn modelId="{C523CFCE-BAE5-4C9B-B788-A752EB06B9AC}" type="presOf" srcId="{310D2090-A45A-482E-B607-AC3B9B5BADDB}" destId="{83A2248C-DF0E-40B7-8DBE-47444BC79BD8}" srcOrd="0" destOrd="0" presId="urn:microsoft.com/office/officeart/2005/8/layout/orgChart1"/>
    <dgm:cxn modelId="{A4ACE2D5-1D5C-457C-9429-2F31D6FB098E}" srcId="{6FA908D0-A463-4EA3-966F-39630C4345B0}" destId="{310D2090-A45A-482E-B607-AC3B9B5BADDB}" srcOrd="1" destOrd="0" parTransId="{26691CD6-3F74-4BB3-AA0A-4EC066F5D451}" sibTransId="{DEF8E044-BAC7-47B7-9656-D9CD7AB0C7F9}"/>
    <dgm:cxn modelId="{DAA262B4-C97B-431A-94B4-2FA9CD390AE8}" type="presParOf" srcId="{173049A8-5950-4FF2-B6E0-B427D7B07446}" destId="{CF0ABE19-4C23-4E34-98D6-F683537DF8C6}" srcOrd="0" destOrd="0" presId="urn:microsoft.com/office/officeart/2005/8/layout/orgChart1"/>
    <dgm:cxn modelId="{E4090067-6FA9-4676-9183-08E15B8CF5A6}" type="presParOf" srcId="{CF0ABE19-4C23-4E34-98D6-F683537DF8C6}" destId="{67B5809F-B09F-4F9A-9AA4-AAADAA454F74}" srcOrd="0" destOrd="0" presId="urn:microsoft.com/office/officeart/2005/8/layout/orgChart1"/>
    <dgm:cxn modelId="{3CF0CFF3-8128-4575-B497-66D86FC78582}" type="presParOf" srcId="{67B5809F-B09F-4F9A-9AA4-AAADAA454F74}" destId="{2533DA22-75A2-4FD2-A79C-821F70CA2BF4}" srcOrd="0" destOrd="0" presId="urn:microsoft.com/office/officeart/2005/8/layout/orgChart1"/>
    <dgm:cxn modelId="{DE0ACEEE-D957-44B4-A357-1BA0AD27AA55}" type="presParOf" srcId="{67B5809F-B09F-4F9A-9AA4-AAADAA454F74}" destId="{7B938CBA-7A4E-4F07-BCA1-449DF02F8BCA}" srcOrd="1" destOrd="0" presId="urn:microsoft.com/office/officeart/2005/8/layout/orgChart1"/>
    <dgm:cxn modelId="{691A4701-743C-4440-AF24-B4FC65B2031B}" type="presParOf" srcId="{CF0ABE19-4C23-4E34-98D6-F683537DF8C6}" destId="{3A03E1F0-4014-4EDD-8DD3-7B0BFCA2DB8D}" srcOrd="1" destOrd="0" presId="urn:microsoft.com/office/officeart/2005/8/layout/orgChart1"/>
    <dgm:cxn modelId="{B1580104-6049-474A-BD82-99B554DBFD81}" type="presParOf" srcId="{3A03E1F0-4014-4EDD-8DD3-7B0BFCA2DB8D}" destId="{7D346613-BEF7-4D15-97CC-4F56C3212FEA}" srcOrd="0" destOrd="0" presId="urn:microsoft.com/office/officeart/2005/8/layout/orgChart1"/>
    <dgm:cxn modelId="{A03E5D55-D297-4A8A-8B4A-E53037E1BD8E}" type="presParOf" srcId="{3A03E1F0-4014-4EDD-8DD3-7B0BFCA2DB8D}" destId="{67996C3E-2A64-45B6-94DF-01A07F1E57CF}" srcOrd="1" destOrd="0" presId="urn:microsoft.com/office/officeart/2005/8/layout/orgChart1"/>
    <dgm:cxn modelId="{D2A0887B-5180-426B-AF6F-563459EE84A2}" type="presParOf" srcId="{67996C3E-2A64-45B6-94DF-01A07F1E57CF}" destId="{30483067-DFBB-4D85-9924-74ACC6D3FAC7}" srcOrd="0" destOrd="0" presId="urn:microsoft.com/office/officeart/2005/8/layout/orgChart1"/>
    <dgm:cxn modelId="{F988581C-8A92-4B70-B46D-1C8AA01A0F4E}" type="presParOf" srcId="{30483067-DFBB-4D85-9924-74ACC6D3FAC7}" destId="{EC794D3B-91EF-46A6-BC6B-3BED0E08E1C2}" srcOrd="0" destOrd="0" presId="urn:microsoft.com/office/officeart/2005/8/layout/orgChart1"/>
    <dgm:cxn modelId="{D01C34D4-274C-47D0-9AB2-56A07651A570}" type="presParOf" srcId="{30483067-DFBB-4D85-9924-74ACC6D3FAC7}" destId="{7E329AA2-9191-4D32-AA40-C75DBB1C551D}" srcOrd="1" destOrd="0" presId="urn:microsoft.com/office/officeart/2005/8/layout/orgChart1"/>
    <dgm:cxn modelId="{A3A58F85-8E80-4B0D-B570-839F22E5B402}" type="presParOf" srcId="{67996C3E-2A64-45B6-94DF-01A07F1E57CF}" destId="{946E42BE-4A87-46FA-A63B-808E38D7C067}" srcOrd="1" destOrd="0" presId="urn:microsoft.com/office/officeart/2005/8/layout/orgChart1"/>
    <dgm:cxn modelId="{7618E757-98FC-4636-BC5B-40B3DF73841B}" type="presParOf" srcId="{67996C3E-2A64-45B6-94DF-01A07F1E57CF}" destId="{3FF4D6B4-3070-4303-95E7-8C0E40D2C127}" srcOrd="2" destOrd="0" presId="urn:microsoft.com/office/officeart/2005/8/layout/orgChart1"/>
    <dgm:cxn modelId="{E6F5FA89-29B6-4A05-9583-85E18C9A5C88}" type="presParOf" srcId="{3A03E1F0-4014-4EDD-8DD3-7B0BFCA2DB8D}" destId="{2A1FECE1-24F0-4304-8DD2-E2C5EC48CDDC}" srcOrd="2" destOrd="0" presId="urn:microsoft.com/office/officeart/2005/8/layout/orgChart1"/>
    <dgm:cxn modelId="{E631495B-C229-4EE9-A01A-63F9B5C7989D}" type="presParOf" srcId="{3A03E1F0-4014-4EDD-8DD3-7B0BFCA2DB8D}" destId="{AF89F016-BD93-45BA-9534-EB84C909F45F}" srcOrd="3" destOrd="0" presId="urn:microsoft.com/office/officeart/2005/8/layout/orgChart1"/>
    <dgm:cxn modelId="{82DD3ABF-781F-4E9D-B7DC-8FE2F2D1E834}" type="presParOf" srcId="{AF89F016-BD93-45BA-9534-EB84C909F45F}" destId="{D3738438-FDF9-4757-9CB1-69FC768BA635}" srcOrd="0" destOrd="0" presId="urn:microsoft.com/office/officeart/2005/8/layout/orgChart1"/>
    <dgm:cxn modelId="{5DA94C25-7C75-471E-B55D-BD806FFF8725}" type="presParOf" srcId="{D3738438-FDF9-4757-9CB1-69FC768BA635}" destId="{83A2248C-DF0E-40B7-8DBE-47444BC79BD8}" srcOrd="0" destOrd="0" presId="urn:microsoft.com/office/officeart/2005/8/layout/orgChart1"/>
    <dgm:cxn modelId="{54BA4732-2C66-4B63-83B8-E9FEA92100BF}" type="presParOf" srcId="{D3738438-FDF9-4757-9CB1-69FC768BA635}" destId="{D3D60D8D-B10D-4200-9A61-AE11FBE17A30}" srcOrd="1" destOrd="0" presId="urn:microsoft.com/office/officeart/2005/8/layout/orgChart1"/>
    <dgm:cxn modelId="{21D1152A-6526-4A9A-A698-C8312389D288}" type="presParOf" srcId="{AF89F016-BD93-45BA-9534-EB84C909F45F}" destId="{1E7EA1A1-2F4F-44E3-B574-71E59F3E96B7}" srcOrd="1" destOrd="0" presId="urn:microsoft.com/office/officeart/2005/8/layout/orgChart1"/>
    <dgm:cxn modelId="{F32B7EAE-D362-4C27-93C6-A2ECF11276DE}" type="presParOf" srcId="{AF89F016-BD93-45BA-9534-EB84C909F45F}" destId="{54202472-8519-45AF-898F-CDC654EFBE4C}" srcOrd="2" destOrd="0" presId="urn:microsoft.com/office/officeart/2005/8/layout/orgChart1"/>
    <dgm:cxn modelId="{6CB85528-FBD2-47F6-A566-31457863E422}" type="presParOf" srcId="{CF0ABE19-4C23-4E34-98D6-F683537DF8C6}" destId="{3FD06A84-E824-4E07-8E68-4D80EEAF98D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416CC-D768-4B9F-BFC9-FEF494C57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58640-4242-4E9C-B7E0-92D4CE8048A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6F4C-F673-428D-A0E9-0FDE4BD1F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2108-D5F1-4DEE-939A-D48FA5DF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1D0D-B661-4E99-AD94-61A44181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45C9-C924-4103-80EC-832040E7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73344-A086-4D03-8F5C-768B9649B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91BD-D0C9-499B-9C72-B81FB222A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4852-04B3-4674-A156-861F4EF8A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6972-CF32-4580-BC78-16A2799E6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570C-618C-4589-A590-C9B7F6561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126-D8E3-4CCF-AB6E-7F3C84C21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C7B-DB0A-48AE-A7D3-7572EAE4F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11E27F-46D6-4816-8341-BB4F7983C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5638800" y="838200"/>
            <a:ext cx="3276600" cy="2746248"/>
          </a:xfrm>
          <a:prstGeom prst="wedgeRoundRectCallout">
            <a:avLst>
              <a:gd name="adj1" fmla="val -93976"/>
              <a:gd name="adj2" fmla="val 66254"/>
              <a:gd name="adj3" fmla="val 16667"/>
            </a:avLst>
          </a:prstGeom>
          <a:solidFill>
            <a:srgbClr val="FFCCFF">
              <a:alpha val="55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Строение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функции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зубов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505200" cy="533400"/>
          </a:xfrm>
          <a:ln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4038600"/>
            <a:ext cx="4038600" cy="830997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Резцы, клыки  </a:t>
            </a:r>
          </a:p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имеют по одному корню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3962400"/>
            <a:ext cx="3962400" cy="830997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Большие коренные зубы – по 2-3 корня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28600"/>
            <a:ext cx="343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Корни зубов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44033" name="Picture 1" descr="D:\МАМА\ОФОРМЛЕНИЕ\анимашки новые\стоматолог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76800"/>
            <a:ext cx="1600200" cy="1747345"/>
          </a:xfrm>
          <a:prstGeom prst="rect">
            <a:avLst/>
          </a:prstGeom>
          <a:noFill/>
        </p:spPr>
      </p:pic>
      <p:pic>
        <p:nvPicPr>
          <p:cNvPr id="1026" name="Picture 2" descr="D:\МАМА\анатомия\пищеварительная система\картинки\Формы зубо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143000"/>
            <a:ext cx="1524001" cy="2762252"/>
          </a:xfrm>
          <a:prstGeom prst="rect">
            <a:avLst/>
          </a:prstGeom>
          <a:noFill/>
        </p:spPr>
      </p:pic>
      <p:pic>
        <p:nvPicPr>
          <p:cNvPr id="1027" name="Picture 3" descr="D:\МАМА\анатомия\пищеварительная система\картинки\Формы зубов клы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219200"/>
            <a:ext cx="1371600" cy="2773045"/>
          </a:xfrm>
          <a:prstGeom prst="rect">
            <a:avLst/>
          </a:prstGeom>
          <a:noFill/>
        </p:spPr>
      </p:pic>
      <p:pic>
        <p:nvPicPr>
          <p:cNvPr id="1028" name="Picture 4" descr="D:\МАМА\анатомия\пищеварительная система\картинки\Формы зубов резец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95400"/>
            <a:ext cx="1458912" cy="2740485"/>
          </a:xfrm>
          <a:prstGeom prst="rect">
            <a:avLst/>
          </a:prstGeom>
          <a:noFill/>
        </p:spPr>
      </p:pic>
      <p:pic>
        <p:nvPicPr>
          <p:cNvPr id="1029" name="Picture 5" descr="D:\МАМА\анатомия\пищеварительная система\картинки\Формы зубов малый коренной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219200"/>
            <a:ext cx="1384300" cy="273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внутреннее строение з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800600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228600"/>
            <a:ext cx="6782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Строение зуба в разрезе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638800"/>
            <a:ext cx="8610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Пульпа зуба состоит из рыхлой соединительной ткани с большим количеством кровеносных и лимфатических сосудов, нервов.</a:t>
            </a:r>
            <a:endParaRPr lang="ru-RU" sz="20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Мои документы\КИРИЛЛ\компьютерные технологии в школе\статья для журнала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1447800" y="838200"/>
            <a:ext cx="5473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24200" y="228600"/>
            <a:ext cx="2880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Повторим!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9800" y="1143000"/>
            <a:ext cx="1682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Эмаль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24600" y="1905000"/>
            <a:ext cx="1561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Десна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18430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Дентин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010400" y="3810000"/>
            <a:ext cx="1690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Пульпа</a:t>
            </a:r>
          </a:p>
        </p:txBody>
      </p:sp>
      <p:cxnSp>
        <p:nvCxnSpPr>
          <p:cNvPr id="9" name="Прямая соединительная линия 8"/>
          <p:cNvCxnSpPr>
            <a:endCxn id="9223" idx="1"/>
          </p:cNvCxnSpPr>
          <p:nvPr/>
        </p:nvCxnSpPr>
        <p:spPr>
          <a:xfrm flipV="1">
            <a:off x="4876800" y="4102388"/>
            <a:ext cx="2133600" cy="12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1447800" cy="1491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C:\Мои документы\КИРИЛЛ\компьютерные технологии в школе\статья для журнала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rcRect/>
          <a:stretch>
            <a:fillRect/>
          </a:stretch>
        </p:blipFill>
        <p:spPr bwMode="auto">
          <a:xfrm>
            <a:off x="2667000" y="762000"/>
            <a:ext cx="2819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495800" y="1066800"/>
            <a:ext cx="990600" cy="3810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86400" y="990600"/>
            <a:ext cx="1289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эмаль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419600" y="1981200"/>
            <a:ext cx="990600" cy="4572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10200" y="1905000"/>
            <a:ext cx="1443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дентин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257800" y="2819400"/>
            <a:ext cx="990600" cy="3810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248400" y="2743200"/>
            <a:ext cx="1225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десна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114800" y="4038600"/>
            <a:ext cx="1062038" cy="457200"/>
          </a:xfrm>
          <a:prstGeom prst="leftArrow">
            <a:avLst>
              <a:gd name="adj1" fmla="val 50000"/>
              <a:gd name="adj2" fmla="val 11614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0" y="4038600"/>
            <a:ext cx="14623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пульпа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152400"/>
            <a:ext cx="44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Проверим себя !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1578429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utoUpdateAnimBg="0"/>
      <p:bldP spid="13317" grpId="0" animBg="1"/>
      <p:bldP spid="13318" grpId="0" autoUpdateAnimBg="0"/>
      <p:bldP spid="13319" grpId="0" animBg="1"/>
      <p:bldP spid="13320" grpId="0" autoUpdateAnimBg="0"/>
      <p:bldP spid="13321" grpId="0" animBg="1"/>
      <p:bldP spid="133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4136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Arial Black" pitchFamily="34" charset="0"/>
              </a:rPr>
              <a:t>Функции зубов</a:t>
            </a:r>
            <a:endParaRPr lang="ru-RU" sz="3600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2192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Резцы - режут.</a:t>
            </a:r>
          </a:p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Клыки – разрывают.</a:t>
            </a:r>
          </a:p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Большие и малые коренные – перемалывают</a:t>
            </a:r>
            <a:endParaRPr lang="ru-RU" dirty="0"/>
          </a:p>
        </p:txBody>
      </p:sp>
      <p:pic>
        <p:nvPicPr>
          <p:cNvPr id="41986" name="Picture 2" descr="C:\Documents and Settings\Рита.COMP\Рабочий стол\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24499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Брекеты</a:t>
            </a:r>
            <a:r>
              <a:rPr lang="ru-RU" sz="3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отличный способ получить здоровые зубы в любом возрасте.</a:t>
            </a:r>
          </a:p>
          <a:p>
            <a:pPr algn="just"/>
            <a:r>
              <a:rPr lang="ru-RU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4958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Исправление прикуса играет огромную роль в деле сохранения Вашего здоровья. Неправильный прикус зачастую становится причиной таких неприятных заболеваний как: кариес, пародонтоз, гингивит и даже гастрит.</a:t>
            </a:r>
          </a:p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Рита.COMP\Рабочий стол\брекеты.jpg"/>
          <p:cNvPicPr>
            <a:picLocks noChangeAspect="1" noChangeArrowheads="1"/>
          </p:cNvPicPr>
          <p:nvPr/>
        </p:nvPicPr>
        <p:blipFill>
          <a:blip r:embed="rId2"/>
          <a:srcRect t="11523" b="13126"/>
          <a:stretch>
            <a:fillRect/>
          </a:stretch>
        </p:blipFill>
        <p:spPr bwMode="auto">
          <a:xfrm>
            <a:off x="2819400" y="1524000"/>
            <a:ext cx="3354219" cy="2527427"/>
          </a:xfrm>
          <a:prstGeom prst="rect">
            <a:avLst/>
          </a:prstGeom>
          <a:noFill/>
        </p:spPr>
      </p:pic>
      <p:pic>
        <p:nvPicPr>
          <p:cNvPr id="2052" name="Picture 4" descr="http://www.apex-d.ru/wyswyg/Image/ortodont/sap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2199588" cy="106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971800"/>
            <a:ext cx="168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керамические</a:t>
            </a:r>
          </a:p>
          <a:p>
            <a:pPr algn="ctr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брекеты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stdaniel.ru/files/hifi/ortodont/ortodont_17.png"/>
          <p:cNvPicPr>
            <a:picLocks noChangeAspect="1" noChangeArrowheads="1"/>
          </p:cNvPicPr>
          <p:nvPr/>
        </p:nvPicPr>
        <p:blipFill>
          <a:blip r:embed="rId4"/>
          <a:srcRect t="11189"/>
          <a:stretch>
            <a:fillRect/>
          </a:stretch>
        </p:blipFill>
        <p:spPr bwMode="auto">
          <a:xfrm>
            <a:off x="6705600" y="1371600"/>
            <a:ext cx="21600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2971800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сапфировые </a:t>
            </a:r>
          </a:p>
          <a:p>
            <a:pPr algn="ctr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брекеты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Кариес </a:t>
            </a:r>
          </a:p>
          <a:p>
            <a:pPr algn="ctr"/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– разрушение эмали зубов </a:t>
            </a:r>
            <a:b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5121" name="Picture 1" descr="C:\Documents and Settings\Рита.COMP\Рабочий стол\Урок СТРОЕНИЕ И ФУНКЦИИ ЗУБОВ\картинки\кариес 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830704" cy="495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2" name="Picture 2" descr="C:\Documents and Settings\Рита.COMP\Рабочий стол\Урок СТРОЕНИЕ И ФУНКЦИИ ЗУБОВ\картинки\кариес зуб.jpg"/>
          <p:cNvPicPr>
            <a:picLocks noChangeAspect="1" noChangeArrowheads="1"/>
          </p:cNvPicPr>
          <p:nvPr/>
        </p:nvPicPr>
        <p:blipFill>
          <a:blip r:embed="rId3"/>
          <a:srcRect l="6250" t="9375" r="6250" b="6250"/>
          <a:stretch>
            <a:fillRect/>
          </a:stretch>
        </p:blipFill>
        <p:spPr bwMode="auto">
          <a:xfrm>
            <a:off x="6019800" y="1600200"/>
            <a:ext cx="2528711" cy="2438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3" name="Picture 3" descr="C:\Documents and Settings\Рита.COMP\Рабочий стол\Урок СТРОЕНИЕ И ФУНКЦИИ ЗУБОВ\картинки\кариес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076950" y="4133850"/>
            <a:ext cx="2476500" cy="2590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 rot="10800000" flipV="1">
            <a:off x="990600" y="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Кариесогенные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факторы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990600"/>
            <a:ext cx="2590800" cy="1077218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Остатки </a:t>
            </a:r>
          </a:p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пищи </a:t>
            </a:r>
            <a:endParaRPr lang="ru-RU" sz="32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4210812" y="2266188"/>
            <a:ext cx="597408" cy="48463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895600"/>
            <a:ext cx="8382000" cy="1569660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образуется зубной налет, который создает благоприятную среду для микроорганизмов, образования молочной кислоты, что вызывает растворение эмали</a:t>
            </a:r>
            <a:endParaRPr lang="ru-RU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8" name="Picture 10" descr="http://cogmtl.net/Img/t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495800"/>
            <a:ext cx="233545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 rot="10800000" flipV="1">
            <a:off x="990600" y="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Кариесогенные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факторы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1219200"/>
            <a:ext cx="3124200" cy="954107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Недостаток </a:t>
            </a: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ионов фтора 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287012" y="2418588"/>
            <a:ext cx="597408" cy="48463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3124200"/>
            <a:ext cx="5410200" cy="954107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эмаль </a:t>
            </a: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становится менее прочная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4" name="Picture 6" descr="http://www.dreamstime.com/cartoon-toothpaste-toothbrush-thumb2887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43400"/>
            <a:ext cx="2514600" cy="2514600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5257800" y="4267200"/>
            <a:ext cx="914400" cy="612648"/>
          </a:xfrm>
          <a:prstGeom prst="wedgeEllipseCallout">
            <a:avLst>
              <a:gd name="adj1" fmla="val -86458"/>
              <a:gd name="adj2" fmla="val 11147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Black" pitchFamily="34" charset="0"/>
              </a:rPr>
              <a:t>F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 rot="10800000" flipV="1">
            <a:off x="990600" y="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Кариесогенные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факторы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676400" y="1524000"/>
            <a:ext cx="597408" cy="48463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47800"/>
            <a:ext cx="1657890" cy="523220"/>
          </a:xfrm>
          <a:prstGeom prst="rect">
            <a:avLst/>
          </a:prstGeom>
          <a:solidFill>
            <a:srgbClr val="D6E8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Курение</a:t>
            </a:r>
            <a:endParaRPr lang="ru-RU" sz="2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362200" y="1066800"/>
            <a:ext cx="3657600" cy="1631216"/>
          </a:xfrm>
          <a:prstGeom prst="rect">
            <a:avLst/>
          </a:prstGeom>
          <a:solidFill>
            <a:srgbClr val="D6E8FE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вызывает образование налета на эмали, из-за перепада температуры в ротовой полости на эмали образуются трещины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 descr="http://www.eurodent.by/img1/otbel2.gif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6096000" y="1095632"/>
            <a:ext cx="3048000" cy="16475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061" name="Picture 5" descr="http://content.foto.mail.ru/mail/bud.da/Psiho/s-245.jpg"/>
          <p:cNvPicPr>
            <a:picLocks noChangeAspect="1" noChangeArrowheads="1"/>
          </p:cNvPicPr>
          <p:nvPr/>
        </p:nvPicPr>
        <p:blipFill>
          <a:blip r:embed="rId3"/>
          <a:srcRect l="5769" r="11538" b="4808"/>
          <a:stretch>
            <a:fillRect/>
          </a:stretch>
        </p:blipFill>
        <p:spPr bwMode="auto">
          <a:xfrm>
            <a:off x="5867400" y="3352800"/>
            <a:ext cx="3276600" cy="2514600"/>
          </a:xfrm>
          <a:prstGeom prst="rect">
            <a:avLst/>
          </a:prstGeom>
          <a:noFill/>
        </p:spPr>
      </p:pic>
      <p:pic>
        <p:nvPicPr>
          <p:cNvPr id="45063" name="Picture 7" descr="http://www.belinfodent.com/WEBSITE_PICTURE/smil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3144552" cy="2531364"/>
          </a:xfrm>
          <a:prstGeom prst="rect">
            <a:avLst/>
          </a:prstGeom>
          <a:noFill/>
        </p:spPr>
      </p:pic>
      <p:pic>
        <p:nvPicPr>
          <p:cNvPr id="45065" name="Picture 9" descr="http://img0.liveinternet.ru/images/attach/c/1/49/564/49564008_zato_mne_horosho.jpg"/>
          <p:cNvPicPr>
            <a:picLocks noChangeAspect="1" noChangeArrowheads="1"/>
          </p:cNvPicPr>
          <p:nvPr/>
        </p:nvPicPr>
        <p:blipFill>
          <a:blip r:embed="rId5"/>
          <a:srcRect l="14953" b="3546"/>
          <a:stretch>
            <a:fillRect/>
          </a:stretch>
        </p:blipFill>
        <p:spPr bwMode="auto">
          <a:xfrm>
            <a:off x="3124200" y="3352800"/>
            <a:ext cx="2819400" cy="2528165"/>
          </a:xfrm>
          <a:prstGeom prst="rect">
            <a:avLst/>
          </a:prstGeom>
          <a:noFill/>
        </p:spPr>
      </p:pic>
      <p:pic>
        <p:nvPicPr>
          <p:cNvPr id="45067" name="Picture 11" descr="D:\МАМА\ОФОРМЛЕНИЕ\кнопки\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6019800"/>
            <a:ext cx="838200" cy="616324"/>
          </a:xfrm>
          <a:prstGeom prst="rect">
            <a:avLst/>
          </a:prstGeom>
          <a:noFill/>
        </p:spPr>
      </p:pic>
      <p:pic>
        <p:nvPicPr>
          <p:cNvPr id="22" name="Picture 11" descr="D:\МАМА\ОФОРМЛЕНИЕ\кнопки\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6019800"/>
            <a:ext cx="838200" cy="616324"/>
          </a:xfrm>
          <a:prstGeom prst="rect">
            <a:avLst/>
          </a:prstGeom>
          <a:noFill/>
        </p:spPr>
      </p:pic>
      <p:pic>
        <p:nvPicPr>
          <p:cNvPr id="23" name="Picture 11" descr="D:\МАМА\ОФОРМЛЕНИЕ\кнопки\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943600"/>
            <a:ext cx="838200" cy="616324"/>
          </a:xfrm>
          <a:prstGeom prst="rect">
            <a:avLst/>
          </a:prstGeom>
          <a:noFill/>
        </p:spPr>
      </p:pic>
      <p:pic>
        <p:nvPicPr>
          <p:cNvPr id="45068" name="Picture 12" descr="D:\МАМА\ОФОРМЛЕНИЕ\анимашки новые\курит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981200"/>
            <a:ext cx="1878774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C0099"/>
                </a:solidFill>
                <a:latin typeface="Arial Black" pitchFamily="34" charset="0"/>
              </a:rPr>
              <a:t>Красивая улыбка и ровные зубы </a:t>
            </a:r>
          </a:p>
          <a:p>
            <a:pPr algn="ctr"/>
            <a:r>
              <a:rPr lang="ru-RU" sz="3200" dirty="0" smtClean="0">
                <a:solidFill>
                  <a:srgbClr val="CC0099"/>
                </a:solidFill>
                <a:latin typeface="Arial Black" pitchFamily="34" charset="0"/>
              </a:rPr>
              <a:t>— мечта миллионов.</a:t>
            </a:r>
            <a:endParaRPr lang="ru-RU" sz="3200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Рита.COMP\Рабочий стол\жемчуж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199"/>
            <a:ext cx="6485512" cy="4877105"/>
          </a:xfrm>
          <a:prstGeom prst="rect">
            <a:avLst/>
          </a:prstGeom>
          <a:noFill/>
          <a:ln>
            <a:solidFill>
              <a:srgbClr val="FF3399"/>
            </a:solidFill>
          </a:ln>
          <a:effectLst>
            <a:glow rad="228600">
              <a:srgbClr val="FF6699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52400"/>
            <a:ext cx="6829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Arial Black" pitchFamily="34" charset="0"/>
              </a:rPr>
              <a:t>Этапы развития кариеса </a:t>
            </a:r>
            <a:endParaRPr lang="ru-RU" sz="3600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81000"/>
            <a:ext cx="8458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Изменение внешнего вида эмали зуба (становится тусклая,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меловидная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 полости в зубе.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Пульпит – воспаление пульпы зуба в результате проникновения микроорганизмов в пульповую камеру через кариозную полость. </a:t>
            </a:r>
            <a:endParaRPr lang="ru-RU" b="1" dirty="0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Периодонтит – воспаление корневой оболочки зуба, что вызывает отек мягких тканей лица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6083" name="Picture 3" descr="http://chupchap.files.wordpress.com/2008/09/2680_tooth_ache_conceptjpg.png?w=325&amp;h=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33800"/>
            <a:ext cx="2667000" cy="2872154"/>
          </a:xfrm>
          <a:prstGeom prst="rect">
            <a:avLst/>
          </a:prstGeom>
          <a:noFill/>
        </p:spPr>
      </p:pic>
      <p:pic>
        <p:nvPicPr>
          <p:cNvPr id="46085" name="Picture 5" descr="http://www.teethwhiteningblog.org/wp-content/uploads/2009/03/toothach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251424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82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Профилактика заболеваний 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11430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необходимо    вести     здоровый     образ     жизни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производить фторирование водопроводной воды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систематически  посещать   стоматолога   с целью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профилактического    осмотра    полости    рта</a:t>
            </a:r>
          </a:p>
        </p:txBody>
      </p:sp>
      <p:pic>
        <p:nvPicPr>
          <p:cNvPr id="4" name="Picture 14" descr="http://www.dreamstime.com/teeth-smile-and-toothbrush-thumb2887472.jpg"/>
          <p:cNvPicPr>
            <a:picLocks noChangeAspect="1" noChangeArrowheads="1"/>
          </p:cNvPicPr>
          <p:nvPr/>
        </p:nvPicPr>
        <p:blipFill>
          <a:blip r:embed="rId2"/>
          <a:srcRect t="16000" b="12000"/>
          <a:stretch>
            <a:fillRect/>
          </a:stretch>
        </p:blipFill>
        <p:spPr bwMode="auto">
          <a:xfrm>
            <a:off x="5562600" y="4462272"/>
            <a:ext cx="3327400" cy="2395728"/>
          </a:xfrm>
          <a:prstGeom prst="rect">
            <a:avLst/>
          </a:prstGeom>
          <a:noFill/>
        </p:spPr>
      </p:pic>
      <p:pic>
        <p:nvPicPr>
          <p:cNvPr id="5" name="Picture 4" descr="http://www.everestclinic.com/upimages/index-foto.jpg"/>
          <p:cNvPicPr>
            <a:picLocks noChangeAspect="1" noChangeArrowheads="1"/>
          </p:cNvPicPr>
          <p:nvPr/>
        </p:nvPicPr>
        <p:blipFill>
          <a:blip r:embed="rId3"/>
          <a:srcRect l="6186" t="9125" r="9278" b="8746"/>
          <a:stretch>
            <a:fillRect/>
          </a:stretch>
        </p:blipFill>
        <p:spPr bwMode="auto">
          <a:xfrm>
            <a:off x="457200" y="3276600"/>
            <a:ext cx="497557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82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Профилактика заболеваний 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11430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000" dirty="0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 гигиенический уход за полостью рта-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чистка зубов: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зубная щетка (меняется не реже 1 раза в 3 месяца 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зубная паста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зубная нить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http://www.dreamstime.com/teeth-smile-and-toothbrush-thumb2887472.jpg"/>
          <p:cNvPicPr>
            <a:picLocks noChangeAspect="1" noChangeArrowheads="1"/>
          </p:cNvPicPr>
          <p:nvPr/>
        </p:nvPicPr>
        <p:blipFill>
          <a:blip r:embed="rId2"/>
          <a:srcRect t="16000" b="12000"/>
          <a:stretch>
            <a:fillRect/>
          </a:stretch>
        </p:blipFill>
        <p:spPr bwMode="auto">
          <a:xfrm>
            <a:off x="5486400" y="4267200"/>
            <a:ext cx="3327400" cy="2395728"/>
          </a:xfrm>
          <a:prstGeom prst="rect">
            <a:avLst/>
          </a:prstGeom>
          <a:noFill/>
        </p:spPr>
      </p:pic>
      <p:pic>
        <p:nvPicPr>
          <p:cNvPr id="6" name="Picture 2" descr="http://childdenta.ru/uploads/posts/2009-06/1244089273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00400"/>
            <a:ext cx="3886200" cy="342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82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Профилактика заболеваний 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b="1" dirty="0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освежение и дезодорация: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зубной эликсир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дезодорант для полости рта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жевательная резинка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http://www.dreamstime.com/teeth-smile-and-toothbrush-thumb2887472.jpg"/>
          <p:cNvPicPr>
            <a:picLocks noChangeAspect="1" noChangeArrowheads="1"/>
          </p:cNvPicPr>
          <p:nvPr/>
        </p:nvPicPr>
        <p:blipFill>
          <a:blip r:embed="rId2"/>
          <a:srcRect t="16000" b="12000"/>
          <a:stretch>
            <a:fillRect/>
          </a:stretch>
        </p:blipFill>
        <p:spPr bwMode="auto">
          <a:xfrm>
            <a:off x="5486400" y="4267200"/>
            <a:ext cx="3327400" cy="2395728"/>
          </a:xfrm>
          <a:prstGeom prst="rect">
            <a:avLst/>
          </a:prstGeom>
          <a:noFill/>
        </p:spPr>
      </p:pic>
      <p:pic>
        <p:nvPicPr>
          <p:cNvPr id="5" name="Picture 6" descr="http://www.biokon.ru/images/opolaskivateli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3048000" cy="2886517"/>
          </a:xfrm>
          <a:prstGeom prst="rect">
            <a:avLst/>
          </a:prstGeom>
          <a:noFill/>
        </p:spPr>
      </p:pic>
      <p:pic>
        <p:nvPicPr>
          <p:cNvPr id="6" name="Picture 2" descr="C:\Documents and Settings\Рита.COMP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396792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Рита.COMP\Рабочий стол\Урок СТРОЕНИЕ И ФУНКЦИИ ЗУБОВ\картинки\с ромаш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866"/>
            <a:ext cx="4747260" cy="6825134"/>
          </a:xfrm>
          <a:prstGeom prst="rect">
            <a:avLst/>
          </a:prstGeom>
          <a:noFill/>
        </p:spPr>
      </p:pic>
      <p:pic>
        <p:nvPicPr>
          <p:cNvPr id="49155" name="Picture 3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071687" cy="2133600"/>
          </a:xfrm>
          <a:prstGeom prst="rect">
            <a:avLst/>
          </a:prstGeom>
          <a:noFill/>
        </p:spPr>
      </p:pic>
      <p:pic>
        <p:nvPicPr>
          <p:cNvPr id="5" name="Picture 4" descr="D:\МАМА\ОФОРМЛЕНИЕ\анимашки новые\в ромашк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905000"/>
            <a:ext cx="1116106" cy="1143000"/>
          </a:xfrm>
          <a:prstGeom prst="rect">
            <a:avLst/>
          </a:prstGeom>
          <a:noFill/>
        </p:spPr>
      </p:pic>
      <p:pic>
        <p:nvPicPr>
          <p:cNvPr id="6" name="Picture 4" descr="D:\МАМА\ОФОРМЛЕНИЕ\анимашки новые\в ромашк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505200"/>
            <a:ext cx="1116106" cy="1143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190996">
            <a:off x="101447" y="2973425"/>
            <a:ext cx="8914621" cy="21573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Улыбайтесь на здоровье</a:t>
            </a:r>
            <a:r>
              <a:rPr lang="ru-RU" sz="7200" b="1" cap="none" spc="0" dirty="0" smtClean="0">
                <a:ln w="11430">
                  <a:solidFill>
                    <a:srgbClr val="FF66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7200" b="1" cap="none" spc="0" dirty="0">
              <a:ln w="11430">
                <a:solidFill>
                  <a:srgbClr val="FF6699"/>
                </a:solidFill>
              </a:ln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Современное представление о красивом и здоровом человеке неразрывно связано с ослепительной улыбкой, открывающей ряд ровных белоснежных зубов. </a:t>
            </a:r>
            <a:endParaRPr lang="ru-RU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farm4.static.flickr.com/3115/2915701706_c8637191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1"/>
            <a:ext cx="3505200" cy="5257800"/>
          </a:xfrm>
          <a:prstGeom prst="rect">
            <a:avLst/>
          </a:prstGeom>
          <a:noFill/>
        </p:spPr>
      </p:pic>
      <p:pic>
        <p:nvPicPr>
          <p:cNvPr id="4098" name="Picture 2" descr="http://content.foto.mail.ru/mail/charm-iren/_answers/i-1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5575300" cy="418147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Зуб — орган, служащий в основном для первичной механической обработки пищи. А также участвует в образовании звуков речи. </a:t>
            </a:r>
            <a:endParaRPr lang="ru-RU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62000" y="1600200"/>
          <a:ext cx="7924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6" name="Picture 2" descr="C:\Documents and Settings\Рита.COMP\Рабочий стол\зубы выпали.jpg"/>
          <p:cNvPicPr>
            <a:picLocks noChangeAspect="1" noChangeArrowheads="1"/>
          </p:cNvPicPr>
          <p:nvPr/>
        </p:nvPicPr>
        <p:blipFill>
          <a:blip r:embed="rId6"/>
          <a:srcRect l="8461" t="27027" r="9048" b="4230"/>
          <a:stretch>
            <a:fillRect/>
          </a:stretch>
        </p:blipFill>
        <p:spPr bwMode="auto">
          <a:xfrm>
            <a:off x="685800" y="4572000"/>
            <a:ext cx="3124200" cy="2082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67" name="Picture 3" descr="C:\Documents and Settings\Рита.COMP\Рабочий стол\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0"/>
            <a:ext cx="3057525" cy="20053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Рита.COMP\Рабочий стол\схема молочных зуб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26640"/>
            <a:ext cx="3733800" cy="52726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440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Arial Black" pitchFamily="34" charset="0"/>
              </a:rPr>
              <a:t>Молочные зубы</a:t>
            </a:r>
            <a:endParaRPr lang="ru-RU" sz="3600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37891" name="Picture 3" descr="C:\Documents and Settings\Рита.COMP\Рабочий стол\молочные зу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4389580" cy="5381625"/>
          </a:xfrm>
          <a:prstGeom prst="rect">
            <a:avLst/>
          </a:prstGeom>
          <a:noFill/>
        </p:spPr>
      </p:pic>
      <p:pic>
        <p:nvPicPr>
          <p:cNvPr id="37892" name="Picture 4" descr="C:\Documents and Settings\Рита.COMP\Рабочий стол\малыш.jpg"/>
          <p:cNvPicPr>
            <a:picLocks noChangeAspect="1" noChangeArrowheads="1"/>
          </p:cNvPicPr>
          <p:nvPr/>
        </p:nvPicPr>
        <p:blipFill>
          <a:blip r:embed="rId4"/>
          <a:srcRect l="18750"/>
          <a:stretch>
            <a:fillRect/>
          </a:stretch>
        </p:blipFill>
        <p:spPr bwMode="auto">
          <a:xfrm>
            <a:off x="0" y="803031"/>
            <a:ext cx="6705600" cy="604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Рита.COMP\Рабочий стол\Урок СТРОЕНИЕ И ФУНКЦИИ ЗУБОВ\картинки\комлекты зуб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Выноска 1 (с границей) 2"/>
          <p:cNvSpPr/>
          <p:nvPr/>
        </p:nvSpPr>
        <p:spPr>
          <a:xfrm>
            <a:off x="6934200" y="1524000"/>
            <a:ext cx="1981200" cy="917448"/>
          </a:xfrm>
          <a:prstGeom prst="accentCallout1">
            <a:avLst>
              <a:gd name="adj1" fmla="val 18750"/>
              <a:gd name="adj2" fmla="val -8333"/>
              <a:gd name="adj3" fmla="val 281777"/>
              <a:gd name="adj4" fmla="val -10793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Молочные зубы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1 (с границей) 3"/>
          <p:cNvSpPr/>
          <p:nvPr/>
        </p:nvSpPr>
        <p:spPr>
          <a:xfrm flipH="1">
            <a:off x="304800" y="4876800"/>
            <a:ext cx="2667000" cy="1679448"/>
          </a:xfrm>
          <a:prstGeom prst="accentCallout1">
            <a:avLst>
              <a:gd name="adj1" fmla="val 18750"/>
              <a:gd name="adj2" fmla="val -8333"/>
              <a:gd name="adj3" fmla="val 39905"/>
              <a:gd name="adj4" fmla="val -52301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Зачатки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постоянных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зубов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Рита.COMP\Рабочий стол\Урок СТРОЕНИЕ И ФУНКЦИИ ЗУБОВ\картинки\все зу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2" y="1595437"/>
            <a:ext cx="9127528" cy="5262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5485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99"/>
                </a:solidFill>
                <a:latin typeface="Arial Black" pitchFamily="34" charset="0"/>
              </a:rPr>
              <a:t>Ротовая полость </a:t>
            </a:r>
          </a:p>
          <a:p>
            <a:pPr algn="ctr"/>
            <a:r>
              <a:rPr lang="ru-RU" sz="3600" dirty="0" smtClean="0">
                <a:solidFill>
                  <a:srgbClr val="CC0099"/>
                </a:solidFill>
                <a:latin typeface="Arial Black" pitchFamily="34" charset="0"/>
              </a:rPr>
              <a:t>взрослого человека</a:t>
            </a:r>
            <a:endParaRPr lang="ru-RU" sz="3600" dirty="0">
              <a:solidFill>
                <a:srgbClr val="CC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Рита.COMP\Рабочий стол\Урок СТРОЕНИЕ И ФУНКЦИИ ЗУБОВ\картинки\для ф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040144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152400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</a:rPr>
              <a:t>Формула зубов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9600" y="4876800"/>
          <a:ext cx="4419606" cy="17526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90601"/>
                <a:gridCol w="990600"/>
                <a:gridCol w="1219201"/>
                <a:gridCol w="1219204"/>
              </a:tblGrid>
              <a:tr h="4619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1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3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1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Black" pitchFamily="34" charset="0"/>
                        </a:rPr>
                        <a:t>3</a:t>
                      </a:r>
                      <a:endParaRPr lang="ru-RU" sz="1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резцы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клыки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малые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коренные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большие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коренные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3" name="Picture 3" descr="C:\Documents and Settings\Рита.COMP\Рабочий стол\Урок СТРОЕНИЕ И ФУНКЦИИ ЗУБОВ\картинки\зубик к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09800"/>
            <a:ext cx="2257595" cy="232506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7696200" y="914400"/>
            <a:ext cx="1219200" cy="993648"/>
          </a:xfrm>
          <a:prstGeom prst="wedgeEllipseCallout">
            <a:avLst>
              <a:gd name="adj1" fmla="val -51074"/>
              <a:gd name="adj2" fmla="val 21389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32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Мои документы\КИРИЛЛ\компьютерные технологии в школе\статья для журнала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2133600" y="1066799"/>
            <a:ext cx="3390900" cy="544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524000" y="228600"/>
            <a:ext cx="6506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Arial Black" pitchFamily="34" charset="0"/>
              </a:rPr>
              <a:t>Внешнее строение зуба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6858000" y="1600200"/>
            <a:ext cx="1524000" cy="612648"/>
          </a:xfrm>
          <a:prstGeom prst="borderCallout1">
            <a:avLst>
              <a:gd name="adj1" fmla="val 18750"/>
              <a:gd name="adj2" fmla="val -8333"/>
              <a:gd name="adj3" fmla="val 48534"/>
              <a:gd name="adj4" fmla="val -11833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коронка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6858000" y="2667000"/>
            <a:ext cx="1524000" cy="612648"/>
          </a:xfrm>
          <a:prstGeom prst="borderCallout1">
            <a:avLst>
              <a:gd name="adj1" fmla="val 18750"/>
              <a:gd name="adj2" fmla="val -8333"/>
              <a:gd name="adj3" fmla="val 62749"/>
              <a:gd name="adj4" fmla="val -13261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шейка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6858000" y="4038600"/>
            <a:ext cx="1524000" cy="612648"/>
          </a:xfrm>
          <a:prstGeom prst="borderCallout1">
            <a:avLst>
              <a:gd name="adj1" fmla="val 18750"/>
              <a:gd name="adj2" fmla="val -8333"/>
              <a:gd name="adj3" fmla="val 100654"/>
              <a:gd name="adj4" fmla="val -1116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корень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5"/>
  <p:tag name="ISPRING_ULTRA_SCORM_DURATION" val="3600"/>
  <p:tag name="ISPRING_ULTRA_SCORM_QUIZ_NUMBER" val="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360</Words>
  <Application>Microsoft Office PowerPoint</Application>
  <PresentationFormat>Экран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нгн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пищеварительной системы</dc:title>
  <dc:creator>кирилл</dc:creator>
  <cp:lastModifiedBy>Паша</cp:lastModifiedBy>
  <cp:revision>105</cp:revision>
  <dcterms:created xsi:type="dcterms:W3CDTF">2003-01-15T17:56:04Z</dcterms:created>
  <dcterms:modified xsi:type="dcterms:W3CDTF">2012-02-16T16:54:27Z</dcterms:modified>
</cp:coreProperties>
</file>