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</p:sldMasterIdLst>
  <p:sldIdLst>
    <p:sldId id="256" r:id="rId6"/>
    <p:sldId id="257" r:id="rId7"/>
    <p:sldId id="258" r:id="rId8"/>
    <p:sldId id="270" r:id="rId9"/>
    <p:sldId id="259" r:id="rId10"/>
    <p:sldId id="263" r:id="rId11"/>
    <p:sldId id="269" r:id="rId12"/>
    <p:sldId id="271" r:id="rId13"/>
    <p:sldId id="264" r:id="rId14"/>
    <p:sldId id="272" r:id="rId15"/>
    <p:sldId id="275" r:id="rId16"/>
    <p:sldId id="273" r:id="rId17"/>
    <p:sldId id="265" r:id="rId18"/>
    <p:sldId id="266" r:id="rId19"/>
    <p:sldId id="274" r:id="rId20"/>
    <p:sldId id="26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64DFA-023C-4CFA-972B-B86FD0F4EC8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88455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7654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5334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8521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513C8-454C-4EDF-A86B-2D8E1946945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16580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F4639-5A39-4672-BF59-2DC1CFCE0C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1093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C152-332F-4964-BF87-167A2E631F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326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84A8-A55B-4ED4-9681-BCB1992795E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7381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C7DF-FE6D-4D3E-98FF-7ADA71D859E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72551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9793-0D63-4876-B70A-99B61FE1653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669064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9D7D-3C57-4152-B808-DCDE5C74E3E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74427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742D-1AD5-4CF7-BF8E-D49A2E22BA2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17567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711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7F365-7E46-4FEE-A16A-777330753E3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720125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D2170-EB09-4881-996F-3F796AEF0F0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63353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DEE3-1697-45B4-89C0-95E1ADFCC2C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515456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7CA9-C0CA-4A23-9250-4177D4C716D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2478334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1C24-4D3D-477B-8F46-D06C432277F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7278440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5203-F3E3-4297-86AF-FE820809570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09945690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197F-6A04-4A1D-ABF2-5D641AD0C72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0640000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E4B6-DEF4-4505-A4ED-ACCB9BC4A2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0830772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17BD-4EA1-4072-B578-0DC6FAE4B8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5083813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0B74D-581F-4BC6-8F49-F79FE2E217D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2766667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5374-FC44-4A92-BF24-91A1E1C938B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478003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2FF4-5355-4EB9-8596-35E803768CD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1127695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DDB8-B711-4D8F-BC20-9232B654233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3730366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34061-18BF-4E26-9E1C-250CE67C898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1981699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205B-2A31-444B-8D7B-4FC5C2F8285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78873770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E3847-9059-41D4-AA9D-A5FC4EE004F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160236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26AC-9932-4B1E-BDEA-248E2289D78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564005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4A1F-7E43-472D-AF61-B99A3EB0958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249015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6590A-360B-4B10-95CB-A01E70EBBD5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41034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2D6A7-330A-4E96-B00E-DA72343C635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839480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65AF-7875-4F6D-8422-F3501A9EAE3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8378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61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4457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90846-D7C5-48F8-B7BA-C46B5EC4014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609490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EB10B-AABF-47A4-AE90-AA12962F246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50346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75F40-2F7E-4C5D-9F8E-C85DD67FD4A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984262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7777B-9D39-43B8-ACB6-5190AF8F92C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593565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974E-CDBC-4965-AE9E-7068BC3ED7A9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258233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3" name="Rectangle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Rectangle 1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Rectangle 1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85800" y="0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40000"/>
                  </a:schemeClr>
                </a:gs>
                <a:gs pos="40000">
                  <a:schemeClr val="bg1">
                    <a:alpha val="4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85800" y="5713412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134350" cy="1200152"/>
          </a:xfrm>
        </p:spPr>
        <p:txBody>
          <a:bodyPr anchor="b" anchorCtr="0">
            <a:normAutofit/>
          </a:bodyPr>
          <a:lstStyle>
            <a:lvl1pPr algn="l">
              <a:defRPr sz="720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820696"/>
            <a:ext cx="80772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Rectangle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1362075"/>
          </a:xfrm>
        </p:spPr>
        <p:txBody>
          <a:bodyPr anchor="b" anchorCtr="0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C5374-FC44-4A92-BF24-91A1E1C938B8}" type="slidenum">
              <a:rPr lang="en-MY" smtClean="0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1"/>
            <a:ext cx="3886200" cy="4830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1"/>
            <a:ext cx="3886200" cy="48307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887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0108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12.09.2013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008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6303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570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BF754-515F-40B9-8D24-D54D5825B3D0}" type="datetimeFigureOut">
              <a:rPr lang="ru-RU" noProof="0" smtClean="0"/>
              <a:pPr/>
              <a:t>12.09.2013</a:t>
            </a:fld>
            <a:endParaRPr lang="ru-RU" noProof="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99588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0" y="4572000"/>
            <a:ext cx="38862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</a:t>
            </a:r>
          </a:p>
          <a:p>
            <a:pPr lvl="0"/>
            <a:r>
              <a:rPr lang="en-US" smtClean="0"/>
              <a:t>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Science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CC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54FCD8-D771-44F7-A473-522A87482D5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105A7A-11DA-45DB-B9F9-3AE8013112E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3077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F079C4-04DD-469D-91E4-200A0A2D98C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4343400"/>
            <a:ext cx="3657600" cy="16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3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7" name="Rectangle 6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Rectangle 7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Rectangle 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tangle 11"/>
            <p:cNvSpPr/>
            <p:nvPr/>
          </p:nvSpPr>
          <p:spPr>
            <a:xfrm flipV="1">
              <a:off x="685800" y="1152525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35000"/>
                  </a:schemeClr>
                </a:gs>
                <a:gs pos="40000">
                  <a:schemeClr val="bg1">
                    <a:alpha val="35000"/>
                  </a:schemeClr>
                </a:gs>
                <a:gs pos="2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" y="1152525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11283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8001000" cy="48307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0genetics/zakonomirnosti-spadkovos/terminologia" TargetMode="Externa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498602"/>
            <a:ext cx="7262834" cy="3787786"/>
          </a:xfrm>
        </p:spPr>
        <p:txBody>
          <a:bodyPr>
            <a:normAutofit/>
          </a:bodyPr>
          <a:lstStyle/>
          <a:p>
            <a:r>
              <a:rPr lang="uk-UA" b="1" dirty="0" smtClean="0"/>
              <a:t>ХРОМОСОМНА ТЕОРІЯ СПАДКОВОСТІ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альбінізм</a:t>
            </a:r>
            <a:endParaRPr lang="ru-RU" b="1" dirty="0"/>
          </a:p>
        </p:txBody>
      </p:sp>
      <p:pic>
        <p:nvPicPr>
          <p:cNvPr id="8" name="Содержимое 7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042" y="1785926"/>
            <a:ext cx="3643338" cy="3643338"/>
          </a:xfrm>
        </p:spPr>
      </p:pic>
      <p:pic>
        <p:nvPicPr>
          <p:cNvPr id="9" name="Содержимое 3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786190"/>
            <a:ext cx="3543307" cy="2286004"/>
          </a:xfrm>
          <a:prstGeom prst="rect">
            <a:avLst/>
          </a:prstGeom>
          <a:noFill/>
        </p:spPr>
      </p:pic>
      <p:pic>
        <p:nvPicPr>
          <p:cNvPr id="10" name="Содержимое 3" descr="images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785926"/>
            <a:ext cx="1576384" cy="1670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/>
              <a:t>шестипалість</a:t>
            </a:r>
            <a:endParaRPr lang="ru-RU" b="1" dirty="0"/>
          </a:p>
        </p:txBody>
      </p:sp>
      <p:pic>
        <p:nvPicPr>
          <p:cNvPr id="14" name="Содержимое 1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928802"/>
            <a:ext cx="3571900" cy="4302516"/>
          </a:xfrm>
        </p:spPr>
      </p:pic>
      <p:pic>
        <p:nvPicPr>
          <p:cNvPr id="15" name="Содержимое 3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928802"/>
            <a:ext cx="2214578" cy="440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agegg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201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pic>
        <p:nvPicPr>
          <p:cNvPr id="4" name="Содержимое 3" descr="0020-020-Sindrom-SHereshevskogo-Terner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7695" y="500042"/>
            <a:ext cx="8096305" cy="607223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Синдром </a:t>
            </a:r>
            <a:r>
              <a:rPr lang="ru-RU" b="1" dirty="0" err="1" smtClean="0"/>
              <a:t>Клайнфельтера</a:t>
            </a:r>
            <a:endParaRPr lang="ru-RU" b="1" dirty="0"/>
          </a:p>
        </p:txBody>
      </p:sp>
      <p:pic>
        <p:nvPicPr>
          <p:cNvPr id="4" name="Содержимое 3" descr="pochemu-i-u-kogo-voznikaet-sindrom-vernera-460x3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71612"/>
            <a:ext cx="6848177" cy="4629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7" descr="загруженное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858412" cy="99024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3595694"/>
          </a:xfrm>
        </p:spPr>
        <p:txBody>
          <a:bodyPr>
            <a:noAutofit/>
          </a:bodyPr>
          <a:lstStyle/>
          <a:p>
            <a:r>
              <a:rPr lang="uk-UA" sz="6600" dirty="0" smtClean="0"/>
              <a:t>Генні (молекулярні) хвороби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Фенілкетонурія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8148" y="5429264"/>
            <a:ext cx="600052" cy="742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143116"/>
            <a:ext cx="3429024" cy="3429024"/>
          </a:xfrm>
          <a:prstGeom prst="rect">
            <a:avLst/>
          </a:prstGeom>
        </p:spPr>
      </p:pic>
      <p:pic>
        <p:nvPicPr>
          <p:cNvPr id="35842" name="Picture 2" descr="http://www.ibis-birthdefects.org/start/images/PKU6_p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928802"/>
            <a:ext cx="3287789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Меланізм</a:t>
            </a:r>
            <a:endParaRPr lang="ru-RU" b="1" dirty="0"/>
          </a:p>
        </p:txBody>
      </p:sp>
      <p:pic>
        <p:nvPicPr>
          <p:cNvPr id="10" name="Содержимое 9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2765829" cy="2071702"/>
          </a:xfrm>
        </p:spPr>
      </p:pic>
      <p:pic>
        <p:nvPicPr>
          <p:cNvPr id="11" name="Содержимое 3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500174"/>
            <a:ext cx="2819403" cy="2114552"/>
          </a:xfrm>
          <a:prstGeom prst="rect">
            <a:avLst/>
          </a:prstGeom>
          <a:noFill/>
        </p:spPr>
      </p:pic>
      <p:pic>
        <p:nvPicPr>
          <p:cNvPr id="12" name="Содержимое 5" descr="979089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857628"/>
            <a:ext cx="3843457" cy="28005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71546"/>
            <a:ext cx="7620000" cy="51006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Теорія</a:t>
            </a:r>
            <a:r>
              <a:rPr lang="ru-RU" dirty="0" smtClean="0"/>
              <a:t> була </a:t>
            </a:r>
            <a:r>
              <a:rPr lang="ru-RU" dirty="0" err="1" smtClean="0"/>
              <a:t>сформульована</a:t>
            </a:r>
            <a:r>
              <a:rPr lang="ru-RU" dirty="0" smtClean="0"/>
              <a:t> у 1911 - 1926рр. Т. Х. Морганом за результатами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. За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з'ясовано</a:t>
            </a:r>
            <a:r>
              <a:rPr lang="ru-RU" dirty="0" smtClean="0"/>
              <a:t> </a:t>
            </a:r>
            <a:r>
              <a:rPr lang="ru-RU" dirty="0" err="1" smtClean="0"/>
              <a:t>матеріальну</a:t>
            </a:r>
            <a:r>
              <a:rPr lang="ru-RU" dirty="0" smtClean="0"/>
              <a:t> основу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спадковості</a:t>
            </a:r>
            <a:r>
              <a:rPr lang="ru-RU" dirty="0" smtClean="0"/>
              <a:t>, </a:t>
            </a:r>
            <a:r>
              <a:rPr lang="ru-RU" dirty="0" err="1" smtClean="0"/>
              <a:t>встановлених</a:t>
            </a:r>
            <a:r>
              <a:rPr lang="ru-RU" dirty="0" smtClean="0"/>
              <a:t> Г. Менделем, і те, </a:t>
            </a:r>
            <a:r>
              <a:rPr lang="ru-RU" dirty="0" err="1" smtClean="0"/>
              <a:t>чому</a:t>
            </a:r>
            <a:r>
              <a:rPr lang="ru-RU" dirty="0" smtClean="0"/>
              <a:t> в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успадкування</a:t>
            </a:r>
            <a:r>
              <a:rPr lang="ru-RU" dirty="0" smtClean="0"/>
              <a:t> тих </a:t>
            </a:r>
            <a:r>
              <a:rPr lang="ru-RU" dirty="0" err="1" smtClean="0"/>
              <a:t>чи</a:t>
            </a:r>
            <a:r>
              <a:rPr lang="ru-RU" dirty="0" smtClean="0"/>
              <a:t> інших </a:t>
            </a:r>
            <a:r>
              <a:rPr lang="ru-RU" dirty="0" err="1" smtClean="0"/>
              <a:t>ознак</a:t>
            </a:r>
            <a:r>
              <a:rPr lang="ru-RU" dirty="0" smtClean="0"/>
              <a:t> від них </a:t>
            </a:r>
            <a:r>
              <a:rPr lang="ru-RU" dirty="0" err="1" smtClean="0"/>
              <a:t>відхиляється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194" name="AutoShape 2" descr="data:image/jpeg;base64,/9j/4AAQSkZJRgABAQAAAQABAAD/2wCEAAkGBhQSEBAPEBQQDhAVEBAQEBAPFA8QFRAPFBAVFBQQFxQXHCYfGBkkGRQUHy8gIycpLCwsFR4xNTAqNSYrLCkBCQoKDgwOGg8PGikfHRwpLCkuLCkpKSopKi8qKiwsLCkpKSwsLCkpKSwpKSkpLCksLCksLCwsKSkpLCwpKSwsLP/AABEIAMMBAwMBIgACEQEDEQH/xAAcAAACAwEBAQEAAAAAAAAAAAABAgAFBgQDBwj/xAA7EAACAQIDBQUFBwQCAwEAAAABAgADEQQSIQUGMUFREyJhcbIjMjNygQcUQlKRscFigqHwkuEWU3MV/8QAGgEAAgMBAQAAAAAAAAAAAAAAAgUAAQQDBv/EAC8RAAICAQQBAwMCBgMBAAAAAAABAgMRBBIhMQUTMkEiUXEUMyQ0QmGBoSOR0RX/2gAMAwEAAhEDEQA/AMPhvdX5V9In1j7Od4A1MUXPeTQeKz5PQ91flX0idWDxjU3DoxVhwIj66hW1pCKi/wBG1v4P0HUqgjQ/pOSnRL5tdOEwO6e9NatVFJzm/mfScFTy3vwOpiOyt1PEj0FVsbIbonyXeOgfvVUNe4cixltR2UaWznxWmcqSvgM2Uf4lzvrsAs/3lBcEAVAORGmaWexMIuI2cKDWtkak3UMG0M2uxKCl/wBmm3USdO2HDwfF3a/HqfrfWACairucysyM4QqSOF7zlXd0gtdgdDltzNjaNI31vhM8dbo761unF8lBiLkC5JtoOJsJzTV7y4RKWHooAoqEgkjibDUkzKQq5qaylgllTqe2XYDBaNDaHg5ZEtBaegEDCTBeRIsYiKRAYRJJLSSiDLDFEYQkUNJaSG8JAMlopjRTIyxYsciIRAYaAYLRrSGUWJJDFkCDABJGAlEKnGe+fJfSJI+MHfPkvpEkyDNdFzRHcX5V9IjCLhj3V+RfSIxE3xX0oUT9zNFuNjBTxdPNax7tz1M+2Fu7fwn55wdSzqehH7z79suoHooeN0X0xL5GH1qX3HXjp5qcfszzOLVk1IN1Nx10nFgcKaKVK1M2uL5CAV05+c5a+EKsy9CfrLPa10w1l1uAPoZgrtb+k11ZlPBh8VXLuXbVibk+M6EpCwta85mpme+GUwtnPDHEqsrkyO9lJxVDMSVIsn9NhqJQWn0DffAWwqOf/YswMfaOe+rn4PHa+tV3PHyACNBDNhgJFMaCQghEFp6ERWEFoJMQiS0a0EEsEkNpAJaRAiGSMISBYIDHtBaQrIhimeloCIOAkzzIgjmKRBYWRbQWjSCQvItpAI0komSqxg758l9IkjY33z5L6RJMbYzj0W+GHdX5V9IjkRMP7q/IvpE9Juh7UKbPeyIdZ9G3E31VVGHrm1tEbw6T5xaMjaic7qFdHB20+olTLKP0BdaveWzAW1GusmDxiVFak1rgkAHmOsyv2YY0tSqIxuQw/SwnXvDfDYWvX/GX7Ol4Et708665K1Vr7j6Moxirc8YyUu9WNTDOUWztc6A6fWc+wd4KNRlRyKTk272ik+BmKr1CxuSWOtySTc38YgXyj1aOO3a+xa/MXepv+OsH0D7Rdr0uyp4SnZnuHcixyKOA8yZ83ZLS42Ts41WKcNMxa3TlO7au6zKhdLsR+G3EQq1Vp16eeTPP19W3ao8GYEMdltodDzB0sekFprXJifAslobQ2l4JkWQiNaAiUTIhEFo8EosWECG0IlkyQCG0MMtAZFtJljWktLJkUiCPBaUXk8iIDHYRcsBhpiWgjkRSILQWRZJJBBCKvGnvnyX0iSTHDvn+30iGY2hnHpFxh/dT5V9IjxKHuJ8q+kR5vh0hTZ7mS0gkkh4ANDulvEcLWDcabaOPA859H3mZMbs9mpHPlIfu8bjiJ8ZSbn7ONsFajYZu9TfryNou1dOH60e0NNFfu/4J9P8A0Zapg2HEXi08KSeHDj4T6lXwlKhUbMAQSbLxsDKbG0kY3RVvyLC2vK/hKh5BN8oOzwsoxzGab/BXbHwS06Aq3JqsxW3RLzQ0Wuus59mbBz6g2VTxA95jqbeEuHwWQW4zDqZKTb/uP9NBUUxqxzjn8mN3n2DnU1aY766m34hzmMYfvafTMTtFKd85A4zCbbqI9UvSGUHj/UetuUYaKVmNrXH3PPeThUpboPn5RWyQlZLRkJxbSQySMsQyWjWiwQiAQgQRhLRGEyAyCQmWCG8BMW8MhCGSEw5ZCCQGeloCJTRMnmYhjmIYDDQjQRiIAIDOhV4098+S+kSQY4e0PkvpEkxNcjSPSLnD+4vyL6RPQCLh/cT5F9IjgRhD2oUWP6mS0kIEOWGc8gAn0b7ONhAqcSwuQbJf83WfPFHDzn2HdCoF2ehTiGa9vzZtb/SLvISlGvj5GfjIKVuX8I89vYMK+huSLtfrOHB4cF1B4XF5743EF2LNqYlDjpxiZJnrlBqJe4V1oEhiFp8bsRZfMywWgrrmFmB4Ea38pmtvsDgsQX5USB43nznZe8eIwyFKFVkQm5Q2YX6i40mmrSyug5R7FOp1caLFGXyWW/FPJjKlMG4ULa3iL/rrKCjhGqNlRWc9FF7eZnTWrtVJqOSzE95jxJmq3JxKKr0mFmvmvbVgeU2/q1RVtkuUZLPFq6zfGXEuSipboVmBvlU8gTe/hcSpxuzalFstVSh5cwfIz6ZiK9mOluk4sdhFxCGmwvpo3NT1nOvXzbzJfSVZ4uvDjB/Uv9nzYiQTt2hgWpVGptxB/UdZyWjeLUllfIglFwbjLtCESWj5ZMsIHIlpI+WDLIXkSAx7RLSgkCQSGQSFjwwCESwGG8BkJgkZBDEaOYhnNnRCGSEiCCwyqx3xD5L6RJJjviHyX0iGZBrHpF1hx3E+RfSI4EGG9xPkX0iPNtftQmsf1MgEIkhE6HMM2+4G8YpFqFX4TWN7Xyt1mJWaXYmDFKhVxtQZglqdFTwaqfxHwAmbVRjKvEjXopSjblfHZrd6MRTod7MrE6hFIvrw8p4btY+nXPvKr/8ArYi58p85xOKeo7PUYsxJJJ6zyVrEHn1mVaCG3GeRi/NWqfHtN5vxtUuv3WiCUB9s4BAJHBB1mSw2xnc2AtLndTF9oTh6hzHLmpseJA4rebHZ+xQTcCy8z1nN3/pFsOnorXP1DKbF3YbK2YA66fSXez92W7UECwHEzV0sIqiw0npQxtNSULKrE8CQL/rPMStnqLm2+GegjNU1KK+OCk2nggisx0AGp6ADUzDY3ebLpS1NzqwuPMT6jtvA9rhMQq6s1GoF88s+KDANY2BJBItbne09L4+uEovPwed8pdOM47X2DaO03rEGpluNBlW2nScomx2T9n7uoqVzlvqEFrgeJgxu6tEXVSwbhe9/8TX+rpr+nJkj43UWrf8Acx9pJZbQ2O9IZjZl/Mv8jlK4ibITU1mLF1lcq5bZrDBaAiGCEAKRFIjmKZMBIUiS0a0MmC8igRpLSSAikRTGgaUwkLEMcRTBYaFMEaAQQiqx3xD5L6RJJjviH+30iSY2NI9Iu8N7ifIvpE9AJ54YdxPkX0ieqxhD2oUW+5/kmWNIBGCwji2BRrNttKlfZGGy8O0djb81xMYBNpurj0q4d8DVIFyWpMeAbmsyapPEZL+l5N+galKUH/UsIxdVLaSU6JPAcOPgOs31DdBHzK4CEAgE31IOsq//AB56NUrTdKoZCLE5SL8B5wY6yqfXAVvjb6cbufwU2zr0qjVG0ZKbFfmbQHyIvO3Db4Yilor5l/K4BibTGQGmbNUJHaMNdANEHgJSuIfoV35c1k5/qLNPiEHj5NDid/8AEsCBkTS11Gv+TKKptCo753dmbreeEehQLEKoJYnQDiTBq0lFHMYpA2au+7hyyfUPs+3i7Sm9Co13BBTNzUjUR8FsQffMumS71PO2o/zMfs/Z33dhUquUcC+ReMvNjb800rg1roliufjx6xXfXtk3X0z1eirslTmyPKNJt7FFGyDQTM4g8/GXW2cYlZlqUGWqDpdOvSZfejaH3cikPifiI/Dpw/zONVLm1E6aixUUb5cM6adWk3cd6euhUsvTnMhtjAdjWele4BuhHAqRcSvdixJOp4m/WTPqNR04xzRp/RfDPM6zWfqorMcNfIYIxWLNgsIRFyxoZCCyWjSSEBaLaNDIQS0Vo5EQiRhIW0Qz0Ii2ghpiGCO0W0FhFTjviHyX0iSTHfEPkvpEkXvsbR6Re4YdxPkT0iewWDDL3E+VPSJ65Y0h7UI7X9T/ACALDknognqEh9HJJs5wkvN29lNVqqq8+JPAKOJlaKc3O4Kgdsx4hVt4AnWY9ZbsqeBloKFO1Z+C02rh3VFAv2Y0uSbs1veMp1p34zSbaxilBTXXUFpRqk84svlnsYw3Im0t2Eq0O0TSoBe/W3IzN4bcuq69pVIw9PkW1ZvJZusBUNsnIjgZ4bYJICnXKoEq7yNumqxB9mK7RVW2bpIweL3bA+HULH+tQv7TV7ibuCnTq4uqAzKGFMaEDKt7/rOQUpbbHdgTSF+zqd1l4jUWv4TnT5G2xbLGDLRU1vfGJjtq1DUYseJ1P1lYcHNlt3dxqbDhlPCx0twlSmAsbER2nFobU6hbeDm2DXal2pH5Dl46PbQyv209WtWBdWaqxFlF2uzmygDx0m23U2apevmtkFLW+upM99ibKpmqMQDnKKQp/K5OUH/jmtBWojVJ8fAs8nQ9XjY+u19zO0NzkoAHE+1rED2amyU/Ake+Z0IiAZezp5OmRf34y93j1fqQAD5gTL18aKZ9pdR1sTM8XbflpnGap0qjHHDOLbexlA7WiuUDV1FyAvUTPnlNxgto0ahyB1JOmVu6SDyAPGZHamG7OtUp8MrEW8OI/eMtFbN5hPtCnyVFUWrKWsM5JJJJvYoJBDBIQkkkkohDEMcxDIWgRI8QymEgGASGQQQypx3xD5L6RJJj/iHyX0iSLn2NY9I0WFPs0+VPSJ73nPhvhp8iekT1jOHtQjt9z/J6oZ0KZyK09M8NrJUJYPcNNBultUUq1n0RxlJ6dJmM8anWsZwuoVkXH7mvT6n0pqR9WxuDtw4cR5HXSVdSqEPeKr0zEC/6zx3T23VcCkQKiKL3ckdmg4nN0ma3o23SqYgVKSKDTOUH3sxBvcg6RLXppSm4fY9RZ5JVUqaXZ9JwNC6i3Pn08Z47Qo8fKYPA/aPiKbKzLTqAcu9T7vTu6TebJ21RxidpSOVvx0nIzofIcR4iLtfobMJvpAVa+u+Sx2V1PA85Z7MwwDZm0CgsT5T3q5UBJKgDiSbTK7xbzgK1KieIs7DmOgmTTaSc5pI1W3xUXJ9Fljtr06wYh+8bDK1gABKd6iLqzD9ZkzjSOf8AM8ziCfGeqhoppYyJP/qRhlRRfYreAgMlIlVbRyNC3/U7ty9pBa2QmwdSvk34f5mao4Utw6EngAAOJvO7AU17Vafaoje9e5stj+Yc+MltMNjiuyqr7Z2KyXRtdu0uzo1cQ9hkuAD+JzpafK8ZjnqHM5JPTkPpPqe9GznxGCohGDsx1YXAb+s/8RMp/wCKUk0qFnbnrYfoJn0ttdUG5dmrX0XamUVD2oxwP+856VKpY5mJYniTqTNm261BxZcynqDKh91mzsFZSgVmudOA4TbVq6pv+4pu0N9S5XBQyQkQTaLyQQySiAkgMkhAxWEl4shZDEMcxDKYSFMAjGCCGVOO+IfJfSIIcd8Q+S+kQTA+xrHpGkww9mnyJ6RGkww7if8AzT0iPljOPtQis97/ACJeOpgyxwkJAdgInrRp3MKU50UadjKnI7V1ZayaqunYbJd10as2Un+gcpgGWfRdoJ22y0VdTTqFWA5AnQzE4jZrqM1jbyvFukkvq3d5GXkIvMcdbSvUXmh3dc0nc3KsUsFFxmvy/mVlOkoC69++o4BT4zVbCo58W9StlC0sOXfKbjNaw/WaNQ1safTMejy7Vt7KvaG0GN8zM3gSdJU1a1517QNzp/us4hTMOiuEIppHTV2TnNrORJ0YWjdhPM0DOvZhs4v/ALqJ0tliDwcKK/8AkW77lvvLTOGw9KioANYF6zc9DdUHgJkL3vfrf69ZuvtIpX+7uASuU2bztb9ZkMFUCsAwzIWGZeo6CLtJbH0232PNdRKU0o9H1Hcio42YrVNReo1O/JM1hKXFnUmavZ+T/wDPpClbJ2QAHTvXMx21MUtMFmPkOsWJOy1pIab1TRmT6JTnVQo3BHUFf1HGZ/DbyITlYMvjpb6zU7Os1iNf5l21Sq5Z00t9Wor+l8r4PnGPwnZ1Hpn8LEfTlOaXG9Tg4qtbqB9QADKeegqblXFv7Hi74qNkkvuSCGSdDmAwHhIYJCyQGGK0hBWghMWUdESS0kggllTjviHyX0iCTH/EbyX0iSLn2NY9I0uFPs0+RPSJ6znwp7ifInpE97xrD2oRW+9/kZBee6Up5UTO2msqbwdaIbiJTnqqxlWG0zOQxjBRLbYu1eyLKwz02GV04Zh1B5ES1w+DR3AQnKb5Q3W17HlMvSFyBN7u3swJQ7dgGY37NW/eLdUlHldscaG6eGu0Vm09jYZVIdAHK9MzA3HTSc9ainY9lhx2a3uRY5qmnvFv4nRtDDOH9pe51vBgxYjz5zE7ZNcs2rTR3OaWM/YzD7JctlsSb205k8p04rYq4cDtzlYi+RLEjzJ0n0GiiqwqBQdCL9CeBEx+8+ziapeq1gTcKurf9Qb/ACFmYwzjJz0+gq3N45KB6lNjZO0HD38h/aF9mOoV8pyk6HiCRxW44HwMsNmYZSQqooueLd4nxvNRs6nZ8jgMpYZlsLedus4S8vKmW18p8cne7xtc45xho9cLsn7zgkpVlJtYcONhoQeo4SnqbuZSQUTNawNrEcgJdbzb0iiOwofEtq3KmtuA8ZRbF2ziKtWnSDNUXNma9jlUcdZqjCzb6kXhGaVsM7GuS8rYNsJhCLgqBc/036T5PtDHNUcuTcEm3gJ9Y31xPaYZqNO5LMATyFvGfNhuxU6qNJv0TjFOcnyLvJxtkoQjFtdlJrLvd7eFsObNd05cLqevlPLEbu1E1sG8ouytlGpXp0iD3mtYA3jCTrsjzyhPW7aZrammc+Lql3dzxLXP1nOZbbxYLsqzJbLoNDylTO1clKKa6OF0XGxqXYJJJLw2AIZJDBKLDFaG0hkLEMEYiLaUGgQgSWkEosp8f8RvJfSJIcePaN5L6RBF77GsekaDD+4nyJ6RPQGLhx3E+RPSI5EZQ9qElvuf5PSidZZ0TKhW1nfhasqyOUHRLbIsLSERVeMWmRjVNHrhG7w859QwjDsMPwtkXjprafJu0sbzdbsbYSrRGGcgOpvTvbUHiLzDrK5NJm7R2Ry4ndt8glALEgG8q6aSxxODtfjOBxY20HmQIvSH0MbeWWOFN7CcW3cBck8dZ3l1oKrvrciy8CfH6TopulZc1Mhx05g8wRyinyMZy2uHwy65KMjN4DZ/A6y+wOF76czcXnVSwVtANJU7x7xLh1ZKZBrlSvdsezB0JJ69Jhr0ll9kc/cluoUYtmQ3pxYfFVmBuO0YA+C90ftL3coFaVVxq7XRedgP+zMLWrXb/TPov2f4hWw7ppnVySPAgWM9vqq3XRFLo8zpro2XSO3F0LUu/r18+sz33gXPSaXeOt7Kw5mY9tDFuMj5Tca90me9Spee2zanZVBVABIB08xOSmbzvw9K/wBRpKWY8EcIzjvxkw23Mf21epU1F2sAeQGkrpZbdwDUqzhgQCcykjjeVs9NTt9OO3rB4jUKXqy395JAZIDOhxBBCYshY0kAkMhAQGGS0gQLQ5YcsOWUTJSbQHtG/t9IgnptEe0b+30iSLmOI9IvsJ8NPkT0ielSSSMo+1CSz3v8nnOihDJCA+TupmepkkmaXYzh7TnrmHBV2DAA2gklzX0nGLasPo26+MerSHaHPbS5te3nOTfugq06dRRlcVFsw+skkQw/fSPS2P8AhpfgqMbtCpUDtUbMwUZSQNNPKcOGrsFDglW/Mpyn/EMkPUJYOWjk3nkevtmue72tW2mmZpTYhyTrrx/eSSd9Glk4a5va/wAngV1mh3NrFcUoUkAggjjcW4awSTfquamKdL+6jZ7dHd+sxu1mshtp5eckkT6b9yJ6bW/yM/8AB5bFqlgbm/Dj9ZrtkIMymSSHq+JyJ4x/wa/JT/aQPZUzzzcZ88gkjHxv8ujz/k/3v8f+kkMkk3iwDRDJJIEiSSSSEJGEkkhQ14ORhklEKbaHxG+npEMkkXMcR6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data:image/jpeg;base64,/9j/4AAQSkZJRgABAQAAAQABAAD/2wCEAAkGBhQSEBAPEBQQDhAVEBAQEBAPFA8QFRAPFBAVFBQQFxQXHCYfGBkkGRQUHy8gIycpLCwsFR4xNTAqNSYrLCkBCQoKDgwOGg8PGikfHRwpLCkuLCkpKSopKi8qKiwsLCkpKSwsLCkpKSwpKSkpLCksLCksLCwsKSkpLCwpKSwsLP/AABEIAMMBAwMBIgACEQEDEQH/xAAcAAACAwEBAQEAAAAAAAAAAAABAgAFBgQDBwj/xAA7EAACAQIDBQUFBwQCAwEAAAABAgADEQQSIQUGMUFREyJhcbIjMjNygQcUQlKRscFigqHwkuEWU3MV/8QAGgEAAgMBAQAAAAAAAAAAAAAAAgUAAQQDBv/EAC8RAAICAQQBAwMCBgMBAAAAAAABAgMRBBIhMQUTMkEiUXEUMyQ0QmGBoSOR0RX/2gAMAwEAAhEDEQA/AMPhvdX5V9In1j7Od4A1MUXPeTQeKz5PQ91flX0idWDxjU3DoxVhwIj66hW1pCKi/wBG1v4P0HUqgjQ/pOSnRL5tdOEwO6e9NatVFJzm/mfScFTy3vwOpiOyt1PEj0FVsbIbonyXeOgfvVUNe4cixltR2UaWznxWmcqSvgM2Uf4lzvrsAs/3lBcEAVAORGmaWexMIuI2cKDWtkak3UMG0M2uxKCl/wBmm3USdO2HDwfF3a/HqfrfWACairucysyM4QqSOF7zlXd0gtdgdDltzNjaNI31vhM8dbo761unF8lBiLkC5JtoOJsJzTV7y4RKWHooAoqEgkjibDUkzKQq5qaylgllTqe2XYDBaNDaHg5ZEtBaegEDCTBeRIsYiKRAYRJJLSSiDLDFEYQkUNJaSG8JAMlopjRTIyxYsciIRAYaAYLRrSGUWJJDFkCDABJGAlEKnGe+fJfSJI+MHfPkvpEkyDNdFzRHcX5V9IjCLhj3V+RfSIxE3xX0oUT9zNFuNjBTxdPNax7tz1M+2Fu7fwn55wdSzqehH7z79suoHooeN0X0xL5GH1qX3HXjp5qcfszzOLVk1IN1Nx10nFgcKaKVK1M2uL5CAV05+c5a+EKsy9CfrLPa10w1l1uAPoZgrtb+k11ZlPBh8VXLuXbVibk+M6EpCwta85mpme+GUwtnPDHEqsrkyO9lJxVDMSVIsn9NhqJQWn0DffAWwqOf/YswMfaOe+rn4PHa+tV3PHyACNBDNhgJFMaCQghEFp6ERWEFoJMQiS0a0EEsEkNpAJaRAiGSMISBYIDHtBaQrIhimeloCIOAkzzIgjmKRBYWRbQWjSCQvItpAI0komSqxg758l9IkjY33z5L6RJMbYzj0W+GHdX5V9IjkRMP7q/IvpE9Juh7UKbPeyIdZ9G3E31VVGHrm1tEbw6T5xaMjaic7qFdHB20+olTLKP0BdaveWzAW1GusmDxiVFak1rgkAHmOsyv2YY0tSqIxuQw/SwnXvDfDYWvX/GX7Ol4Et708665K1Vr7j6Moxirc8YyUu9WNTDOUWztc6A6fWc+wd4KNRlRyKTk272ik+BmKr1CxuSWOtySTc38YgXyj1aOO3a+xa/MXepv+OsH0D7Rdr0uyp4SnZnuHcixyKOA8yZ83ZLS42Ts41WKcNMxa3TlO7au6zKhdLsR+G3EQq1Vp16eeTPP19W3ao8GYEMdltodDzB0sekFprXJifAslobQ2l4JkWQiNaAiUTIhEFo8EosWECG0IlkyQCG0MMtAZFtJljWktLJkUiCPBaUXk8iIDHYRcsBhpiWgjkRSILQWRZJJBBCKvGnvnyX0iSTHDvn+30iGY2hnHpFxh/dT5V9IjxKHuJ8q+kR5vh0hTZ7mS0gkkh4ANDulvEcLWDcabaOPA859H3mZMbs9mpHPlIfu8bjiJ8ZSbn7ONsFajYZu9TfryNou1dOH60e0NNFfu/4J9P8A0Zapg2HEXi08KSeHDj4T6lXwlKhUbMAQSbLxsDKbG0kY3RVvyLC2vK/hKh5BN8oOzwsoxzGab/BXbHwS06Aq3JqsxW3RLzQ0Wuus59mbBz6g2VTxA95jqbeEuHwWQW4zDqZKTb/uP9NBUUxqxzjn8mN3n2DnU1aY766m34hzmMYfvafTMTtFKd85A4zCbbqI9UvSGUHj/UetuUYaKVmNrXH3PPeThUpboPn5RWyQlZLRkJxbSQySMsQyWjWiwQiAQgQRhLRGEyAyCQmWCG8BMW8MhCGSEw5ZCCQGeloCJTRMnmYhjmIYDDQjQRiIAIDOhV4098+S+kSQY4e0PkvpEkxNcjSPSLnD+4vyL6RPQCLh/cT5F9IjgRhD2oUWP6mS0kIEOWGc8gAn0b7ONhAqcSwuQbJf83WfPFHDzn2HdCoF2ehTiGa9vzZtb/SLvISlGvj5GfjIKVuX8I89vYMK+huSLtfrOHB4cF1B4XF5743EF2LNqYlDjpxiZJnrlBqJe4V1oEhiFp8bsRZfMywWgrrmFmB4Ea38pmtvsDgsQX5USB43nznZe8eIwyFKFVkQm5Q2YX6i40mmrSyug5R7FOp1caLFGXyWW/FPJjKlMG4ULa3iL/rrKCjhGqNlRWc9FF7eZnTWrtVJqOSzE95jxJmq3JxKKr0mFmvmvbVgeU2/q1RVtkuUZLPFq6zfGXEuSipboVmBvlU8gTe/hcSpxuzalFstVSh5cwfIz6ZiK9mOluk4sdhFxCGmwvpo3NT1nOvXzbzJfSVZ4uvDjB/Uv9nzYiQTt2hgWpVGptxB/UdZyWjeLUllfIglFwbjLtCESWj5ZMsIHIlpI+WDLIXkSAx7RLSgkCQSGQSFjwwCESwGG8BkJgkZBDEaOYhnNnRCGSEiCCwyqx3xD5L6RJJjviHyX0iGZBrHpF1hx3E+RfSI4EGG9xPkX0iPNtftQmsf1MgEIkhE6HMM2+4G8YpFqFX4TWN7Xyt1mJWaXYmDFKhVxtQZglqdFTwaqfxHwAmbVRjKvEjXopSjblfHZrd6MRTod7MrE6hFIvrw8p4btY+nXPvKr/8ArYi58p85xOKeo7PUYsxJJJ6zyVrEHn1mVaCG3GeRi/NWqfHtN5vxtUuv3WiCUB9s4BAJHBB1mSw2xnc2AtLndTF9oTh6hzHLmpseJA4rebHZ+xQTcCy8z1nN3/pFsOnorXP1DKbF3YbK2YA66fSXez92W7UECwHEzV0sIqiw0npQxtNSULKrE8CQL/rPMStnqLm2+GegjNU1KK+OCk2nggisx0AGp6ADUzDY3ebLpS1NzqwuPMT6jtvA9rhMQq6s1GoF88s+KDANY2BJBItbne09L4+uEovPwed8pdOM47X2DaO03rEGpluNBlW2nScomx2T9n7uoqVzlvqEFrgeJgxu6tEXVSwbhe9/8TX+rpr+nJkj43UWrf8Acx9pJZbQ2O9IZjZl/Mv8jlK4ibITU1mLF1lcq5bZrDBaAiGCEAKRFIjmKZMBIUiS0a0MmC8igRpLSSAikRTGgaUwkLEMcRTBYaFMEaAQQiqx3xD5L6RJJjviH+30iSY2NI9Iu8N7ifIvpE9AJ54YdxPkX0ieqxhD2oUW+5/kmWNIBGCwji2BRrNttKlfZGGy8O0djb81xMYBNpurj0q4d8DVIFyWpMeAbmsyapPEZL+l5N+galKUH/UsIxdVLaSU6JPAcOPgOs31DdBHzK4CEAgE31IOsq//AB56NUrTdKoZCLE5SL8B5wY6yqfXAVvjb6cbufwU2zr0qjVG0ZKbFfmbQHyIvO3Db4Yilor5l/K4BibTGQGmbNUJHaMNdANEHgJSuIfoV35c1k5/qLNPiEHj5NDid/8AEsCBkTS11Gv+TKKptCo753dmbreeEehQLEKoJYnQDiTBq0lFHMYpA2au+7hyyfUPs+3i7Sm9Co13BBTNzUjUR8FsQffMumS71PO2o/zMfs/Z33dhUquUcC+ReMvNjb800rg1roliufjx6xXfXtk3X0z1eirslTmyPKNJt7FFGyDQTM4g8/GXW2cYlZlqUGWqDpdOvSZfejaH3cikPifiI/Dpw/zONVLm1E6aixUUb5cM6adWk3cd6euhUsvTnMhtjAdjWele4BuhHAqRcSvdixJOp4m/WTPqNR04xzRp/RfDPM6zWfqorMcNfIYIxWLNgsIRFyxoZCCyWjSSEBaLaNDIQS0Vo5EQiRhIW0Qz0Ii2ghpiGCO0W0FhFTjviHyX0iSTHfEPkvpEkXvsbR6Re4YdxPkT0iewWDDL3E+VPSJ65Y0h7UI7X9T/ACALDknognqEh9HJJs5wkvN29lNVqqq8+JPAKOJlaKc3O4Kgdsx4hVt4AnWY9ZbsqeBloKFO1Z+C02rh3VFAv2Y0uSbs1veMp1p34zSbaxilBTXXUFpRqk84svlnsYw3Im0t2Eq0O0TSoBe/W3IzN4bcuq69pVIw9PkW1ZvJZusBUNsnIjgZ4bYJICnXKoEq7yNumqxB9mK7RVW2bpIweL3bA+HULH+tQv7TV7ibuCnTq4uqAzKGFMaEDKt7/rOQUpbbHdgTSF+zqd1l4jUWv4TnT5G2xbLGDLRU1vfGJjtq1DUYseJ1P1lYcHNlt3dxqbDhlPCx0twlSmAsbER2nFobU6hbeDm2DXal2pH5Dl46PbQyv209WtWBdWaqxFlF2uzmygDx0m23U2apevmtkFLW+upM99ibKpmqMQDnKKQp/K5OUH/jmtBWojVJ8fAs8nQ9XjY+u19zO0NzkoAHE+1rED2amyU/Ake+Z0IiAZezp5OmRf34y93j1fqQAD5gTL18aKZ9pdR1sTM8XbflpnGap0qjHHDOLbexlA7WiuUDV1FyAvUTPnlNxgto0ahyB1JOmVu6SDyAPGZHamG7OtUp8MrEW8OI/eMtFbN5hPtCnyVFUWrKWsM5JJJJvYoJBDBIQkkkkohDEMcxDIWgRI8QymEgGASGQQQypx3xD5L6RJJj/iHyX0iSLn2NY9I0WFPs0+VPSJ73nPhvhp8iekT1jOHtQjt9z/J6oZ0KZyK09M8NrJUJYPcNNBultUUq1n0RxlJ6dJmM8anWsZwuoVkXH7mvT6n0pqR9WxuDtw4cR5HXSVdSqEPeKr0zEC/6zx3T23VcCkQKiKL3ckdmg4nN0ma3o23SqYgVKSKDTOUH3sxBvcg6RLXppSm4fY9RZ5JVUqaXZ9JwNC6i3Pn08Z47Qo8fKYPA/aPiKbKzLTqAcu9T7vTu6TebJ21RxidpSOVvx0nIzofIcR4iLtfobMJvpAVa+u+Sx2V1PA85Z7MwwDZm0CgsT5T3q5UBJKgDiSbTK7xbzgK1KieIs7DmOgmTTaSc5pI1W3xUXJ9Fljtr06wYh+8bDK1gABKd6iLqzD9ZkzjSOf8AM8ziCfGeqhoppYyJP/qRhlRRfYreAgMlIlVbRyNC3/U7ty9pBa2QmwdSvk34f5mao4Utw6EngAAOJvO7AU17Vafaoje9e5stj+Yc+MltMNjiuyqr7Z2KyXRtdu0uzo1cQ9hkuAD+JzpafK8ZjnqHM5JPTkPpPqe9GznxGCohGDsx1YXAb+s/8RMp/wCKUk0qFnbnrYfoJn0ttdUG5dmrX0XamUVD2oxwP+856VKpY5mJYniTqTNm261BxZcynqDKh91mzsFZSgVmudOA4TbVq6pv+4pu0N9S5XBQyQkQTaLyQQySiAkgMkhAxWEl4shZDEMcxDKYSFMAjGCCGVOO+IfJfSIIcd8Q+S+kQTA+xrHpGkww9mnyJ6RGkww7if8AzT0iPljOPtQis97/ACJeOpgyxwkJAdgInrRp3MKU50UadjKnI7V1ZayaqunYbJd10as2Un+gcpgGWfRdoJ22y0VdTTqFWA5AnQzE4jZrqM1jbyvFukkvq3d5GXkIvMcdbSvUXmh3dc0nc3KsUsFFxmvy/mVlOkoC69++o4BT4zVbCo58W9StlC0sOXfKbjNaw/WaNQ1safTMejy7Vt7KvaG0GN8zM3gSdJU1a1517QNzp/us4hTMOiuEIppHTV2TnNrORJ0YWjdhPM0DOvZhs4v/ALqJ0tliDwcKK/8AkW77lvvLTOGw9KioANYF6zc9DdUHgJkL3vfrf69ZuvtIpX+7uASuU2bztb9ZkMFUCsAwzIWGZeo6CLtJbH0232PNdRKU0o9H1Hcio42YrVNReo1O/JM1hKXFnUmavZ+T/wDPpClbJ2QAHTvXMx21MUtMFmPkOsWJOy1pIab1TRmT6JTnVQo3BHUFf1HGZ/DbyITlYMvjpb6zU7Os1iNf5l21Sq5Z00t9Wor+l8r4PnGPwnZ1Hpn8LEfTlOaXG9Tg4qtbqB9QADKeegqblXFv7Hi74qNkkvuSCGSdDmAwHhIYJCyQGGK0hBWghMWUdESS0kggllTjviHyX0iCTH/EbyX0iSLn2NY9I0uFPs0+RPSJ6znwp7ifInpE97xrD2oRW+9/kZBee6Up5UTO2msqbwdaIbiJTnqqxlWG0zOQxjBRLbYu1eyLKwz02GV04Zh1B5ES1w+DR3AQnKb5Q3W17HlMvSFyBN7u3swJQ7dgGY37NW/eLdUlHldscaG6eGu0Vm09jYZVIdAHK9MzA3HTSc9ainY9lhx2a3uRY5qmnvFv4nRtDDOH9pe51vBgxYjz5zE7ZNcs2rTR3OaWM/YzD7JctlsSb205k8p04rYq4cDtzlYi+RLEjzJ0n0GiiqwqBQdCL9CeBEx+8+ziapeq1gTcKurf9Qb/ACFmYwzjJz0+gq3N45KB6lNjZO0HD38h/aF9mOoV8pyk6HiCRxW44HwMsNmYZSQqooueLd4nxvNRs6nZ8jgMpYZlsLedus4S8vKmW18p8cne7xtc45xho9cLsn7zgkpVlJtYcONhoQeo4SnqbuZSQUTNawNrEcgJdbzb0iiOwofEtq3KmtuA8ZRbF2ziKtWnSDNUXNma9jlUcdZqjCzb6kXhGaVsM7GuS8rYNsJhCLgqBc/036T5PtDHNUcuTcEm3gJ9Y31xPaYZqNO5LMATyFvGfNhuxU6qNJv0TjFOcnyLvJxtkoQjFtdlJrLvd7eFsObNd05cLqevlPLEbu1E1sG8ouytlGpXp0iD3mtYA3jCTrsjzyhPW7aZrammc+Lql3dzxLXP1nOZbbxYLsqzJbLoNDylTO1clKKa6OF0XGxqXYJJJLw2AIZJDBKLDFaG0hkLEMEYiLaUGgQgSWkEosp8f8RvJfSJIcePaN5L6RBF77GsekaDD+4nyJ6RPQGLhx3E+RPSI5EZQ9qElvuf5PSidZZ0TKhW1nfhasqyOUHRLbIsLSERVeMWmRjVNHrhG7w859QwjDsMPwtkXjprafJu0sbzdbsbYSrRGGcgOpvTvbUHiLzDrK5NJm7R2Ry4ndt8glALEgG8q6aSxxODtfjOBxY20HmQIvSH0MbeWWOFN7CcW3cBck8dZ3l1oKrvrciy8CfH6TopulZc1Mhx05g8wRyinyMZy2uHwy65KMjN4DZ/A6y+wOF76czcXnVSwVtANJU7x7xLh1ZKZBrlSvdsezB0JJ69Jhr0ll9kc/cluoUYtmQ3pxYfFVmBuO0YA+C90ftL3coFaVVxq7XRedgP+zMLWrXb/TPov2f4hWw7ppnVySPAgWM9vqq3XRFLo8zpro2XSO3F0LUu/r18+sz33gXPSaXeOt7Kw5mY9tDFuMj5Tca90me9Spee2zanZVBVABIB08xOSmbzvw9K/wBRpKWY8EcIzjvxkw23Mf21epU1F2sAeQGkrpZbdwDUqzhgQCcykjjeVs9NTt9OO3rB4jUKXqy395JAZIDOhxBBCYshY0kAkMhAQGGS0gQLQ5YcsOWUTJSbQHtG/t9IgnptEe0b+30iSLmOI9IvsJ8NPkT0ielSSSMo+1CSz3v8nnOihDJCA+TupmepkkmaXYzh7TnrmHBV2DAA2gklzX0nGLasPo26+MerSHaHPbS5te3nOTfugq06dRRlcVFsw+skkQw/fSPS2P8AhpfgqMbtCpUDtUbMwUZSQNNPKcOGrsFDglW/Mpyn/EMkPUJYOWjk3nkevtmue72tW2mmZpTYhyTrrx/eSSd9Glk4a5va/wAngV1mh3NrFcUoUkAggjjcW4awSTfquamKdL+6jZ7dHd+sxu1mshtp5eckkT6b9yJ6bW/yM/8AB5bFqlgbm/Dj9ZrtkIMymSSHq+JyJ4x/wa/JT/aQPZUzzzcZ88gkjHxv8ujz/k/3v8f+kkMkk3iwDRDJJIEiSSSSEJGEkkhQ14ORhklEKbaHxG+npEMkkXMcR6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Содержимое 9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143380"/>
            <a:ext cx="2714644" cy="152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Содержимое 1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4857760"/>
            <a:ext cx="2643205" cy="1720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Содержимое 16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214818"/>
            <a:ext cx="2286016" cy="1721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7166"/>
            <a:ext cx="7620000" cy="1428760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/>
              <a:t>Основні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положення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хромосомної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теорії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спадковості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такі</a:t>
            </a:r>
            <a:r>
              <a:rPr lang="ru-RU" sz="3100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85860"/>
            <a:ext cx="7620000" cy="488634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 </a:t>
            </a:r>
            <a:r>
              <a:rPr lang="ru-RU" sz="8000" dirty="0" err="1" smtClean="0"/>
              <a:t>гени</a:t>
            </a:r>
            <a:r>
              <a:rPr lang="ru-RU" sz="8000" dirty="0" smtClean="0"/>
              <a:t> </a:t>
            </a:r>
            <a:r>
              <a:rPr lang="ru-RU" sz="8000" dirty="0" err="1" smtClean="0"/>
              <a:t>розташовані</a:t>
            </a:r>
            <a:r>
              <a:rPr lang="ru-RU" sz="8000" dirty="0" smtClean="0"/>
              <a:t> в хромосомах у </a:t>
            </a:r>
            <a:r>
              <a:rPr lang="ru-RU" sz="8000" dirty="0" err="1" smtClean="0"/>
              <a:t>лінійному</a:t>
            </a:r>
            <a:r>
              <a:rPr lang="ru-RU" sz="8000" dirty="0" smtClean="0"/>
              <a:t> порядку;</a:t>
            </a:r>
          </a:p>
          <a:p>
            <a:r>
              <a:rPr lang="ru-RU" sz="8000" dirty="0" smtClean="0"/>
              <a:t> </a:t>
            </a:r>
            <a:r>
              <a:rPr lang="ru-RU" sz="8000" dirty="0" err="1" smtClean="0"/>
              <a:t>різні</a:t>
            </a:r>
            <a:r>
              <a:rPr lang="ru-RU" sz="8000" dirty="0" smtClean="0"/>
              <a:t> </a:t>
            </a:r>
            <a:r>
              <a:rPr lang="ru-RU" sz="8000" dirty="0" err="1" smtClean="0"/>
              <a:t>хромосоми</a:t>
            </a:r>
            <a:r>
              <a:rPr lang="ru-RU" sz="8000" dirty="0" smtClean="0"/>
              <a:t> </a:t>
            </a:r>
            <a:r>
              <a:rPr lang="ru-RU" sz="8000" dirty="0" err="1" smtClean="0"/>
              <a:t>мають</a:t>
            </a:r>
            <a:r>
              <a:rPr lang="ru-RU" sz="8000" dirty="0" smtClean="0"/>
              <a:t> </a:t>
            </a:r>
            <a:r>
              <a:rPr lang="ru-RU" sz="8000" dirty="0" err="1" smtClean="0"/>
              <a:t>неоднакові</a:t>
            </a:r>
            <a:r>
              <a:rPr lang="ru-RU" sz="8000" dirty="0" smtClean="0"/>
              <a:t> </a:t>
            </a:r>
            <a:r>
              <a:rPr lang="ru-RU" sz="8000" dirty="0" err="1" smtClean="0"/>
              <a:t>набори</a:t>
            </a:r>
            <a:r>
              <a:rPr lang="ru-RU" sz="8000" dirty="0" smtClean="0"/>
              <a:t> </a:t>
            </a:r>
            <a:r>
              <a:rPr lang="ru-RU" sz="8000" dirty="0" err="1" smtClean="0"/>
              <a:t>генів</a:t>
            </a:r>
            <a:r>
              <a:rPr lang="ru-RU" sz="8000" dirty="0" smtClean="0"/>
              <a:t>, </a:t>
            </a:r>
            <a:r>
              <a:rPr lang="ru-RU" sz="8000" dirty="0" err="1" smtClean="0"/>
              <a:t>тобто</a:t>
            </a:r>
            <a:r>
              <a:rPr lang="ru-RU" sz="8000" dirty="0" smtClean="0"/>
              <a:t> </a:t>
            </a:r>
            <a:r>
              <a:rPr lang="ru-RU" sz="8000" dirty="0" err="1" smtClean="0"/>
              <a:t>кожна</a:t>
            </a:r>
            <a:r>
              <a:rPr lang="ru-RU" sz="8000" dirty="0" smtClean="0"/>
              <a:t> з </a:t>
            </a:r>
            <a:r>
              <a:rPr lang="ru-RU" sz="8000" dirty="0" err="1" smtClean="0"/>
              <a:t>негомологічних</a:t>
            </a:r>
            <a:r>
              <a:rPr lang="ru-RU" sz="8000" dirty="0" smtClean="0"/>
              <a:t> хромосом </a:t>
            </a:r>
            <a:r>
              <a:rPr lang="ru-RU" sz="8000" dirty="0" err="1" smtClean="0"/>
              <a:t>має</a:t>
            </a:r>
            <a:r>
              <a:rPr lang="ru-RU" sz="8000" dirty="0" smtClean="0"/>
              <a:t> </a:t>
            </a:r>
            <a:r>
              <a:rPr lang="ru-RU" sz="8000" dirty="0" err="1" smtClean="0"/>
              <a:t>свій</a:t>
            </a:r>
            <a:r>
              <a:rPr lang="ru-RU" sz="8000" dirty="0" smtClean="0"/>
              <a:t> </a:t>
            </a:r>
            <a:r>
              <a:rPr lang="ru-RU" sz="8000" dirty="0" err="1" smtClean="0"/>
              <a:t>унікальний</a:t>
            </a:r>
            <a:r>
              <a:rPr lang="ru-RU" sz="8000" dirty="0" smtClean="0"/>
              <a:t> </a:t>
            </a:r>
            <a:r>
              <a:rPr lang="ru-RU" sz="8000" dirty="0" err="1" smtClean="0"/>
              <a:t>набір</a:t>
            </a:r>
            <a:r>
              <a:rPr lang="ru-RU" sz="8000" dirty="0" smtClean="0"/>
              <a:t> </a:t>
            </a:r>
            <a:r>
              <a:rPr lang="ru-RU" sz="8000" dirty="0" err="1" smtClean="0"/>
              <a:t>генів</a:t>
            </a:r>
            <a:r>
              <a:rPr lang="ru-RU" sz="8000" dirty="0" smtClean="0"/>
              <a:t>;</a:t>
            </a:r>
          </a:p>
          <a:p>
            <a:r>
              <a:rPr lang="ru-RU" sz="8000" dirty="0" smtClean="0"/>
              <a:t> </a:t>
            </a:r>
            <a:r>
              <a:rPr lang="ru-RU" sz="8000" dirty="0" err="1" smtClean="0"/>
              <a:t>кожен</a:t>
            </a:r>
            <a:r>
              <a:rPr lang="ru-RU" sz="8000" dirty="0" smtClean="0"/>
              <a:t> ген </a:t>
            </a:r>
            <a:r>
              <a:rPr lang="ru-RU" sz="8000" dirty="0" err="1" smtClean="0"/>
              <a:t>займає</a:t>
            </a:r>
            <a:r>
              <a:rPr lang="ru-RU" sz="8000" dirty="0" smtClean="0"/>
              <a:t> в </a:t>
            </a:r>
            <a:r>
              <a:rPr lang="ru-RU" sz="8000" dirty="0" err="1" smtClean="0"/>
              <a:t>хромосомі</a:t>
            </a:r>
            <a:r>
              <a:rPr lang="ru-RU" sz="8000" dirty="0" smtClean="0"/>
              <a:t> </a:t>
            </a:r>
            <a:r>
              <a:rPr lang="ru-RU" sz="8000" dirty="0" err="1" smtClean="0"/>
              <a:t>певну</a:t>
            </a:r>
            <a:r>
              <a:rPr lang="ru-RU" sz="8000" dirty="0" smtClean="0"/>
              <a:t> </a:t>
            </a:r>
            <a:r>
              <a:rPr lang="ru-RU" sz="8000" dirty="0" err="1" smtClean="0"/>
              <a:t>ділянку</a:t>
            </a:r>
            <a:r>
              <a:rPr lang="ru-RU" sz="8000" dirty="0" smtClean="0"/>
              <a:t>;</a:t>
            </a:r>
          </a:p>
          <a:p>
            <a:r>
              <a:rPr lang="ru-RU" sz="8000" dirty="0" smtClean="0"/>
              <a:t> </a:t>
            </a:r>
            <a:r>
              <a:rPr lang="ru-RU" sz="8000" dirty="0" err="1" smtClean="0"/>
              <a:t>усі</a:t>
            </a:r>
            <a:r>
              <a:rPr lang="ru-RU" sz="8000" dirty="0" smtClean="0"/>
              <a:t> </a:t>
            </a:r>
            <a:r>
              <a:rPr lang="ru-RU" sz="8000" dirty="0" err="1" smtClean="0"/>
              <a:t>гени</a:t>
            </a:r>
            <a:r>
              <a:rPr lang="ru-RU" sz="8000" dirty="0" smtClean="0"/>
              <a:t> </a:t>
            </a:r>
            <a:r>
              <a:rPr lang="ru-RU" sz="8000" dirty="0" err="1" smtClean="0"/>
              <a:t>однієї</a:t>
            </a:r>
            <a:r>
              <a:rPr lang="ru-RU" sz="8000" dirty="0" smtClean="0"/>
              <a:t> </a:t>
            </a:r>
            <a:r>
              <a:rPr lang="ru-RU" sz="8000" dirty="0" err="1" smtClean="0"/>
              <a:t>хромосоми</a:t>
            </a:r>
            <a:r>
              <a:rPr lang="ru-RU" sz="8000" dirty="0" smtClean="0"/>
              <a:t> </a:t>
            </a:r>
            <a:r>
              <a:rPr lang="ru-RU" sz="8000" dirty="0" err="1" smtClean="0"/>
              <a:t>утворюють</a:t>
            </a:r>
            <a:r>
              <a:rPr lang="ru-RU" sz="8000" dirty="0" smtClean="0"/>
              <a:t> </a:t>
            </a:r>
            <a:r>
              <a:rPr lang="ru-RU" sz="8000" dirty="0" err="1" smtClean="0"/>
              <a:t>групу</a:t>
            </a:r>
            <a:r>
              <a:rPr lang="ru-RU" sz="8000" dirty="0" smtClean="0"/>
              <a:t> </a:t>
            </a:r>
            <a:r>
              <a:rPr lang="ru-RU" sz="8000" dirty="0" err="1" smtClean="0"/>
              <a:t>зчеплення</a:t>
            </a:r>
            <a:r>
              <a:rPr lang="ru-RU" sz="8000" dirty="0" smtClean="0"/>
              <a:t>, </a:t>
            </a:r>
            <a:r>
              <a:rPr lang="ru-RU" sz="8000" dirty="0" err="1" smtClean="0"/>
              <a:t>завдяки</a:t>
            </a:r>
            <a:r>
              <a:rPr lang="ru-RU" sz="8000" dirty="0" smtClean="0"/>
              <a:t> </a:t>
            </a:r>
            <a:r>
              <a:rPr lang="ru-RU" sz="8000" dirty="0" err="1" smtClean="0"/>
              <a:t>чому</a:t>
            </a:r>
            <a:r>
              <a:rPr lang="ru-RU" sz="8000" dirty="0" smtClean="0"/>
              <a:t> </a:t>
            </a:r>
            <a:r>
              <a:rPr lang="ru-RU" sz="8000" dirty="0" err="1" smtClean="0"/>
              <a:t>деякі</a:t>
            </a:r>
            <a:r>
              <a:rPr lang="ru-RU" sz="8000" dirty="0" smtClean="0"/>
              <a:t> </a:t>
            </a:r>
            <a:r>
              <a:rPr lang="ru-RU" sz="8000" dirty="0" err="1" smtClean="0"/>
              <a:t>ознаки</a:t>
            </a:r>
            <a:r>
              <a:rPr lang="ru-RU" sz="8000" dirty="0" smtClean="0"/>
              <a:t> </a:t>
            </a:r>
            <a:r>
              <a:rPr lang="ru-RU" sz="8000" dirty="0" err="1" smtClean="0"/>
              <a:t>успадковуються</a:t>
            </a:r>
            <a:r>
              <a:rPr lang="ru-RU" sz="8000" dirty="0" smtClean="0"/>
              <a:t> </a:t>
            </a:r>
            <a:r>
              <a:rPr lang="ru-RU" sz="8000" dirty="0" err="1" smtClean="0"/>
              <a:t>зчеплено</a:t>
            </a:r>
            <a:r>
              <a:rPr lang="ru-RU" sz="8000" dirty="0" smtClean="0"/>
              <a:t>; сила </a:t>
            </a:r>
            <a:r>
              <a:rPr lang="ru-RU" sz="8000" dirty="0" err="1" smtClean="0"/>
              <a:t>зчеплення</a:t>
            </a:r>
            <a:r>
              <a:rPr lang="ru-RU" sz="8000" dirty="0" smtClean="0"/>
              <a:t> </a:t>
            </a:r>
            <a:r>
              <a:rPr lang="ru-RU" sz="8000" dirty="0" err="1" smtClean="0"/>
              <a:t>між</a:t>
            </a:r>
            <a:r>
              <a:rPr lang="ru-RU" sz="8000" dirty="0" smtClean="0"/>
              <a:t> </a:t>
            </a:r>
            <a:r>
              <a:rPr lang="ru-RU" sz="8000" dirty="0" err="1" smtClean="0"/>
              <a:t>двома</a:t>
            </a:r>
            <a:r>
              <a:rPr lang="ru-RU" sz="8000" dirty="0" smtClean="0"/>
              <a:t> генами, </a:t>
            </a:r>
            <a:r>
              <a:rPr lang="ru-RU" sz="8000" dirty="0" err="1" smtClean="0"/>
              <a:t>розташованими</a:t>
            </a:r>
            <a:r>
              <a:rPr lang="ru-RU" sz="8000" dirty="0" smtClean="0"/>
              <a:t> в </a:t>
            </a:r>
            <a:r>
              <a:rPr lang="ru-RU" sz="8000" dirty="0" err="1" smtClean="0"/>
              <a:t>одній</a:t>
            </a:r>
            <a:r>
              <a:rPr lang="ru-RU" sz="8000" dirty="0" smtClean="0"/>
              <a:t> </a:t>
            </a:r>
            <a:r>
              <a:rPr lang="ru-RU" sz="8000" dirty="0" err="1" smtClean="0"/>
              <a:t>хромосомі</a:t>
            </a:r>
            <a:r>
              <a:rPr lang="ru-RU" sz="8000" dirty="0" smtClean="0"/>
              <a:t>, </a:t>
            </a:r>
            <a:r>
              <a:rPr lang="ru-RU" sz="8000" dirty="0" err="1" smtClean="0"/>
              <a:t>обернено</a:t>
            </a:r>
            <a:r>
              <a:rPr lang="ru-RU" sz="8000" dirty="0" smtClean="0"/>
              <a:t> </a:t>
            </a:r>
            <a:r>
              <a:rPr lang="ru-RU" sz="8000" dirty="0" err="1" smtClean="0"/>
              <a:t>пропорційна</a:t>
            </a:r>
            <a:r>
              <a:rPr lang="ru-RU" sz="8000" dirty="0" smtClean="0"/>
              <a:t> </a:t>
            </a:r>
            <a:r>
              <a:rPr lang="ru-RU" sz="8000" dirty="0" err="1" smtClean="0"/>
              <a:t>відстані</a:t>
            </a:r>
            <a:r>
              <a:rPr lang="ru-RU" sz="8000" dirty="0" smtClean="0"/>
              <a:t> </a:t>
            </a:r>
            <a:r>
              <a:rPr lang="ru-RU" sz="8000" dirty="0" err="1" smtClean="0"/>
              <a:t>між</a:t>
            </a:r>
            <a:r>
              <a:rPr lang="ru-RU" sz="8000" dirty="0" smtClean="0"/>
              <a:t> ними;</a:t>
            </a:r>
          </a:p>
          <a:p>
            <a:r>
              <a:rPr lang="ru-RU" sz="8000" dirty="0" smtClean="0"/>
              <a:t> </a:t>
            </a:r>
            <a:r>
              <a:rPr lang="ru-RU" sz="8000" dirty="0" err="1" smtClean="0"/>
              <a:t>зчеплення</a:t>
            </a:r>
            <a:r>
              <a:rPr lang="ru-RU" sz="8000" dirty="0" smtClean="0"/>
              <a:t> </a:t>
            </a:r>
            <a:r>
              <a:rPr lang="ru-RU" sz="8000" dirty="0" err="1" smtClean="0"/>
              <a:t>між</a:t>
            </a:r>
            <a:r>
              <a:rPr lang="ru-RU" sz="8000" dirty="0" smtClean="0"/>
              <a:t> генами </a:t>
            </a:r>
            <a:r>
              <a:rPr lang="ru-RU" sz="8000" dirty="0" err="1" smtClean="0"/>
              <a:t>однієї</a:t>
            </a:r>
            <a:r>
              <a:rPr lang="ru-RU" sz="8000" dirty="0" smtClean="0"/>
              <a:t> </a:t>
            </a:r>
            <a:r>
              <a:rPr lang="ru-RU" sz="8000" dirty="0" err="1" smtClean="0"/>
              <a:t>групи</a:t>
            </a:r>
            <a:r>
              <a:rPr lang="ru-RU" sz="8000" dirty="0" smtClean="0"/>
              <a:t> </a:t>
            </a:r>
            <a:r>
              <a:rPr lang="ru-RU" sz="8000" dirty="0" err="1" smtClean="0"/>
              <a:t>порушується</a:t>
            </a:r>
            <a:r>
              <a:rPr lang="ru-RU" sz="8000" dirty="0" smtClean="0"/>
              <a:t> </a:t>
            </a:r>
            <a:r>
              <a:rPr lang="ru-RU" sz="8000" dirty="0" err="1" smtClean="0"/>
              <a:t>внаслідок</a:t>
            </a:r>
            <a:r>
              <a:rPr lang="ru-RU" sz="8000" dirty="0" smtClean="0"/>
              <a:t> </a:t>
            </a:r>
            <a:r>
              <a:rPr lang="ru-RU" sz="8000" dirty="0" err="1" smtClean="0"/>
              <a:t>обміну</a:t>
            </a:r>
            <a:r>
              <a:rPr lang="ru-RU" sz="8000" dirty="0" smtClean="0"/>
              <a:t> </a:t>
            </a:r>
            <a:r>
              <a:rPr lang="ru-RU" sz="8000" dirty="0" err="1" smtClean="0"/>
              <a:t>ділянками</a:t>
            </a:r>
            <a:r>
              <a:rPr lang="ru-RU" sz="8000" dirty="0" smtClean="0"/>
              <a:t> </a:t>
            </a:r>
            <a:r>
              <a:rPr lang="ru-RU" sz="8000" dirty="0" err="1" smtClean="0"/>
              <a:t>гомологічних</a:t>
            </a:r>
            <a:r>
              <a:rPr lang="ru-RU" sz="8000" dirty="0" smtClean="0"/>
              <a:t> хромосом у </a:t>
            </a:r>
            <a:r>
              <a:rPr lang="ru-RU" sz="8000" dirty="0" err="1" smtClean="0"/>
              <a:t>профазі</a:t>
            </a:r>
            <a:r>
              <a:rPr lang="ru-RU" sz="8000" dirty="0" smtClean="0"/>
              <a:t> </a:t>
            </a:r>
            <a:r>
              <a:rPr lang="ru-RU" sz="8000" dirty="0" err="1" smtClean="0"/>
              <a:t>першого</a:t>
            </a:r>
            <a:r>
              <a:rPr lang="ru-RU" sz="8000" dirty="0" smtClean="0"/>
              <a:t> </a:t>
            </a:r>
            <a:r>
              <a:rPr lang="ru-RU" sz="8000" dirty="0" err="1" smtClean="0"/>
              <a:t>мейотичного</a:t>
            </a:r>
            <a:r>
              <a:rPr lang="ru-RU" sz="8000" dirty="0" smtClean="0"/>
              <a:t> </a:t>
            </a:r>
            <a:r>
              <a:rPr lang="ru-RU" sz="8000" dirty="0" err="1" smtClean="0"/>
              <a:t>поділу</a:t>
            </a:r>
            <a:r>
              <a:rPr lang="ru-RU" sz="8000" dirty="0" smtClean="0"/>
              <a:t> (</a:t>
            </a:r>
            <a:r>
              <a:rPr lang="ru-RU" sz="8000" dirty="0" err="1" smtClean="0"/>
              <a:t>процес</a:t>
            </a:r>
            <a:r>
              <a:rPr lang="ru-RU" sz="8000" dirty="0" smtClean="0"/>
              <a:t> </a:t>
            </a:r>
            <a:r>
              <a:rPr lang="ru-RU" sz="8000" dirty="0" err="1" smtClean="0"/>
              <a:t>кросинговеру</a:t>
            </a:r>
            <a:r>
              <a:rPr lang="ru-RU" sz="8000" dirty="0" smtClean="0"/>
              <a:t>);</a:t>
            </a:r>
          </a:p>
          <a:p>
            <a:r>
              <a:rPr lang="ru-RU" sz="8000" dirty="0" smtClean="0"/>
              <a:t> </a:t>
            </a:r>
            <a:r>
              <a:rPr lang="ru-RU" sz="8000" dirty="0" err="1" smtClean="0"/>
              <a:t>кожен</a:t>
            </a:r>
            <a:r>
              <a:rPr lang="ru-RU" sz="8000" dirty="0" smtClean="0"/>
              <a:t> </a:t>
            </a:r>
            <a:r>
              <a:rPr lang="ru-RU" sz="8000" dirty="0" err="1" smtClean="0"/>
              <a:t>біологічний</a:t>
            </a:r>
            <a:r>
              <a:rPr lang="ru-RU" sz="8000" dirty="0" smtClean="0"/>
              <a:t> вид </a:t>
            </a:r>
            <a:r>
              <a:rPr lang="ru-RU" sz="8000" dirty="0" err="1" smtClean="0"/>
              <a:t>характеризується</a:t>
            </a:r>
            <a:r>
              <a:rPr lang="ru-RU" sz="8000" dirty="0" smtClean="0"/>
              <a:t> </a:t>
            </a:r>
            <a:r>
              <a:rPr lang="ru-RU" sz="8000" dirty="0" err="1" smtClean="0"/>
              <a:t>певним</a:t>
            </a:r>
            <a:r>
              <a:rPr lang="ru-RU" sz="8000" dirty="0" smtClean="0"/>
              <a:t> набором хромосом (</a:t>
            </a:r>
            <a:r>
              <a:rPr lang="ru-RU" sz="8000" dirty="0" err="1" smtClean="0">
                <a:hlinkClick r:id="rId2"/>
              </a:rPr>
              <a:t>каріотипом</a:t>
            </a:r>
            <a:r>
              <a:rPr lang="ru-RU" sz="8000" dirty="0" smtClean="0"/>
              <a:t>) — </a:t>
            </a:r>
            <a:r>
              <a:rPr lang="ru-RU" sz="8000" dirty="0" err="1" smtClean="0"/>
              <a:t>кількістю</a:t>
            </a:r>
            <a:r>
              <a:rPr lang="ru-RU" sz="8000" dirty="0" smtClean="0"/>
              <a:t> та </a:t>
            </a:r>
            <a:r>
              <a:rPr lang="ru-RU" sz="8000" dirty="0" err="1" smtClean="0"/>
              <a:t>особливостями</a:t>
            </a:r>
            <a:r>
              <a:rPr lang="ru-RU" sz="8000" dirty="0" smtClean="0"/>
              <a:t> </a:t>
            </a:r>
            <a:r>
              <a:rPr lang="ru-RU" sz="8000" dirty="0" err="1" smtClean="0"/>
              <a:t>будови</a:t>
            </a:r>
            <a:r>
              <a:rPr lang="ru-RU" sz="8000" dirty="0" smtClean="0"/>
              <a:t> </a:t>
            </a:r>
            <a:r>
              <a:rPr lang="ru-RU" sz="8000" dirty="0" err="1" smtClean="0"/>
              <a:t>окремих</a:t>
            </a:r>
            <a:r>
              <a:rPr lang="ru-RU" sz="8000" dirty="0" smtClean="0"/>
              <a:t> хромосом.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1" descr="images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60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858312" cy="2214578"/>
          </a:xfrm>
        </p:spPr>
        <p:txBody>
          <a:bodyPr>
            <a:noAutofit/>
          </a:bodyPr>
          <a:lstStyle/>
          <a:p>
            <a:r>
              <a:rPr lang="uk-UA" sz="7200" b="1" dirty="0" smtClean="0"/>
              <a:t>ГЕНЕТИЧНІ ХВОРОБИ</a:t>
            </a:r>
            <a:endParaRPr lang="ru-RU" sz="7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7163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Генетичні</a:t>
            </a:r>
            <a:r>
              <a:rPr lang="ru-RU" b="1" dirty="0" smtClean="0"/>
              <a:t> </a:t>
            </a:r>
            <a:r>
              <a:rPr lang="ru-RU" b="1" dirty="0" err="1" smtClean="0"/>
              <a:t>хвороби</a:t>
            </a:r>
            <a:r>
              <a:rPr lang="ru-RU" dirty="0" smtClean="0"/>
              <a:t> —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нормальної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 </a:t>
            </a:r>
            <a:r>
              <a:rPr lang="ru-RU" dirty="0" err="1" smtClean="0"/>
              <a:t>організму</a:t>
            </a:r>
            <a:r>
              <a:rPr lang="ru-RU" dirty="0" smtClean="0"/>
              <a:t> через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 </a:t>
            </a:r>
            <a:r>
              <a:rPr lang="ru-RU" dirty="0" err="1" smtClean="0"/>
              <a:t>генів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 хромосом. </a:t>
            </a:r>
            <a:r>
              <a:rPr lang="ru-RU" dirty="0" err="1" smtClean="0"/>
              <a:t>Тоді</a:t>
            </a:r>
            <a:r>
              <a:rPr lang="ru-RU" dirty="0" smtClean="0"/>
              <a:t> як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 рак, </a:t>
            </a:r>
            <a:r>
              <a:rPr lang="ru-RU" dirty="0" err="1" smtClean="0"/>
              <a:t>виникають</a:t>
            </a:r>
            <a:r>
              <a:rPr lang="ru-RU" dirty="0" smtClean="0"/>
              <a:t> через </a:t>
            </a:r>
            <a:r>
              <a:rPr lang="ru-RU" dirty="0" err="1" smtClean="0"/>
              <a:t>генетичні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, </a:t>
            </a:r>
            <a:r>
              <a:rPr lang="ru-RU" dirty="0" err="1" smtClean="0"/>
              <a:t>придбані</a:t>
            </a:r>
            <a:r>
              <a:rPr lang="ru-RU" dirty="0" smtClean="0"/>
              <a:t> </a:t>
            </a:r>
            <a:r>
              <a:rPr lang="ru-RU" dirty="0" err="1" smtClean="0"/>
              <a:t>кількома</a:t>
            </a:r>
            <a:r>
              <a:rPr lang="ru-RU" dirty="0" smtClean="0"/>
              <a:t> </a:t>
            </a:r>
            <a:r>
              <a:rPr lang="ru-RU" dirty="0" err="1" smtClean="0"/>
              <a:t>клітинами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термін</a:t>
            </a:r>
            <a:r>
              <a:rPr lang="ru-RU" dirty="0" smtClean="0"/>
              <a:t> «</a:t>
            </a:r>
            <a:r>
              <a:rPr lang="ru-RU" dirty="0" err="1" smtClean="0"/>
              <a:t>генетична</a:t>
            </a:r>
            <a:r>
              <a:rPr lang="ru-RU" dirty="0" smtClean="0"/>
              <a:t> хвороба»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посилається</a:t>
            </a:r>
            <a:r>
              <a:rPr lang="ru-RU" dirty="0" smtClean="0"/>
              <a:t> на </a:t>
            </a:r>
            <a:r>
              <a:rPr lang="ru-RU" dirty="0" err="1" smtClean="0"/>
              <a:t>наявність</a:t>
            </a:r>
            <a:r>
              <a:rPr lang="ru-RU" dirty="0" smtClean="0"/>
              <a:t> хвороб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клітинах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і </a:t>
            </a:r>
            <a:r>
              <a:rPr lang="ru-RU" dirty="0" err="1" smtClean="0"/>
              <a:t>присутніх</a:t>
            </a:r>
            <a:r>
              <a:rPr lang="ru-RU" dirty="0" smtClean="0"/>
              <a:t> з моменту </a:t>
            </a:r>
            <a:r>
              <a:rPr lang="ru-RU" dirty="0" err="1" smtClean="0"/>
              <a:t>зачаття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генетичні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викликаються</a:t>
            </a:r>
            <a:r>
              <a:rPr lang="ru-RU" dirty="0" smtClean="0"/>
              <a:t> </a:t>
            </a:r>
            <a:r>
              <a:rPr lang="ru-RU" dirty="0" err="1" smtClean="0"/>
              <a:t>хромосомнии</a:t>
            </a:r>
            <a:r>
              <a:rPr lang="ru-RU" dirty="0" smtClean="0"/>
              <a:t> </a:t>
            </a:r>
            <a:r>
              <a:rPr lang="ru-RU" dirty="0" err="1" smtClean="0"/>
              <a:t>порушеннями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через </a:t>
            </a:r>
            <a:r>
              <a:rPr lang="ru-RU" dirty="0" err="1" smtClean="0"/>
              <a:t>помилки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 мейозу 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генеративними</a:t>
            </a:r>
            <a:r>
              <a:rPr lang="ru-RU" dirty="0" smtClean="0"/>
              <a:t> </a:t>
            </a:r>
            <a:r>
              <a:rPr lang="ru-RU" dirty="0" err="1" smtClean="0"/>
              <a:t>клітинами</a:t>
            </a:r>
            <a:r>
              <a:rPr lang="ru-RU" dirty="0" smtClean="0"/>
              <a:t> — спермою і </a:t>
            </a:r>
            <a:r>
              <a:rPr lang="ru-RU" dirty="0" err="1" smtClean="0"/>
              <a:t>якцеклітиною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gg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201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290"/>
            <a:ext cx="7620000" cy="1258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437791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928670"/>
            <a:ext cx="6429420" cy="520550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Типи</a:t>
            </a:r>
            <a:r>
              <a:rPr lang="ru-RU" b="1" dirty="0" smtClean="0"/>
              <a:t> </a:t>
            </a:r>
            <a:r>
              <a:rPr lang="ru-RU" b="1" dirty="0" err="1" smtClean="0"/>
              <a:t>генетичних</a:t>
            </a:r>
            <a:r>
              <a:rPr lang="ru-RU" b="1" dirty="0" smtClean="0"/>
              <a:t> хвороб </a:t>
            </a:r>
            <a:r>
              <a:rPr lang="ru-RU" b="1" dirty="0" err="1" smtClean="0"/>
              <a:t>людини</a:t>
            </a:r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500034" y="1701800"/>
            <a:ext cx="8286808" cy="4470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err="1" smtClean="0"/>
              <a:t>Одногенні</a:t>
            </a:r>
            <a:r>
              <a:rPr lang="uk-UA" dirty="0" smtClean="0"/>
              <a:t> </a:t>
            </a:r>
            <a:r>
              <a:rPr lang="uk-UA" dirty="0" err="1" smtClean="0"/>
              <a:t>гене-</a:t>
            </a:r>
            <a:r>
              <a:rPr lang="uk-UA" dirty="0" smtClean="0"/>
              <a:t>                           хромосомні                                       </a:t>
            </a:r>
          </a:p>
          <a:p>
            <a:pPr>
              <a:buNone/>
            </a:pPr>
            <a:r>
              <a:rPr lang="uk-UA" dirty="0" smtClean="0"/>
              <a:t>  </a:t>
            </a:r>
            <a:r>
              <a:rPr lang="uk-UA" dirty="0" err="1" smtClean="0"/>
              <a:t>тичні</a:t>
            </a:r>
            <a:r>
              <a:rPr lang="uk-UA" dirty="0" smtClean="0"/>
              <a:t> хвороби                           генетичні хвороби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полігенні </a:t>
            </a:r>
            <a:r>
              <a:rPr lang="uk-UA" dirty="0" err="1" smtClean="0"/>
              <a:t>генети-</a:t>
            </a:r>
            <a:r>
              <a:rPr lang="uk-UA" dirty="0" smtClean="0"/>
              <a:t>                     </a:t>
            </a:r>
            <a:r>
              <a:rPr lang="uk-UA" dirty="0" err="1" smtClean="0"/>
              <a:t>мітохондріальні</a:t>
            </a:r>
            <a:r>
              <a:rPr lang="uk-UA" dirty="0" smtClean="0"/>
              <a:t>             </a:t>
            </a:r>
          </a:p>
          <a:p>
            <a:pPr>
              <a:buNone/>
            </a:pPr>
            <a:r>
              <a:rPr lang="uk-UA" dirty="0" smtClean="0"/>
              <a:t>                       </a:t>
            </a:r>
            <a:r>
              <a:rPr lang="uk-UA" dirty="0" err="1" smtClean="0"/>
              <a:t>чні</a:t>
            </a:r>
            <a:r>
              <a:rPr lang="uk-UA" dirty="0" smtClean="0"/>
              <a:t> хвороби                          генетичні хвороби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38914" name="AutoShape 2" descr="data:image/jpeg;base64,/9j/4AAQSkZJRgABAQAAAQABAAD/2wCEAAkGBhQSEBAPEBQQDhAVEBAQEBAPFA8QFRAPFBAVFBQQFxQXHCYfGBkkGRQUHy8gIycpLCwsFR4xNTAqNSYrLCkBCQoKDgwOGg8PGikfHRwpLCkuLCkpKSopKi8qKiwsLCkpKSwsLCkpKSwpKSkpLCksLCksLCwsKSkpLCwpKSwsLP/AABEIAMMBAwMBIgACEQEDEQH/xAAcAAACAwEBAQEAAAAAAAAAAAABAgAFBgQDBwj/xAA7EAACAQIDBQUFBwQCAwEAAAABAgADEQQSIQUGMUFREyJhcbIjMjNygQcUQlKRscFigqHwkuEWU3MV/8QAGgEAAgMBAQAAAAAAAAAAAAAAAgUAAQQDBv/EAC8RAAICAQQBAwMCBgMBAAAAAAABAgMRBBIhMQUTMkEiUXEUMyQ0QmGBoSOR0RX/2gAMAwEAAhEDEQA/AMPhvdX5V9In1j7Od4A1MUXPeTQeKz5PQ91flX0idWDxjU3DoxVhwIj66hW1pCKi/wBG1v4P0HUqgjQ/pOSnRL5tdOEwO6e9NatVFJzm/mfScFTy3vwOpiOyt1PEj0FVsbIbonyXeOgfvVUNe4cixltR2UaWznxWmcqSvgM2Uf4lzvrsAs/3lBcEAVAORGmaWexMIuI2cKDWtkak3UMG0M2uxKCl/wBmm3USdO2HDwfF3a/HqfrfWACairucysyM4QqSOF7zlXd0gtdgdDltzNjaNI31vhM8dbo761unF8lBiLkC5JtoOJsJzTV7y4RKWHooAoqEgkjibDUkzKQq5qaylgllTqe2XYDBaNDaHg5ZEtBaegEDCTBeRIsYiKRAYRJJLSSiDLDFEYQkUNJaSG8JAMlopjRTIyxYsciIRAYaAYLRrSGUWJJDFkCDABJGAlEKnGe+fJfSJI+MHfPkvpEkyDNdFzRHcX5V9IjCLhj3V+RfSIxE3xX0oUT9zNFuNjBTxdPNax7tz1M+2Fu7fwn55wdSzqehH7z79suoHooeN0X0xL5GH1qX3HXjp5qcfszzOLVk1IN1Nx10nFgcKaKVK1M2uL5CAV05+c5a+EKsy9CfrLPa10w1l1uAPoZgrtb+k11ZlPBh8VXLuXbVibk+M6EpCwta85mpme+GUwtnPDHEqsrkyO9lJxVDMSVIsn9NhqJQWn0DffAWwqOf/YswMfaOe+rn4PHa+tV3PHyACNBDNhgJFMaCQghEFp6ERWEFoJMQiS0a0EEsEkNpAJaRAiGSMISBYIDHtBaQrIhimeloCIOAkzzIgjmKRBYWRbQWjSCQvItpAI0komSqxg758l9IkjY33z5L6RJMbYzj0W+GHdX5V9IjkRMP7q/IvpE9Juh7UKbPeyIdZ9G3E31VVGHrm1tEbw6T5xaMjaic7qFdHB20+olTLKP0BdaveWzAW1GusmDxiVFak1rgkAHmOsyv2YY0tSqIxuQw/SwnXvDfDYWvX/GX7Ol4Et708665K1Vr7j6Moxirc8YyUu9WNTDOUWztc6A6fWc+wd4KNRlRyKTk272ik+BmKr1CxuSWOtySTc38YgXyj1aOO3a+xa/MXepv+OsH0D7Rdr0uyp4SnZnuHcixyKOA8yZ83ZLS42Ts41WKcNMxa3TlO7au6zKhdLsR+G3EQq1Vp16eeTPP19W3ao8GYEMdltodDzB0sekFprXJifAslobQ2l4JkWQiNaAiUTIhEFo8EosWECG0IlkyQCG0MMtAZFtJljWktLJkUiCPBaUXk8iIDHYRcsBhpiWgjkRSILQWRZJJBBCKvGnvnyX0iSTHDvn+30iGY2hnHpFxh/dT5V9IjxKHuJ8q+kR5vh0hTZ7mS0gkkh4ANDulvEcLWDcabaOPA859H3mZMbs9mpHPlIfu8bjiJ8ZSbn7ONsFajYZu9TfryNou1dOH60e0NNFfu/4J9P8A0Zapg2HEXi08KSeHDj4T6lXwlKhUbMAQSbLxsDKbG0kY3RVvyLC2vK/hKh5BN8oOzwsoxzGab/BXbHwS06Aq3JqsxW3RLzQ0Wuus59mbBz6g2VTxA95jqbeEuHwWQW4zDqZKTb/uP9NBUUxqxzjn8mN3n2DnU1aY766m34hzmMYfvafTMTtFKd85A4zCbbqI9UvSGUHj/UetuUYaKVmNrXH3PPeThUpboPn5RWyQlZLRkJxbSQySMsQyWjWiwQiAQgQRhLRGEyAyCQmWCG8BMW8MhCGSEw5ZCCQGeloCJTRMnmYhjmIYDDQjQRiIAIDOhV4098+S+kSQY4e0PkvpEkxNcjSPSLnD+4vyL6RPQCLh/cT5F9IjgRhD2oUWP6mS0kIEOWGc8gAn0b7ONhAqcSwuQbJf83WfPFHDzn2HdCoF2ehTiGa9vzZtb/SLvISlGvj5GfjIKVuX8I89vYMK+huSLtfrOHB4cF1B4XF5743EF2LNqYlDjpxiZJnrlBqJe4V1oEhiFp8bsRZfMywWgrrmFmB4Ea38pmtvsDgsQX5USB43nznZe8eIwyFKFVkQm5Q2YX6i40mmrSyug5R7FOp1caLFGXyWW/FPJjKlMG4ULa3iL/rrKCjhGqNlRWc9FF7eZnTWrtVJqOSzE95jxJmq3JxKKr0mFmvmvbVgeU2/q1RVtkuUZLPFq6zfGXEuSipboVmBvlU8gTe/hcSpxuzalFstVSh5cwfIz6ZiK9mOluk4sdhFxCGmwvpo3NT1nOvXzbzJfSVZ4uvDjB/Uv9nzYiQTt2hgWpVGptxB/UdZyWjeLUllfIglFwbjLtCESWj5ZMsIHIlpI+WDLIXkSAx7RLSgkCQSGQSFjwwCESwGG8BkJgkZBDEaOYhnNnRCGSEiCCwyqx3xD5L6RJJjviHyX0iGZBrHpF1hx3E+RfSI4EGG9xPkX0iPNtftQmsf1MgEIkhE6HMM2+4G8YpFqFX4TWN7Xyt1mJWaXYmDFKhVxtQZglqdFTwaqfxHwAmbVRjKvEjXopSjblfHZrd6MRTod7MrE6hFIvrw8p4btY+nXPvKr/8ArYi58p85xOKeo7PUYsxJJJ6zyVrEHn1mVaCG3GeRi/NWqfHtN5vxtUuv3WiCUB9s4BAJHBB1mSw2xnc2AtLndTF9oTh6hzHLmpseJA4rebHZ+xQTcCy8z1nN3/pFsOnorXP1DKbF3YbK2YA66fSXez92W7UECwHEzV0sIqiw0npQxtNSULKrE8CQL/rPMStnqLm2+GegjNU1KK+OCk2nggisx0AGp6ADUzDY3ebLpS1NzqwuPMT6jtvA9rhMQq6s1GoF88s+KDANY2BJBItbne09L4+uEovPwed8pdOM47X2DaO03rEGpluNBlW2nScomx2T9n7uoqVzlvqEFrgeJgxu6tEXVSwbhe9/8TX+rpr+nJkj43UWrf8Acx9pJZbQ2O9IZjZl/Mv8jlK4ibITU1mLF1lcq5bZrDBaAiGCEAKRFIjmKZMBIUiS0a0MmC8igRpLSSAikRTGgaUwkLEMcRTBYaFMEaAQQiqx3xD5L6RJJjviH+30iSY2NI9Iu8N7ifIvpE9AJ54YdxPkX0ieqxhD2oUW+5/kmWNIBGCwji2BRrNttKlfZGGy8O0djb81xMYBNpurj0q4d8DVIFyWpMeAbmsyapPEZL+l5N+galKUH/UsIxdVLaSU6JPAcOPgOs31DdBHzK4CEAgE31IOsq//AB56NUrTdKoZCLE5SL8B5wY6yqfXAVvjb6cbufwU2zr0qjVG0ZKbFfmbQHyIvO3Db4Yilor5l/K4BibTGQGmbNUJHaMNdANEHgJSuIfoV35c1k5/qLNPiEHj5NDid/8AEsCBkTS11Gv+TKKptCo753dmbreeEehQLEKoJYnQDiTBq0lFHMYpA2au+7hyyfUPs+3i7Sm9Co13BBTNzUjUR8FsQffMumS71PO2o/zMfs/Z33dhUquUcC+ReMvNjb800rg1roliufjx6xXfXtk3X0z1eirslTmyPKNJt7FFGyDQTM4g8/GXW2cYlZlqUGWqDpdOvSZfejaH3cikPifiI/Dpw/zONVLm1E6aixUUb5cM6adWk3cd6euhUsvTnMhtjAdjWele4BuhHAqRcSvdixJOp4m/WTPqNR04xzRp/RfDPM6zWfqorMcNfIYIxWLNgsIRFyxoZCCyWjSSEBaLaNDIQS0Vo5EQiRhIW0Qz0Ii2ghpiGCO0W0FhFTjviHyX0iSTHfEPkvpEkXvsbR6Re4YdxPkT0iewWDDL3E+VPSJ65Y0h7UI7X9T/ACALDknognqEh9HJJs5wkvN29lNVqqq8+JPAKOJlaKc3O4Kgdsx4hVt4AnWY9ZbsqeBloKFO1Z+C02rh3VFAv2Y0uSbs1veMp1p34zSbaxilBTXXUFpRqk84svlnsYw3Im0t2Eq0O0TSoBe/W3IzN4bcuq69pVIw9PkW1ZvJZusBUNsnIjgZ4bYJICnXKoEq7yNumqxB9mK7RVW2bpIweL3bA+HULH+tQv7TV7ibuCnTq4uqAzKGFMaEDKt7/rOQUpbbHdgTSF+zqd1l4jUWv4TnT5G2xbLGDLRU1vfGJjtq1DUYseJ1P1lYcHNlt3dxqbDhlPCx0twlSmAsbER2nFobU6hbeDm2DXal2pH5Dl46PbQyv209WtWBdWaqxFlF2uzmygDx0m23U2apevmtkFLW+upM99ibKpmqMQDnKKQp/K5OUH/jmtBWojVJ8fAs8nQ9XjY+u19zO0NzkoAHE+1rED2amyU/Ake+Z0IiAZezp5OmRf34y93j1fqQAD5gTL18aKZ9pdR1sTM8XbflpnGap0qjHHDOLbexlA7WiuUDV1FyAvUTPnlNxgto0ahyB1JOmVu6SDyAPGZHamG7OtUp8MrEW8OI/eMtFbN5hPtCnyVFUWrKWsM5JJJJvYoJBDBIQkkkkohDEMcxDIWgRI8QymEgGASGQQQypx3xD5L6RJJj/iHyX0iSLn2NY9I0WFPs0+VPSJ73nPhvhp8iekT1jOHtQjt9z/J6oZ0KZyK09M8NrJUJYPcNNBultUUq1n0RxlJ6dJmM8anWsZwuoVkXH7mvT6n0pqR9WxuDtw4cR5HXSVdSqEPeKr0zEC/6zx3T23VcCkQKiKL3ckdmg4nN0ma3o23SqYgVKSKDTOUH3sxBvcg6RLXppSm4fY9RZ5JVUqaXZ9JwNC6i3Pn08Z47Qo8fKYPA/aPiKbKzLTqAcu9T7vTu6TebJ21RxidpSOVvx0nIzofIcR4iLtfobMJvpAVa+u+Sx2V1PA85Z7MwwDZm0CgsT5T3q5UBJKgDiSbTK7xbzgK1KieIs7DmOgmTTaSc5pI1W3xUXJ9Fljtr06wYh+8bDK1gABKd6iLqzD9ZkzjSOf8AM8ziCfGeqhoppYyJP/qRhlRRfYreAgMlIlVbRyNC3/U7ty9pBa2QmwdSvk34f5mao4Utw6EngAAOJvO7AU17Vafaoje9e5stj+Yc+MltMNjiuyqr7Z2KyXRtdu0uzo1cQ9hkuAD+JzpafK8ZjnqHM5JPTkPpPqe9GznxGCohGDsx1YXAb+s/8RMp/wCKUk0qFnbnrYfoJn0ttdUG5dmrX0XamUVD2oxwP+856VKpY5mJYniTqTNm261BxZcynqDKh91mzsFZSgVmudOA4TbVq6pv+4pu0N9S5XBQyQkQTaLyQQySiAkgMkhAxWEl4shZDEMcxDKYSFMAjGCCGVOO+IfJfSIIcd8Q+S+kQTA+xrHpGkww9mnyJ6RGkww7if8AzT0iPljOPtQis97/ACJeOpgyxwkJAdgInrRp3MKU50UadjKnI7V1ZayaqunYbJd10as2Un+gcpgGWfRdoJ22y0VdTTqFWA5AnQzE4jZrqM1jbyvFukkvq3d5GXkIvMcdbSvUXmh3dc0nc3KsUsFFxmvy/mVlOkoC69++o4BT4zVbCo58W9StlC0sOXfKbjNaw/WaNQ1safTMejy7Vt7KvaG0GN8zM3gSdJU1a1517QNzp/us4hTMOiuEIppHTV2TnNrORJ0YWjdhPM0DOvZhs4v/ALqJ0tliDwcKK/8AkW77lvvLTOGw9KioANYF6zc9DdUHgJkL3vfrf69ZuvtIpX+7uASuU2bztb9ZkMFUCsAwzIWGZeo6CLtJbH0232PNdRKU0o9H1Hcio42YrVNReo1O/JM1hKXFnUmavZ+T/wDPpClbJ2QAHTvXMx21MUtMFmPkOsWJOy1pIab1TRmT6JTnVQo3BHUFf1HGZ/DbyITlYMvjpb6zU7Os1iNf5l21Sq5Z00t9Wor+l8r4PnGPwnZ1Hpn8LEfTlOaXG9Tg4qtbqB9QADKeegqblXFv7Hi74qNkkvuSCGSdDmAwHhIYJCyQGGK0hBWghMWUdESS0kggllTjviHyX0iCTH/EbyX0iSLn2NY9I0uFPs0+RPSJ6znwp7ifInpE97xrD2oRW+9/kZBee6Up5UTO2msqbwdaIbiJTnqqxlWG0zOQxjBRLbYu1eyLKwz02GV04Zh1B5ES1w+DR3AQnKb5Q3W17HlMvSFyBN7u3swJQ7dgGY37NW/eLdUlHldscaG6eGu0Vm09jYZVIdAHK9MzA3HTSc9ainY9lhx2a3uRY5qmnvFv4nRtDDOH9pe51vBgxYjz5zE7ZNcs2rTR3OaWM/YzD7JctlsSb205k8p04rYq4cDtzlYi+RLEjzJ0n0GiiqwqBQdCL9CeBEx+8+ziapeq1gTcKurf9Qb/ACFmYwzjJz0+gq3N45KB6lNjZO0HD38h/aF9mOoV8pyk6HiCRxW44HwMsNmYZSQqooueLd4nxvNRs6nZ8jgMpYZlsLedus4S8vKmW18p8cne7xtc45xho9cLsn7zgkpVlJtYcONhoQeo4SnqbuZSQUTNawNrEcgJdbzb0iiOwofEtq3KmtuA8ZRbF2ziKtWnSDNUXNma9jlUcdZqjCzb6kXhGaVsM7GuS8rYNsJhCLgqBc/036T5PtDHNUcuTcEm3gJ9Y31xPaYZqNO5LMATyFvGfNhuxU6qNJv0TjFOcnyLvJxtkoQjFtdlJrLvd7eFsObNd05cLqevlPLEbu1E1sG8ouytlGpXp0iD3mtYA3jCTrsjzyhPW7aZrammc+Lql3dzxLXP1nOZbbxYLsqzJbLoNDylTO1clKKa6OF0XGxqXYJJJLw2AIZJDBKLDFaG0hkLEMEYiLaUGgQgSWkEosp8f8RvJfSJIcePaN5L6RBF77GsekaDD+4nyJ6RPQGLhx3E+RPSI5EZQ9qElvuf5PSidZZ0TKhW1nfhasqyOUHRLbIsLSERVeMWmRjVNHrhG7w859QwjDsMPwtkXjprafJu0sbzdbsbYSrRGGcgOpvTvbUHiLzDrK5NJm7R2Ry4ndt8glALEgG8q6aSxxODtfjOBxY20HmQIvSH0MbeWWOFN7CcW3cBck8dZ3l1oKrvrciy8CfH6TopulZc1Mhx05g8wRyinyMZy2uHwy65KMjN4DZ/A6y+wOF76czcXnVSwVtANJU7x7xLh1ZKZBrlSvdsezB0JJ69Jhr0ll9kc/cluoUYtmQ3pxYfFVmBuO0YA+C90ftL3coFaVVxq7XRedgP+zMLWrXb/TPov2f4hWw7ppnVySPAgWM9vqq3XRFLo8zpro2XSO3F0LUu/r18+sz33gXPSaXeOt7Kw5mY9tDFuMj5Tca90me9Spee2zanZVBVABIB08xOSmbzvw9K/wBRpKWY8EcIzjvxkw23Mf21epU1F2sAeQGkrpZbdwDUqzhgQCcykjjeVs9NTt9OO3rB4jUKXqy395JAZIDOhxBBCYshY0kAkMhAQGGS0gQLQ5YcsOWUTJSbQHtG/t9IgnptEe0b+30iSLmOI9IvsJ8NPkT0ielSSSMo+1CSz3v8nnOihDJCA+TupmepkkmaXYzh7TnrmHBV2DAA2gklzX0nGLasPo26+MerSHaHPbS5te3nOTfugq06dRRlcVFsw+skkQw/fSPS2P8AhpfgqMbtCpUDtUbMwUZSQNNPKcOGrsFDglW/Mpyn/EMkPUJYOWjk3nkevtmue72tW2mmZpTYhyTrrx/eSSd9Glk4a5va/wAngV1mh3NrFcUoUkAggjjcW4awSTfquamKdL+6jZ7dHd+sxu1mshtp5eckkT6b9yJ6bW/yM/8AB5bFqlgbm/Dj9ZrtkIMymSSHq+JyJ4x/wa/JT/aQPZUzzzcZ88gkjHxv8ujz/k/3v8f+kkMkk3iwDRDJJIEiSSSSEJGEkkhQ14ORhklEKbaHxG+npEMkkXMcR6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hQSEBAPEBQQDhAVEBAQEBAPFA8QFRAPFBAVFBQQFxQXHCYfGBkkGRQUHy8gIycpLCwsFR4xNTAqNSYrLCkBCQoKDgwOGg8PGikfHRwpLCkuLCkpKSopKi8qKiwsLCkpKSwsLCkpKSwpKSkpLCksLCksLCwsKSkpLCwpKSwsLP/AABEIAMMBAwMBIgACEQEDEQH/xAAcAAACAwEBAQEAAAAAAAAAAAABAgAFBgQDBwj/xAA7EAACAQIDBQUFBwQCAwEAAAABAgADEQQSIQUGMUFREyJhcbIjMjNygQcUQlKRscFigqHwkuEWU3MV/8QAGgEAAgMBAQAAAAAAAAAAAAAAAgUAAQQDBv/EAC8RAAICAQQBAwMCBgMBAAAAAAABAgMRBBIhMQUTMkEiUXEUMyQ0QmGBoSOR0RX/2gAMAwEAAhEDEQA/AMPhvdX5V9In1j7Od4A1MUXPeTQeKz5PQ91flX0idWDxjU3DoxVhwIj66hW1pCKi/wBG1v4P0HUqgjQ/pOSnRL5tdOEwO6e9NatVFJzm/mfScFTy3vwOpiOyt1PEj0FVsbIbonyXeOgfvVUNe4cixltR2UaWznxWmcqSvgM2Uf4lzvrsAs/3lBcEAVAORGmaWexMIuI2cKDWtkak3UMG0M2uxKCl/wBmm3USdO2HDwfF3a/HqfrfWACairucysyM4QqSOF7zlXd0gtdgdDltzNjaNI31vhM8dbo761unF8lBiLkC5JtoOJsJzTV7y4RKWHooAoqEgkjibDUkzKQq5qaylgllTqe2XYDBaNDaHg5ZEtBaegEDCTBeRIsYiKRAYRJJLSSiDLDFEYQkUNJaSG8JAMlopjRTIyxYsciIRAYaAYLRrSGUWJJDFkCDABJGAlEKnGe+fJfSJI+MHfPkvpEkyDNdFzRHcX5V9IjCLhj3V+RfSIxE3xX0oUT9zNFuNjBTxdPNax7tz1M+2Fu7fwn55wdSzqehH7z79suoHooeN0X0xL5GH1qX3HXjp5qcfszzOLVk1IN1Nx10nFgcKaKVK1M2uL5CAV05+c5a+EKsy9CfrLPa10w1l1uAPoZgrtb+k11ZlPBh8VXLuXbVibk+M6EpCwta85mpme+GUwtnPDHEqsrkyO9lJxVDMSVIsn9NhqJQWn0DffAWwqOf/YswMfaOe+rn4PHa+tV3PHyACNBDNhgJFMaCQghEFp6ERWEFoJMQiS0a0EEsEkNpAJaRAiGSMISBYIDHtBaQrIhimeloCIOAkzzIgjmKRBYWRbQWjSCQvItpAI0komSqxg758l9IkjY33z5L6RJMbYzj0W+GHdX5V9IjkRMP7q/IvpE9Juh7UKbPeyIdZ9G3E31VVGHrm1tEbw6T5xaMjaic7qFdHB20+olTLKP0BdaveWzAW1GusmDxiVFak1rgkAHmOsyv2YY0tSqIxuQw/SwnXvDfDYWvX/GX7Ol4Et708665K1Vr7j6Moxirc8YyUu9WNTDOUWztc6A6fWc+wd4KNRlRyKTk272ik+BmKr1CxuSWOtySTc38YgXyj1aOO3a+xa/MXepv+OsH0D7Rdr0uyp4SnZnuHcixyKOA8yZ83ZLS42Ts41WKcNMxa3TlO7au6zKhdLsR+G3EQq1Vp16eeTPP19W3ao8GYEMdltodDzB0sekFprXJifAslobQ2l4JkWQiNaAiUTIhEFo8EosWECG0IlkyQCG0MMtAZFtJljWktLJkUiCPBaUXk8iIDHYRcsBhpiWgjkRSILQWRZJJBBCKvGnvnyX0iSTHDvn+30iGY2hnHpFxh/dT5V9IjxKHuJ8q+kR5vh0hTZ7mS0gkkh4ANDulvEcLWDcabaOPA859H3mZMbs9mpHPlIfu8bjiJ8ZSbn7ONsFajYZu9TfryNou1dOH60e0NNFfu/4J9P8A0Zapg2HEXi08KSeHDj4T6lXwlKhUbMAQSbLxsDKbG0kY3RVvyLC2vK/hKh5BN8oOzwsoxzGab/BXbHwS06Aq3JqsxW3RLzQ0Wuus59mbBz6g2VTxA95jqbeEuHwWQW4zDqZKTb/uP9NBUUxqxzjn8mN3n2DnU1aY766m34hzmMYfvafTMTtFKd85A4zCbbqI9UvSGUHj/UetuUYaKVmNrXH3PPeThUpboPn5RWyQlZLRkJxbSQySMsQyWjWiwQiAQgQRhLRGEyAyCQmWCG8BMW8MhCGSEw5ZCCQGeloCJTRMnmYhjmIYDDQjQRiIAIDOhV4098+S+kSQY4e0PkvpEkxNcjSPSLnD+4vyL6RPQCLh/cT5F9IjgRhD2oUWP6mS0kIEOWGc8gAn0b7ONhAqcSwuQbJf83WfPFHDzn2HdCoF2ehTiGa9vzZtb/SLvISlGvj5GfjIKVuX8I89vYMK+huSLtfrOHB4cF1B4XF5743EF2LNqYlDjpxiZJnrlBqJe4V1oEhiFp8bsRZfMywWgrrmFmB4Ea38pmtvsDgsQX5USB43nznZe8eIwyFKFVkQm5Q2YX6i40mmrSyug5R7FOp1caLFGXyWW/FPJjKlMG4ULa3iL/rrKCjhGqNlRWc9FF7eZnTWrtVJqOSzE95jxJmq3JxKKr0mFmvmvbVgeU2/q1RVtkuUZLPFq6zfGXEuSipboVmBvlU8gTe/hcSpxuzalFstVSh5cwfIz6ZiK9mOluk4sdhFxCGmwvpo3NT1nOvXzbzJfSVZ4uvDjB/Uv9nzYiQTt2hgWpVGptxB/UdZyWjeLUllfIglFwbjLtCESWj5ZMsIHIlpI+WDLIXkSAx7RLSgkCQSGQSFjwwCESwGG8BkJgkZBDEaOYhnNnRCGSEiCCwyqx3xD5L6RJJjviHyX0iGZBrHpF1hx3E+RfSI4EGG9xPkX0iPNtftQmsf1MgEIkhE6HMM2+4G8YpFqFX4TWN7Xyt1mJWaXYmDFKhVxtQZglqdFTwaqfxHwAmbVRjKvEjXopSjblfHZrd6MRTod7MrE6hFIvrw8p4btY+nXPvKr/8ArYi58p85xOKeo7PUYsxJJJ6zyVrEHn1mVaCG3GeRi/NWqfHtN5vxtUuv3WiCUB9s4BAJHBB1mSw2xnc2AtLndTF9oTh6hzHLmpseJA4rebHZ+xQTcCy8z1nN3/pFsOnorXP1DKbF3YbK2YA66fSXez92W7UECwHEzV0sIqiw0npQxtNSULKrE8CQL/rPMStnqLm2+GegjNU1KK+OCk2nggisx0AGp6ADUzDY3ebLpS1NzqwuPMT6jtvA9rhMQq6s1GoF88s+KDANY2BJBItbne09L4+uEovPwed8pdOM47X2DaO03rEGpluNBlW2nScomx2T9n7uoqVzlvqEFrgeJgxu6tEXVSwbhe9/8TX+rpr+nJkj43UWrf8Acx9pJZbQ2O9IZjZl/Mv8jlK4ibITU1mLF1lcq5bZrDBaAiGCEAKRFIjmKZMBIUiS0a0MmC8igRpLSSAikRTGgaUwkLEMcRTBYaFMEaAQQiqx3xD5L6RJJjviH+30iSY2NI9Iu8N7ifIvpE9AJ54YdxPkX0ieqxhD2oUW+5/kmWNIBGCwji2BRrNttKlfZGGy8O0djb81xMYBNpurj0q4d8DVIFyWpMeAbmsyapPEZL+l5N+galKUH/UsIxdVLaSU6JPAcOPgOs31DdBHzK4CEAgE31IOsq//AB56NUrTdKoZCLE5SL8B5wY6yqfXAVvjb6cbufwU2zr0qjVG0ZKbFfmbQHyIvO3Db4Yilor5l/K4BibTGQGmbNUJHaMNdANEHgJSuIfoV35c1k5/qLNPiEHj5NDid/8AEsCBkTS11Gv+TKKptCo753dmbreeEehQLEKoJYnQDiTBq0lFHMYpA2au+7hyyfUPs+3i7Sm9Co13BBTNzUjUR8FsQffMumS71PO2o/zMfs/Z33dhUquUcC+ReMvNjb800rg1roliufjx6xXfXtk3X0z1eirslTmyPKNJt7FFGyDQTM4g8/GXW2cYlZlqUGWqDpdOvSZfejaH3cikPifiI/Dpw/zONVLm1E6aixUUb5cM6adWk3cd6euhUsvTnMhtjAdjWele4BuhHAqRcSvdixJOp4m/WTPqNR04xzRp/RfDPM6zWfqorMcNfIYIxWLNgsIRFyxoZCCyWjSSEBaLaNDIQS0Vo5EQiRhIW0Qz0Ii2ghpiGCO0W0FhFTjviHyX0iSTHfEPkvpEkXvsbR6Re4YdxPkT0iewWDDL3E+VPSJ65Y0h7UI7X9T/ACALDknognqEh9HJJs5wkvN29lNVqqq8+JPAKOJlaKc3O4Kgdsx4hVt4AnWY9ZbsqeBloKFO1Z+C02rh3VFAv2Y0uSbs1veMp1p34zSbaxilBTXXUFpRqk84svlnsYw3Im0t2Eq0O0TSoBe/W3IzN4bcuq69pVIw9PkW1ZvJZusBUNsnIjgZ4bYJICnXKoEq7yNumqxB9mK7RVW2bpIweL3bA+HULH+tQv7TV7ibuCnTq4uqAzKGFMaEDKt7/rOQUpbbHdgTSF+zqd1l4jUWv4TnT5G2xbLGDLRU1vfGJjtq1DUYseJ1P1lYcHNlt3dxqbDhlPCx0twlSmAsbER2nFobU6hbeDm2DXal2pH5Dl46PbQyv209WtWBdWaqxFlF2uzmygDx0m23U2apevmtkFLW+upM99ibKpmqMQDnKKQp/K5OUH/jmtBWojVJ8fAs8nQ9XjY+u19zO0NzkoAHE+1rED2amyU/Ake+Z0IiAZezp5OmRf34y93j1fqQAD5gTL18aKZ9pdR1sTM8XbflpnGap0qjHHDOLbexlA7WiuUDV1FyAvUTPnlNxgto0ahyB1JOmVu6SDyAPGZHamG7OtUp8MrEW8OI/eMtFbN5hPtCnyVFUWrKWsM5JJJJvYoJBDBIQkkkkohDEMcxDIWgRI8QymEgGASGQQQypx3xD5L6RJJj/iHyX0iSLn2NY9I0WFPs0+VPSJ73nPhvhp8iekT1jOHtQjt9z/J6oZ0KZyK09M8NrJUJYPcNNBultUUq1n0RxlJ6dJmM8anWsZwuoVkXH7mvT6n0pqR9WxuDtw4cR5HXSVdSqEPeKr0zEC/6zx3T23VcCkQKiKL3ckdmg4nN0ma3o23SqYgVKSKDTOUH3sxBvcg6RLXppSm4fY9RZ5JVUqaXZ9JwNC6i3Pn08Z47Qo8fKYPA/aPiKbKzLTqAcu9T7vTu6TebJ21RxidpSOVvx0nIzofIcR4iLtfobMJvpAVa+u+Sx2V1PA85Z7MwwDZm0CgsT5T3q5UBJKgDiSbTK7xbzgK1KieIs7DmOgmTTaSc5pI1W3xUXJ9Fljtr06wYh+8bDK1gABKd6iLqzD9ZkzjSOf8AM8ziCfGeqhoppYyJP/qRhlRRfYreAgMlIlVbRyNC3/U7ty9pBa2QmwdSvk34f5mao4Utw6EngAAOJvO7AU17Vafaoje9e5stj+Yc+MltMNjiuyqr7Z2KyXRtdu0uzo1cQ9hkuAD+JzpafK8ZjnqHM5JPTkPpPqe9GznxGCohGDsx1YXAb+s/8RMp/wCKUk0qFnbnrYfoJn0ttdUG5dmrX0XamUVD2oxwP+856VKpY5mJYniTqTNm261BxZcynqDKh91mzsFZSgVmudOA4TbVq6pv+4pu0N9S5XBQyQkQTaLyQQySiAkgMkhAxWEl4shZDEMcxDKYSFMAjGCCGVOO+IfJfSIIcd8Q+S+kQTA+xrHpGkww9mnyJ6RGkww7if8AzT0iPljOPtQis97/ACJeOpgyxwkJAdgInrRp3MKU50UadjKnI7V1ZayaqunYbJd10as2Un+gcpgGWfRdoJ22y0VdTTqFWA5AnQzE4jZrqM1jbyvFukkvq3d5GXkIvMcdbSvUXmh3dc0nc3KsUsFFxmvy/mVlOkoC69++o4BT4zVbCo58W9StlC0sOXfKbjNaw/WaNQ1safTMejy7Vt7KvaG0GN8zM3gSdJU1a1517QNzp/us4hTMOiuEIppHTV2TnNrORJ0YWjdhPM0DOvZhs4v/ALqJ0tliDwcKK/8AkW77lvvLTOGw9KioANYF6zc9DdUHgJkL3vfrf69ZuvtIpX+7uASuU2bztb9ZkMFUCsAwzIWGZeo6CLtJbH0232PNdRKU0o9H1Hcio42YrVNReo1O/JM1hKXFnUmavZ+T/wDPpClbJ2QAHTvXMx21MUtMFmPkOsWJOy1pIab1TRmT6JTnVQo3BHUFf1HGZ/DbyITlYMvjpb6zU7Os1iNf5l21Sq5Z00t9Wor+l8r4PnGPwnZ1Hpn8LEfTlOaXG9Tg4qtbqB9QADKeegqblXFv7Hi74qNkkvuSCGSdDmAwHhIYJCyQGGK0hBWghMWUdESS0kggllTjviHyX0iCTH/EbyX0iSLn2NY9I0uFPs0+RPSJ6znwp7ifInpE97xrD2oRW+9/kZBee6Up5UTO2msqbwdaIbiJTnqqxlWG0zOQxjBRLbYu1eyLKwz02GV04Zh1B5ES1w+DR3AQnKb5Q3W17HlMvSFyBN7u3swJQ7dgGY37NW/eLdUlHldscaG6eGu0Vm09jYZVIdAHK9MzA3HTSc9ainY9lhx2a3uRY5qmnvFv4nRtDDOH9pe51vBgxYjz5zE7ZNcs2rTR3OaWM/YzD7JctlsSb205k8p04rYq4cDtzlYi+RLEjzJ0n0GiiqwqBQdCL9CeBEx+8+ziapeq1gTcKurf9Qb/ACFmYwzjJz0+gq3N45KB6lNjZO0HD38h/aF9mOoV8pyk6HiCRxW44HwMsNmYZSQqooueLd4nxvNRs6nZ8jgMpYZlsLedus4S8vKmW18p8cne7xtc45xho9cLsn7zgkpVlJtYcONhoQeo4SnqbuZSQUTNawNrEcgJdbzb0iiOwofEtq3KmtuA8ZRbF2ziKtWnSDNUXNma9jlUcdZqjCzb6kXhGaVsM7GuS8rYNsJhCLgqBc/036T5PtDHNUcuTcEm3gJ9Y31xPaYZqNO5LMATyFvGfNhuxU6qNJv0TjFOcnyLvJxtkoQjFtdlJrLvd7eFsObNd05cLqevlPLEbu1E1sG8ouytlGpXp0iD3mtYA3jCTrsjzyhPW7aZrammc+Lql3dzxLXP1nOZbbxYLsqzJbLoNDylTO1clKKa6OF0XGxqXYJJJLw2AIZJDBKLDFaG0hkLEMEYiLaUGgQgSWkEosp8f8RvJfSJIcePaN5L6RBF77GsekaDD+4nyJ6RPQGLhx3E+RPSI5EZQ9qElvuf5PSidZZ0TKhW1nfhasqyOUHRLbIsLSERVeMWmRjVNHrhG7w859QwjDsMPwtkXjprafJu0sbzdbsbYSrRGGcgOpvTvbUHiLzDrK5NJm7R2Ry4ndt8glALEgG8q6aSxxODtfjOBxY20HmQIvSH0MbeWWOFN7CcW3cBck8dZ3l1oKrvrciy8CfH6TopulZc1Mhx05g8wRyinyMZy2uHwy65KMjN4DZ/A6y+wOF76czcXnVSwVtANJU7x7xLh1ZKZBrlSvdsezB0JJ69Jhr0ll9kc/cluoUYtmQ3pxYfFVmBuO0YA+C90ftL3coFaVVxq7XRedgP+zMLWrXb/TPov2f4hWw7ppnVySPAgWM9vqq3XRFLo8zpro2XSO3F0LUu/r18+sz33gXPSaXeOt7Kw5mY9tDFuMj5Tca90me9Spee2zanZVBVABIB08xOSmbzvw9K/wBRpKWY8EcIzjvxkw23Mf21epU1F2sAeQGkrpZbdwDUqzhgQCcykjjeVs9NTt9OO3rB4jUKXqy395JAZIDOhxBBCYshY0kAkMhAQGGS0gQLQ5YcsOWUTJSbQHtG/t9IgnptEe0b+30iSLmOI9IvsJ8NPkT0ielSSSMo+1CSz3v8nnOihDJCA+TupmepkkmaXYzh7TnrmHBV2DAA2gklzX0nGLasPo26+MerSHaHPbS5te3nOTfugq06dRRlcVFsw+skkQw/fSPS2P8AhpfgqMbtCpUDtUbMwUZSQNNPKcOGrsFDglW/Mpyn/EMkPUJYOWjk3nkevtmue72tW2mmZpTYhyTrrx/eSSd9Glk4a5va/wAngV1mh3NrFcUoUkAggjjcW4awSTfquamKdL+6jZ7dHd+sxu1mshtp5eckkT6b9yJ6bW/yM/8AB5bFqlgbm/Dj9ZrtkIMymSSHq+JyJ4x/wa/JT/aQPZUzzzcZ88gkjHxv8ujz/k/3v8f+kkMkk3iwDRDJJIEiSSSSEJGEkkhQ14ORhklEKbaHxG+npEMkkXMcR6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data:image/jpeg;base64,/9j/4AAQSkZJRgABAQAAAQABAAD/2wCEAAkGBhQSEBAPEBQQDhAVEBAQEBAPFA8QFRAPFBAVFBQQFxQXHCYfGBkkGRQUHy8gIycpLCwsFR4xNTAqNSYrLCkBCQoKDgwOGg8PGikfHRwpLCkuLCkpKSopKi8qKiwsLCkpKSwsLCkpKSwpKSkpLCksLCksLCwsKSkpLCwpKSwsLP/AABEIAMMBAwMBIgACEQEDEQH/xAAcAAACAwEBAQEAAAAAAAAAAAABAgAFBgQDBwj/xAA7EAACAQIDBQUFBwQCAwEAAAABAgADEQQSIQUGMUFREyJhcbIjMjNygQcUQlKRscFigqHwkuEWU3MV/8QAGgEAAgMBAQAAAAAAAAAAAAAAAgUAAQQDBv/EAC8RAAICAQQBAwMCBgMBAAAAAAABAgMRBBIhMQUTMkEiUXEUMyQ0QmGBoSOR0RX/2gAMAwEAAhEDEQA/AMPhvdX5V9In1j7Od4A1MUXPeTQeKz5PQ91flX0idWDxjU3DoxVhwIj66hW1pCKi/wBG1v4P0HUqgjQ/pOSnRL5tdOEwO6e9NatVFJzm/mfScFTy3vwOpiOyt1PEj0FVsbIbonyXeOgfvVUNe4cixltR2UaWznxWmcqSvgM2Uf4lzvrsAs/3lBcEAVAORGmaWexMIuI2cKDWtkak3UMG0M2uxKCl/wBmm3USdO2HDwfF3a/HqfrfWACairucysyM4QqSOF7zlXd0gtdgdDltzNjaNI31vhM8dbo761unF8lBiLkC5JtoOJsJzTV7y4RKWHooAoqEgkjibDUkzKQq5qaylgllTqe2XYDBaNDaHg5ZEtBaegEDCTBeRIsYiKRAYRJJLSSiDLDFEYQkUNJaSG8JAMlopjRTIyxYsciIRAYaAYLRrSGUWJJDFkCDABJGAlEKnGe+fJfSJI+MHfPkvpEkyDNdFzRHcX5V9IjCLhj3V+RfSIxE3xX0oUT9zNFuNjBTxdPNax7tz1M+2Fu7fwn55wdSzqehH7z79suoHooeN0X0xL5GH1qX3HXjp5qcfszzOLVk1IN1Nx10nFgcKaKVK1M2uL5CAV05+c5a+EKsy9CfrLPa10w1l1uAPoZgrtb+k11ZlPBh8VXLuXbVibk+M6EpCwta85mpme+GUwtnPDHEqsrkyO9lJxVDMSVIsn9NhqJQWn0DffAWwqOf/YswMfaOe+rn4PHa+tV3PHyACNBDNhgJFMaCQghEFp6ERWEFoJMQiS0a0EEsEkNpAJaRAiGSMISBYIDHtBaQrIhimeloCIOAkzzIgjmKRBYWRbQWjSCQvItpAI0komSqxg758l9IkjY33z5L6RJMbYzj0W+GHdX5V9IjkRMP7q/IvpE9Juh7UKbPeyIdZ9G3E31VVGHrm1tEbw6T5xaMjaic7qFdHB20+olTLKP0BdaveWzAW1GusmDxiVFak1rgkAHmOsyv2YY0tSqIxuQw/SwnXvDfDYWvX/GX7Ol4Et708665K1Vr7j6Moxirc8YyUu9WNTDOUWztc6A6fWc+wd4KNRlRyKTk272ik+BmKr1CxuSWOtySTc38YgXyj1aOO3a+xa/MXepv+OsH0D7Rdr0uyp4SnZnuHcixyKOA8yZ83ZLS42Ts41WKcNMxa3TlO7au6zKhdLsR+G3EQq1Vp16eeTPP19W3ao8GYEMdltodDzB0sekFprXJifAslobQ2l4JkWQiNaAiUTIhEFo8EosWECG0IlkyQCG0MMtAZFtJljWktLJkUiCPBaUXk8iIDHYRcsBhpiWgjkRSILQWRZJJBBCKvGnvnyX0iSTHDvn+30iGY2hnHpFxh/dT5V9IjxKHuJ8q+kR5vh0hTZ7mS0gkkh4ANDulvEcLWDcabaOPA859H3mZMbs9mpHPlIfu8bjiJ8ZSbn7ONsFajYZu9TfryNou1dOH60e0NNFfu/4J9P8A0Zapg2HEXi08KSeHDj4T6lXwlKhUbMAQSbLxsDKbG0kY3RVvyLC2vK/hKh5BN8oOzwsoxzGab/BXbHwS06Aq3JqsxW3RLzQ0Wuus59mbBz6g2VTxA95jqbeEuHwWQW4zDqZKTb/uP9NBUUxqxzjn8mN3n2DnU1aY766m34hzmMYfvafTMTtFKd85A4zCbbqI9UvSGUHj/UetuUYaKVmNrXH3PPeThUpboPn5RWyQlZLRkJxbSQySMsQyWjWiwQiAQgQRhLRGEyAyCQmWCG8BMW8MhCGSEw5ZCCQGeloCJTRMnmYhjmIYDDQjQRiIAIDOhV4098+S+kSQY4e0PkvpEkxNcjSPSLnD+4vyL6RPQCLh/cT5F9IjgRhD2oUWP6mS0kIEOWGc8gAn0b7ONhAqcSwuQbJf83WfPFHDzn2HdCoF2ehTiGa9vzZtb/SLvISlGvj5GfjIKVuX8I89vYMK+huSLtfrOHB4cF1B4XF5743EF2LNqYlDjpxiZJnrlBqJe4V1oEhiFp8bsRZfMywWgrrmFmB4Ea38pmtvsDgsQX5USB43nznZe8eIwyFKFVkQm5Q2YX6i40mmrSyug5R7FOp1caLFGXyWW/FPJjKlMG4ULa3iL/rrKCjhGqNlRWc9FF7eZnTWrtVJqOSzE95jxJmq3JxKKr0mFmvmvbVgeU2/q1RVtkuUZLPFq6zfGXEuSipboVmBvlU8gTe/hcSpxuzalFstVSh5cwfIz6ZiK9mOluk4sdhFxCGmwvpo3NT1nOvXzbzJfSVZ4uvDjB/Uv9nzYiQTt2hgWpVGptxB/UdZyWjeLUllfIglFwbjLtCESWj5ZMsIHIlpI+WDLIXkSAx7RLSgkCQSGQSFjwwCESwGG8BkJgkZBDEaOYhnNnRCGSEiCCwyqx3xD5L6RJJjviHyX0iGZBrHpF1hx3E+RfSI4EGG9xPkX0iPNtftQmsf1MgEIkhE6HMM2+4G8YpFqFX4TWN7Xyt1mJWaXYmDFKhVxtQZglqdFTwaqfxHwAmbVRjKvEjXopSjblfHZrd6MRTod7MrE6hFIvrw8p4btY+nXPvKr/8ArYi58p85xOKeo7PUYsxJJJ6zyVrEHn1mVaCG3GeRi/NWqfHtN5vxtUuv3WiCUB9s4BAJHBB1mSw2xnc2AtLndTF9oTh6hzHLmpseJA4rebHZ+xQTcCy8z1nN3/pFsOnorXP1DKbF3YbK2YA66fSXez92W7UECwHEzV0sIqiw0npQxtNSULKrE8CQL/rPMStnqLm2+GegjNU1KK+OCk2nggisx0AGp6ADUzDY3ebLpS1NzqwuPMT6jtvA9rhMQq6s1GoF88s+KDANY2BJBItbne09L4+uEovPwed8pdOM47X2DaO03rEGpluNBlW2nScomx2T9n7uoqVzlvqEFrgeJgxu6tEXVSwbhe9/8TX+rpr+nJkj43UWrf8Acx9pJZbQ2O9IZjZl/Mv8jlK4ibITU1mLF1lcq5bZrDBaAiGCEAKRFIjmKZMBIUiS0a0MmC8igRpLSSAikRTGgaUwkLEMcRTBYaFMEaAQQiqx3xD5L6RJJjviH+30iSY2NI9Iu8N7ifIvpE9AJ54YdxPkX0ieqxhD2oUW+5/kmWNIBGCwji2BRrNttKlfZGGy8O0djb81xMYBNpurj0q4d8DVIFyWpMeAbmsyapPEZL+l5N+galKUH/UsIxdVLaSU6JPAcOPgOs31DdBHzK4CEAgE31IOsq//AB56NUrTdKoZCLE5SL8B5wY6yqfXAVvjb6cbufwU2zr0qjVG0ZKbFfmbQHyIvO3Db4Yilor5l/K4BibTGQGmbNUJHaMNdANEHgJSuIfoV35c1k5/qLNPiEHj5NDid/8AEsCBkTS11Gv+TKKptCo753dmbreeEehQLEKoJYnQDiTBq0lFHMYpA2au+7hyyfUPs+3i7Sm9Co13BBTNzUjUR8FsQffMumS71PO2o/zMfs/Z33dhUquUcC+ReMvNjb800rg1roliufjx6xXfXtk3X0z1eirslTmyPKNJt7FFGyDQTM4g8/GXW2cYlZlqUGWqDpdOvSZfejaH3cikPifiI/Dpw/zONVLm1E6aixUUb5cM6adWk3cd6euhUsvTnMhtjAdjWele4BuhHAqRcSvdixJOp4m/WTPqNR04xzRp/RfDPM6zWfqorMcNfIYIxWLNgsIRFyxoZCCyWjSSEBaLaNDIQS0Vo5EQiRhIW0Qz0Ii2ghpiGCO0W0FhFTjviHyX0iSTHfEPkvpEkXvsbR6Re4YdxPkT0iewWDDL3E+VPSJ65Y0h7UI7X9T/ACALDknognqEh9HJJs5wkvN29lNVqqq8+JPAKOJlaKc3O4Kgdsx4hVt4AnWY9ZbsqeBloKFO1Z+C02rh3VFAv2Y0uSbs1veMp1p34zSbaxilBTXXUFpRqk84svlnsYw3Im0t2Eq0O0TSoBe/W3IzN4bcuq69pVIw9PkW1ZvJZusBUNsnIjgZ4bYJICnXKoEq7yNumqxB9mK7RVW2bpIweL3bA+HULH+tQv7TV7ibuCnTq4uqAzKGFMaEDKt7/rOQUpbbHdgTSF+zqd1l4jUWv4TnT5G2xbLGDLRU1vfGJjtq1DUYseJ1P1lYcHNlt3dxqbDhlPCx0twlSmAsbER2nFobU6hbeDm2DXal2pH5Dl46PbQyv209WtWBdWaqxFlF2uzmygDx0m23U2apevmtkFLW+upM99ibKpmqMQDnKKQp/K5OUH/jmtBWojVJ8fAs8nQ9XjY+u19zO0NzkoAHE+1rED2amyU/Ake+Z0IiAZezp5OmRf34y93j1fqQAD5gTL18aKZ9pdR1sTM8XbflpnGap0qjHHDOLbexlA7WiuUDV1FyAvUTPnlNxgto0ahyB1JOmVu6SDyAPGZHamG7OtUp8MrEW8OI/eMtFbN5hPtCnyVFUWrKWsM5JJJJvYoJBDBIQkkkkohDEMcxDIWgRI8QymEgGASGQQQypx3xD5L6RJJj/iHyX0iSLn2NY9I0WFPs0+VPSJ73nPhvhp8iekT1jOHtQjt9z/J6oZ0KZyK09M8NrJUJYPcNNBultUUq1n0RxlJ6dJmM8anWsZwuoVkXH7mvT6n0pqR9WxuDtw4cR5HXSVdSqEPeKr0zEC/6zx3T23VcCkQKiKL3ckdmg4nN0ma3o23SqYgVKSKDTOUH3sxBvcg6RLXppSm4fY9RZ5JVUqaXZ9JwNC6i3Pn08Z47Qo8fKYPA/aPiKbKzLTqAcu9T7vTu6TebJ21RxidpSOVvx0nIzofIcR4iLtfobMJvpAVa+u+Sx2V1PA85Z7MwwDZm0CgsT5T3q5UBJKgDiSbTK7xbzgK1KieIs7DmOgmTTaSc5pI1W3xUXJ9Fljtr06wYh+8bDK1gABKd6iLqzD9ZkzjSOf8AM8ziCfGeqhoppYyJP/qRhlRRfYreAgMlIlVbRyNC3/U7ty9pBa2QmwdSvk34f5mao4Utw6EngAAOJvO7AU17Vafaoje9e5stj+Yc+MltMNjiuyqr7Z2KyXRtdu0uzo1cQ9hkuAD+JzpafK8ZjnqHM5JPTkPpPqe9GznxGCohGDsx1YXAb+s/8RMp/wCKUk0qFnbnrYfoJn0ttdUG5dmrX0XamUVD2oxwP+856VKpY5mJYniTqTNm261BxZcynqDKh91mzsFZSgVmudOA4TbVq6pv+4pu0N9S5XBQyQkQTaLyQQySiAkgMkhAxWEl4shZDEMcxDKYSFMAjGCCGVOO+IfJfSIIcd8Q+S+kQTA+xrHpGkww9mnyJ6RGkww7if8AzT0iPljOPtQis97/ACJeOpgyxwkJAdgInrRp3MKU50UadjKnI7V1ZayaqunYbJd10as2Un+gcpgGWfRdoJ22y0VdTTqFWA5AnQzE4jZrqM1jbyvFukkvq3d5GXkIvMcdbSvUXmh3dc0nc3KsUsFFxmvy/mVlOkoC69++o4BT4zVbCo58W9StlC0sOXfKbjNaw/WaNQ1safTMejy7Vt7KvaG0GN8zM3gSdJU1a1517QNzp/us4hTMOiuEIppHTV2TnNrORJ0YWjdhPM0DOvZhs4v/ALqJ0tliDwcKK/8AkW77lvvLTOGw9KioANYF6zc9DdUHgJkL3vfrf69ZuvtIpX+7uASuU2bztb9ZkMFUCsAwzIWGZeo6CLtJbH0232PNdRKU0o9H1Hcio42YrVNReo1O/JM1hKXFnUmavZ+T/wDPpClbJ2QAHTvXMx21MUtMFmPkOsWJOy1pIab1TRmT6JTnVQo3BHUFf1HGZ/DbyITlYMvjpb6zU7Os1iNf5l21Sq5Z00t9Wor+l8r4PnGPwnZ1Hpn8LEfTlOaXG9Tg4qtbqB9QADKeegqblXFv7Hi74qNkkvuSCGSdDmAwHhIYJCyQGGK0hBWghMWUdESS0kggllTjviHyX0iCTH/EbyX0iSLn2NY9I0uFPs0+RPSJ6znwp7ifInpE97xrD2oRW+9/kZBee6Up5UTO2msqbwdaIbiJTnqqxlWG0zOQxjBRLbYu1eyLKwz02GV04Zh1B5ES1w+DR3AQnKb5Q3W17HlMvSFyBN7u3swJQ7dgGY37NW/eLdUlHldscaG6eGu0Vm09jYZVIdAHK9MzA3HTSc9ainY9lhx2a3uRY5qmnvFv4nRtDDOH9pe51vBgxYjz5zE7ZNcs2rTR3OaWM/YzD7JctlsSb205k8p04rYq4cDtzlYi+RLEjzJ0n0GiiqwqBQdCL9CeBEx+8+ziapeq1gTcKurf9Qb/ACFmYwzjJz0+gq3N45KB6lNjZO0HD38h/aF9mOoV8pyk6HiCRxW44HwMsNmYZSQqooueLd4nxvNRs6nZ8jgMpYZlsLedus4S8vKmW18p8cne7xtc45xho9cLsn7zgkpVlJtYcONhoQeo4SnqbuZSQUTNawNrEcgJdbzb0iiOwofEtq3KmtuA8ZRbF2ziKtWnSDNUXNma9jlUcdZqjCzb6kXhGaVsM7GuS8rYNsJhCLgqBc/036T5PtDHNUcuTcEm3gJ9Y31xPaYZqNO5LMATyFvGfNhuxU6qNJv0TjFOcnyLvJxtkoQjFtdlJrLvd7eFsObNd05cLqevlPLEbu1E1sG8ouytlGpXp0iD3mtYA3jCTrsjzyhPW7aZrammc+Lql3dzxLXP1nOZbbxYLsqzJbLoNDylTO1clKKa6OF0XGxqXYJJJLw2AIZJDBKLDFaG0hkLEMEYiLaUGgQgSWkEosp8f8RvJfSJIcePaN5L6RBF77GsekaDD+4nyJ6RPQGLhx3E+RPSI5EZQ9qElvuf5PSidZZ0TKhW1nfhasqyOUHRLbIsLSERVeMWmRjVNHrhG7w859QwjDsMPwtkXjprafJu0sbzdbsbYSrRGGcgOpvTvbUHiLzDrK5NJm7R2Ry4ndt8glALEgG8q6aSxxODtfjOBxY20HmQIvSH0MbeWWOFN7CcW3cBck8dZ3l1oKrvrciy8CfH6TopulZc1Mhx05g8wRyinyMZy2uHwy65KMjN4DZ/A6y+wOF76czcXnVSwVtANJU7x7xLh1ZKZBrlSvdsezB0JJ69Jhr0ll9kc/cluoUYtmQ3pxYfFVmBuO0YA+C90ftL3coFaVVxq7XRedgP+zMLWrXb/TPov2f4hWw7ppnVySPAgWM9vqq3XRFLo8zpro2XSO3F0LUu/r18+sz33gXPSaXeOt7Kw5mY9tDFuMj5Tca90me9Spee2zanZVBVABIB08xOSmbzvw9K/wBRpKWY8EcIzjvxkw23Mf21epU1F2sAeQGkrpZbdwDUqzhgQCcykjjeVs9NTt9OO3rB4jUKXqy395JAZIDOhxBBCYshY0kAkMhAQGGS0gQLQ5YcsOWUTJSbQHtG/t9IgnptEe0b+30iSLmOI9IvsJ8NPkT0ielSSSMo+1CSz3v8nnOihDJCA+TupmepkkmaXYzh7TnrmHBV2DAA2gklzX0nGLasPo26+MerSHaHPbS5te3nOTfugq06dRRlcVFsw+skkQw/fSPS2P8AhpfgqMbtCpUDtUbMwUZSQNNPKcOGrsFDglW/Mpyn/EMkPUJYOWjk3nkevtmue72tW2mmZpTYhyTrrx/eSSd9Glk4a5va/wAngV1mh3NrFcUoUkAggjjcW4awSTfquamKdL+6jZ7dHd+sxu1mshtp5eckkT6b9yJ6bW/yM/8AB5bFqlgbm/Dj9ZrtkIMymSSHq+JyJ4x/wa/JT/aQPZUzzzcZ88gkjHxv8ujz/k/3v8f+kkMkk3iwDRDJJIEiSSSSEJGEkkhQ14ORhklEKbaHxG+npEMkkXMcR6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643042" y="1214422"/>
            <a:ext cx="573327" cy="1059211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357554" y="1214422"/>
            <a:ext cx="571504" cy="2428892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500694" y="1214422"/>
            <a:ext cx="571504" cy="107157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143768" y="1214422"/>
            <a:ext cx="582721" cy="2428892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Содержимое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5000636"/>
            <a:ext cx="2500330" cy="1663856"/>
          </a:xfrm>
          <a:prstGeom prst="rect">
            <a:avLst/>
          </a:prstGeom>
        </p:spPr>
      </p:pic>
      <p:pic>
        <p:nvPicPr>
          <p:cNvPr id="24" name="Содержимое 5" descr="D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143380"/>
            <a:ext cx="1785950" cy="1785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images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113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762000"/>
            <a:ext cx="7715304" cy="2166934"/>
          </a:xfrm>
        </p:spPr>
        <p:txBody>
          <a:bodyPr>
            <a:noAutofit/>
          </a:bodyPr>
          <a:lstStyle/>
          <a:p>
            <a:r>
              <a:rPr lang="uk-UA" sz="7200" dirty="0" smtClean="0"/>
              <a:t>Хромосомні хвороби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/>
              <a:t>Синдром Дауна(</a:t>
            </a:r>
            <a:r>
              <a:rPr lang="ru-RU" b="1" dirty="0" err="1" smtClean="0"/>
              <a:t>додаткова</a:t>
            </a:r>
            <a:r>
              <a:rPr lang="ru-RU" b="1" dirty="0" smtClean="0"/>
              <a:t> хромосома 21)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encrypted-tbn2.gstatic.com/images?q=tbn:ANd9GcQdQKRP-oDw6VMg7qkOa3e2TvNwslxKhoX1iv6bZTDAnBKHWmLD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6929486" cy="4611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science">
  <a:themeElements>
    <a:clrScheme name="11sci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science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sci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HeliosCond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ci_fair_72dpi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ience Fair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TS101951756</Template>
  <TotalTime>451</TotalTime>
  <Words>100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11science</vt:lpstr>
      <vt:lpstr>Custom Design</vt:lpstr>
      <vt:lpstr>1_Custom Design</vt:lpstr>
      <vt:lpstr>1_Default Design</vt:lpstr>
      <vt:lpstr>sci_fair_72dpi</vt:lpstr>
      <vt:lpstr>ХРОМОСОМНА ТЕОРІЯ СПАДКОВОСТІ</vt:lpstr>
      <vt:lpstr>Слайд 2</vt:lpstr>
      <vt:lpstr>Основні положення хромосомної теорії спадковості такі: </vt:lpstr>
      <vt:lpstr>ГЕНЕТИЧНІ ХВОРОБИ</vt:lpstr>
      <vt:lpstr>Слайд 5</vt:lpstr>
      <vt:lpstr> </vt:lpstr>
      <vt:lpstr>Типи генетичних хвороб людини</vt:lpstr>
      <vt:lpstr>Хромосомні хвороби</vt:lpstr>
      <vt:lpstr> Синдром Дауна(додаткова хромосома 21)</vt:lpstr>
      <vt:lpstr>альбінізм</vt:lpstr>
      <vt:lpstr>Слайд 11</vt:lpstr>
      <vt:lpstr>шестипалість</vt:lpstr>
      <vt:lpstr>Слайд 13</vt:lpstr>
      <vt:lpstr>Синдром Клайнфельтера</vt:lpstr>
      <vt:lpstr>Генні (молекулярні) хвороби</vt:lpstr>
      <vt:lpstr>Фенілкетонурія</vt:lpstr>
      <vt:lpstr>Меланізм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52</cp:revision>
  <dcterms:modified xsi:type="dcterms:W3CDTF">2013-09-12T18:46:09Z</dcterms:modified>
</cp:coreProperties>
</file>