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1" r:id="rId4"/>
    <p:sldId id="258" r:id="rId5"/>
    <p:sldId id="262" r:id="rId6"/>
    <p:sldId id="276" r:id="rId7"/>
    <p:sldId id="269" r:id="rId8"/>
    <p:sldId id="270" r:id="rId9"/>
    <p:sldId id="271" r:id="rId10"/>
    <p:sldId id="263" r:id="rId11"/>
    <p:sldId id="272" r:id="rId12"/>
    <p:sldId id="273" r:id="rId13"/>
    <p:sldId id="274" r:id="rId14"/>
    <p:sldId id="275" r:id="rId15"/>
    <p:sldId id="264" r:id="rId16"/>
    <p:sldId id="279" r:id="rId17"/>
    <p:sldId id="277" r:id="rId18"/>
    <p:sldId id="278" r:id="rId19"/>
    <p:sldId id="265" r:id="rId20"/>
    <p:sldId id="266" r:id="rId21"/>
    <p:sldId id="280" r:id="rId22"/>
    <p:sldId id="267" r:id="rId23"/>
    <p:sldId id="281" r:id="rId24"/>
    <p:sldId id="268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2922" autoAdjust="0"/>
  </p:normalViewPr>
  <p:slideViewPr>
    <p:cSldViewPr>
      <p:cViewPr varScale="1">
        <p:scale>
          <a:sx n="68" d="100"/>
          <a:sy n="68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Фактори забруднення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Радійаціне забруднення</c:v>
                </c:pt>
                <c:pt idx="1">
                  <c:v>Ніщо серйозної стурбованості не викликає</c:v>
                </c:pt>
                <c:pt idx="2">
                  <c:v>Забруднення грунту</c:v>
                </c:pt>
                <c:pt idx="3">
                  <c:v>Забруднення повітря відходами виробництва</c:v>
                </c:pt>
                <c:pt idx="4">
                  <c:v>Забруднення води</c:v>
                </c:pt>
                <c:pt idx="5">
                  <c:v>Забруднення повітря автотранспортом</c:v>
                </c:pt>
                <c:pt idx="6">
                  <c:v>Забруднення сміттям території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</c:v>
                </c:pt>
                <c:pt idx="1">
                  <c:v>8</c:v>
                </c:pt>
                <c:pt idx="2">
                  <c:v>12</c:v>
                </c:pt>
                <c:pt idx="3">
                  <c:v>23</c:v>
                </c:pt>
                <c:pt idx="4">
                  <c:v>23</c:v>
                </c:pt>
                <c:pt idx="5">
                  <c:v>30</c:v>
                </c:pt>
                <c:pt idx="6">
                  <c:v>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8067584"/>
        <c:axId val="228122624"/>
      </c:barChart>
      <c:catAx>
        <c:axId val="228067584"/>
        <c:scaling>
          <c:orientation val="minMax"/>
        </c:scaling>
        <c:delete val="0"/>
        <c:axPos val="l"/>
        <c:majorTickMark val="none"/>
        <c:minorTickMark val="none"/>
        <c:tickLblPos val="nextTo"/>
        <c:crossAx val="228122624"/>
        <c:crosses val="autoZero"/>
        <c:auto val="1"/>
        <c:lblAlgn val="ctr"/>
        <c:lblOffset val="100"/>
        <c:noMultiLvlLbl val="0"/>
      </c:catAx>
      <c:valAx>
        <c:axId val="22812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80675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Екологічна ситуація Львів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Важко сказати</c:v>
                </c:pt>
                <c:pt idx="1">
                  <c:v>Цілком благополучна</c:v>
                </c:pt>
                <c:pt idx="2">
                  <c:v>Відносно благополучна</c:v>
                </c:pt>
                <c:pt idx="3">
                  <c:v>Неблагополучна</c:v>
                </c:pt>
                <c:pt idx="4">
                  <c:v>Дуже неблагополучна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0.12</c:v>
                </c:pt>
                <c:pt idx="1">
                  <c:v>0.04</c:v>
                </c:pt>
                <c:pt idx="2">
                  <c:v>0.32</c:v>
                </c:pt>
                <c:pt idx="3">
                  <c:v>0.33</c:v>
                </c:pt>
                <c:pt idx="4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66656"/>
        <c:axId val="1384832"/>
        <c:axId val="0"/>
      </c:bar3DChart>
      <c:catAx>
        <c:axId val="1366656"/>
        <c:scaling>
          <c:orientation val="minMax"/>
        </c:scaling>
        <c:delete val="0"/>
        <c:axPos val="l"/>
        <c:majorTickMark val="none"/>
        <c:minorTickMark val="none"/>
        <c:tickLblPos val="nextTo"/>
        <c:crossAx val="1384832"/>
        <c:crosses val="autoZero"/>
        <c:auto val="1"/>
        <c:lblAlgn val="ctr"/>
        <c:lblOffset val="100"/>
        <c:noMultiLvlLbl val="0"/>
      </c:catAx>
      <c:valAx>
        <c:axId val="138483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13666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Види забруднення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Енергетика</c:v>
                </c:pt>
                <c:pt idx="1">
                  <c:v>Металургія</c:v>
                </c:pt>
                <c:pt idx="2">
                  <c:v>Вугільна</c:v>
                </c:pt>
                <c:pt idx="3">
                  <c:v>Хімічна, нафтохімічна </c:v>
                </c:pt>
                <c:pt idx="4">
                  <c:v>Інші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0.33</c:v>
                </c:pt>
                <c:pt idx="1">
                  <c:v>0.28000000000000003</c:v>
                </c:pt>
                <c:pt idx="2">
                  <c:v>0.18</c:v>
                </c:pt>
                <c:pt idx="3">
                  <c:v>0.03</c:v>
                </c:pt>
                <c:pt idx="4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4509659991093427"/>
                  <c:y val="6.1106893472741709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Електроенергетика; </a:t>
                    </a:r>
                    <a:r>
                      <a:rPr lang="uk-UA" dirty="0"/>
                      <a:t>43%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uk-UA" smtClean="0"/>
                      <a:t>Інші; </a:t>
                    </a:r>
                    <a:r>
                      <a:rPr lang="uk-UA"/>
                      <a:t>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9151711901292012"/>
                  <c:y val="1.14313430194998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Електроенергетика</c:v>
                </c:pt>
                <c:pt idx="1">
                  <c:v>Комунальне господарство</c:v>
                </c:pt>
                <c:pt idx="2">
                  <c:v>Сільське господарство</c:v>
                </c:pt>
                <c:pt idx="3">
                  <c:v>Чорна металургія</c:v>
                </c:pt>
                <c:pt idx="4">
                  <c:v>Інші </c:v>
                </c:pt>
                <c:pt idx="5">
                  <c:v>Хімія і нафтохімія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 formatCode="0%">
                  <c:v>0.43</c:v>
                </c:pt>
                <c:pt idx="1">
                  <c:v>0.19500000000000001</c:v>
                </c:pt>
                <c:pt idx="2">
                  <c:v>0.16600000000000001</c:v>
                </c:pt>
                <c:pt idx="3" formatCode="0%">
                  <c:v>0.09</c:v>
                </c:pt>
                <c:pt idx="4" formatCode="0%">
                  <c:v>8.8999999999999996E-2</c:v>
                </c:pt>
                <c:pt idx="5" formatCode="0%">
                  <c:v>0.03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C8AC7-4C18-4873-9C74-2B526F70C604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81D787F6-9D71-4E92-B1AB-58E9D4C8E547}">
      <dgm:prSet phldrT="[Текст]"/>
      <dgm:spPr/>
      <dgm:t>
        <a:bodyPr/>
        <a:lstStyle/>
        <a:p>
          <a:r>
            <a:rPr lang="uk-UA" b="1" dirty="0" smtClean="0"/>
            <a:t>Глобальні проблеми людства</a:t>
          </a:r>
          <a:endParaRPr lang="uk-UA" b="1" dirty="0"/>
        </a:p>
      </dgm:t>
    </dgm:pt>
    <dgm:pt modelId="{901C0299-77BE-4D22-90D7-B8E15E7DEB3B}" type="parTrans" cxnId="{5961127E-E85E-495E-B261-AD022920AE92}">
      <dgm:prSet/>
      <dgm:spPr/>
      <dgm:t>
        <a:bodyPr/>
        <a:lstStyle/>
        <a:p>
          <a:endParaRPr lang="uk-UA"/>
        </a:p>
      </dgm:t>
    </dgm:pt>
    <dgm:pt modelId="{DC3BE692-E2C8-4324-8CDF-B08AB8D9D3B6}" type="sibTrans" cxnId="{5961127E-E85E-495E-B261-AD022920AE92}">
      <dgm:prSet/>
      <dgm:spPr/>
      <dgm:t>
        <a:bodyPr/>
        <a:lstStyle/>
        <a:p>
          <a:endParaRPr lang="uk-UA"/>
        </a:p>
      </dgm:t>
    </dgm:pt>
    <dgm:pt modelId="{EFF3C990-56BB-40A2-92C6-FD2C5E292914}" type="asst">
      <dgm:prSet phldrT="[Текст]"/>
      <dgm:spPr/>
      <dgm:t>
        <a:bodyPr/>
        <a:lstStyle/>
        <a:p>
          <a:r>
            <a:rPr lang="uk-UA" dirty="0" smtClean="0"/>
            <a:t>Глобальні зміни клімату</a:t>
          </a:r>
          <a:endParaRPr lang="uk-UA" dirty="0"/>
        </a:p>
      </dgm:t>
    </dgm:pt>
    <dgm:pt modelId="{C4039C57-DC28-40D1-B777-973D1F819931}" type="parTrans" cxnId="{23F59507-E2B1-4EE4-8561-33E967A58046}">
      <dgm:prSet/>
      <dgm:spPr/>
      <dgm:t>
        <a:bodyPr/>
        <a:lstStyle/>
        <a:p>
          <a:endParaRPr lang="uk-UA"/>
        </a:p>
      </dgm:t>
    </dgm:pt>
    <dgm:pt modelId="{62DE9BA4-2E92-4528-8EB0-7F3CCF6BFA29}" type="sibTrans" cxnId="{23F59507-E2B1-4EE4-8561-33E967A58046}">
      <dgm:prSet/>
      <dgm:spPr/>
      <dgm:t>
        <a:bodyPr/>
        <a:lstStyle/>
        <a:p>
          <a:endParaRPr lang="uk-UA"/>
        </a:p>
      </dgm:t>
    </dgm:pt>
    <dgm:pt modelId="{89CF4CD5-DBC7-4208-B97F-FFABE964822F}" type="asst">
      <dgm:prSet phldrT="[Текст]"/>
      <dgm:spPr/>
      <dgm:t>
        <a:bodyPr/>
        <a:lstStyle/>
        <a:p>
          <a:r>
            <a:rPr lang="uk-UA" dirty="0" smtClean="0"/>
            <a:t>Загроза енергетичної кризи</a:t>
          </a:r>
          <a:endParaRPr lang="uk-UA" dirty="0"/>
        </a:p>
      </dgm:t>
    </dgm:pt>
    <dgm:pt modelId="{67C5CFBD-8F87-4E24-905E-01F8151530E8}" type="parTrans" cxnId="{36482165-A852-46DD-874C-DFAEEBB7CE48}">
      <dgm:prSet/>
      <dgm:spPr/>
      <dgm:t>
        <a:bodyPr/>
        <a:lstStyle/>
        <a:p>
          <a:endParaRPr lang="uk-UA"/>
        </a:p>
      </dgm:t>
    </dgm:pt>
    <dgm:pt modelId="{05E22EA5-4CC5-424B-8BDB-242677A277DE}" type="sibTrans" cxnId="{36482165-A852-46DD-874C-DFAEEBB7CE48}">
      <dgm:prSet/>
      <dgm:spPr/>
      <dgm:t>
        <a:bodyPr/>
        <a:lstStyle/>
        <a:p>
          <a:endParaRPr lang="uk-UA"/>
        </a:p>
      </dgm:t>
    </dgm:pt>
    <dgm:pt modelId="{A555B13A-3BA4-401F-A926-5695AFA7FF9D}" type="asst">
      <dgm:prSet phldrT="[Текст]"/>
      <dgm:spPr/>
      <dgm:t>
        <a:bodyPr/>
        <a:lstStyle/>
        <a:p>
          <a:r>
            <a:rPr lang="uk-UA" dirty="0" smtClean="0"/>
            <a:t>Виснаження природних ресурсів</a:t>
          </a:r>
          <a:endParaRPr lang="uk-UA" dirty="0"/>
        </a:p>
      </dgm:t>
    </dgm:pt>
    <dgm:pt modelId="{55B235C9-C43A-4B2D-AAD6-2CA5B09714A6}" type="parTrans" cxnId="{26E791DA-27BD-47DB-B471-CAA7BC1F5E13}">
      <dgm:prSet/>
      <dgm:spPr/>
      <dgm:t>
        <a:bodyPr/>
        <a:lstStyle/>
        <a:p>
          <a:endParaRPr lang="uk-UA"/>
        </a:p>
      </dgm:t>
    </dgm:pt>
    <dgm:pt modelId="{0A597C6E-629E-4C12-8875-0D54FAA2E81B}" type="sibTrans" cxnId="{26E791DA-27BD-47DB-B471-CAA7BC1F5E13}">
      <dgm:prSet/>
      <dgm:spPr/>
      <dgm:t>
        <a:bodyPr/>
        <a:lstStyle/>
        <a:p>
          <a:endParaRPr lang="uk-UA"/>
        </a:p>
      </dgm:t>
    </dgm:pt>
    <dgm:pt modelId="{B31723EB-CE28-4CBD-9620-BC0E1D656109}" type="asst">
      <dgm:prSet phldrT="[Текст]"/>
      <dgm:spPr/>
      <dgm:t>
        <a:bodyPr/>
        <a:lstStyle/>
        <a:p>
          <a:r>
            <a:rPr lang="uk-UA" dirty="0" err="1" smtClean="0"/>
            <a:t>Демогра-фічна</a:t>
          </a:r>
          <a:r>
            <a:rPr lang="uk-UA" dirty="0" smtClean="0"/>
            <a:t> проблема</a:t>
          </a:r>
          <a:endParaRPr lang="uk-UA" dirty="0"/>
        </a:p>
      </dgm:t>
    </dgm:pt>
    <dgm:pt modelId="{43843CC3-B58D-4684-AA75-70D6D4AB1AD3}" type="parTrans" cxnId="{B256C63F-A13B-4965-9AC3-A69D1F400FB1}">
      <dgm:prSet/>
      <dgm:spPr/>
      <dgm:t>
        <a:bodyPr/>
        <a:lstStyle/>
        <a:p>
          <a:endParaRPr lang="uk-UA"/>
        </a:p>
      </dgm:t>
    </dgm:pt>
    <dgm:pt modelId="{16FDE21A-56F0-461B-9FCE-7BFBB16002CB}" type="sibTrans" cxnId="{B256C63F-A13B-4965-9AC3-A69D1F400FB1}">
      <dgm:prSet/>
      <dgm:spPr/>
      <dgm:t>
        <a:bodyPr/>
        <a:lstStyle/>
        <a:p>
          <a:endParaRPr lang="uk-UA"/>
        </a:p>
      </dgm:t>
    </dgm:pt>
    <dgm:pt modelId="{11E3BC3C-1099-4992-A7F5-C947E0C3BCB1}" type="asst">
      <dgm:prSet phldrT="[Текст]"/>
      <dgm:spPr/>
      <dgm:t>
        <a:bodyPr/>
        <a:lstStyle/>
        <a:p>
          <a:r>
            <a:rPr lang="uk-UA" dirty="0" smtClean="0"/>
            <a:t>Загроза світової війни</a:t>
          </a:r>
          <a:endParaRPr lang="uk-UA" dirty="0"/>
        </a:p>
      </dgm:t>
    </dgm:pt>
    <dgm:pt modelId="{E80B9DDC-C09A-4FA8-9E78-EA188DEC3009}" type="parTrans" cxnId="{AD122291-977D-40A3-BB54-C469CF7A9D0F}">
      <dgm:prSet/>
      <dgm:spPr/>
      <dgm:t>
        <a:bodyPr/>
        <a:lstStyle/>
        <a:p>
          <a:endParaRPr lang="uk-UA"/>
        </a:p>
      </dgm:t>
    </dgm:pt>
    <dgm:pt modelId="{8ACB91B3-50AD-4545-BE8C-8265191397BA}" type="sibTrans" cxnId="{AD122291-977D-40A3-BB54-C469CF7A9D0F}">
      <dgm:prSet/>
      <dgm:spPr/>
      <dgm:t>
        <a:bodyPr/>
        <a:lstStyle/>
        <a:p>
          <a:endParaRPr lang="uk-UA"/>
        </a:p>
      </dgm:t>
    </dgm:pt>
    <dgm:pt modelId="{1765F3F8-FD39-4947-8DFF-A52376BB8037}" type="asst">
      <dgm:prSet phldrT="[Текст]"/>
      <dgm:spPr/>
      <dgm:t>
        <a:bodyPr/>
        <a:lstStyle/>
        <a:p>
          <a:r>
            <a:rPr lang="uk-UA" dirty="0" smtClean="0"/>
            <a:t>Екологічна проблема</a:t>
          </a:r>
          <a:endParaRPr lang="uk-UA" dirty="0"/>
        </a:p>
      </dgm:t>
    </dgm:pt>
    <dgm:pt modelId="{A85246B7-94A2-415E-891E-F3685BE35E7B}" type="parTrans" cxnId="{882D3F37-E00C-4237-83C8-5CE50816EBF7}">
      <dgm:prSet/>
      <dgm:spPr/>
      <dgm:t>
        <a:bodyPr/>
        <a:lstStyle/>
        <a:p>
          <a:endParaRPr lang="uk-UA"/>
        </a:p>
      </dgm:t>
    </dgm:pt>
    <dgm:pt modelId="{7617E268-9191-4BC8-B787-4308DDE838B4}" type="sibTrans" cxnId="{882D3F37-E00C-4237-83C8-5CE50816EBF7}">
      <dgm:prSet/>
      <dgm:spPr/>
      <dgm:t>
        <a:bodyPr/>
        <a:lstStyle/>
        <a:p>
          <a:endParaRPr lang="uk-UA"/>
        </a:p>
      </dgm:t>
    </dgm:pt>
    <dgm:pt modelId="{C03782A1-E887-4E35-B9E6-EDE8E79AF266}" type="asst">
      <dgm:prSet phldrT="[Текст]"/>
      <dgm:spPr/>
      <dgm:t>
        <a:bodyPr/>
        <a:lstStyle/>
        <a:p>
          <a:r>
            <a:rPr lang="uk-UA" dirty="0" smtClean="0"/>
            <a:t>Духовна криза</a:t>
          </a:r>
          <a:endParaRPr lang="uk-UA" dirty="0"/>
        </a:p>
      </dgm:t>
    </dgm:pt>
    <dgm:pt modelId="{51E99503-0FBB-4C60-A461-84B7E2A48D86}" type="parTrans" cxnId="{12F152AD-A9A6-49F1-9042-7D6E2DCBCA6A}">
      <dgm:prSet/>
      <dgm:spPr/>
      <dgm:t>
        <a:bodyPr/>
        <a:lstStyle/>
        <a:p>
          <a:endParaRPr lang="uk-UA"/>
        </a:p>
      </dgm:t>
    </dgm:pt>
    <dgm:pt modelId="{3C04FBD2-D0CD-4D48-AD4D-09FD9F6C6DA1}" type="sibTrans" cxnId="{12F152AD-A9A6-49F1-9042-7D6E2DCBCA6A}">
      <dgm:prSet/>
      <dgm:spPr/>
      <dgm:t>
        <a:bodyPr/>
        <a:lstStyle/>
        <a:p>
          <a:endParaRPr lang="uk-UA"/>
        </a:p>
      </dgm:t>
    </dgm:pt>
    <dgm:pt modelId="{F4C73F0F-394C-42C2-B31C-685372BBE915}" type="pres">
      <dgm:prSet presAssocID="{FC3C8AC7-4C18-4873-9C74-2B526F70C60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FA79F141-2331-477C-824A-73BD3C750F3F}" type="pres">
      <dgm:prSet presAssocID="{81D787F6-9D71-4E92-B1AB-58E9D4C8E547}" presName="singleCycle" presStyleCnt="0"/>
      <dgm:spPr/>
    </dgm:pt>
    <dgm:pt modelId="{7412C16B-4D0D-41AE-8D21-387541140F28}" type="pres">
      <dgm:prSet presAssocID="{81D787F6-9D71-4E92-B1AB-58E9D4C8E547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uk-UA"/>
        </a:p>
      </dgm:t>
    </dgm:pt>
    <dgm:pt modelId="{FCE399EE-A9A6-4FA4-AF2C-D0A505C38505}" type="pres">
      <dgm:prSet presAssocID="{C4039C57-DC28-40D1-B777-973D1F819931}" presName="Name56" presStyleLbl="parChTrans1D2" presStyleIdx="0" presStyleCnt="7"/>
      <dgm:spPr/>
      <dgm:t>
        <a:bodyPr/>
        <a:lstStyle/>
        <a:p>
          <a:endParaRPr lang="uk-UA"/>
        </a:p>
      </dgm:t>
    </dgm:pt>
    <dgm:pt modelId="{C98BB79A-AF36-4FF6-90CC-60CB4C0AC841}" type="pres">
      <dgm:prSet presAssocID="{EFF3C990-56BB-40A2-92C6-FD2C5E292914}" presName="text0" presStyleLbl="node1" presStyleIdx="1" presStyleCnt="8" custScaleX="1265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19BCA4-C8DB-4AC9-BAB6-C09180F2D15D}" type="pres">
      <dgm:prSet presAssocID="{67C5CFBD-8F87-4E24-905E-01F8151530E8}" presName="Name56" presStyleLbl="parChTrans1D2" presStyleIdx="1" presStyleCnt="7"/>
      <dgm:spPr/>
      <dgm:t>
        <a:bodyPr/>
        <a:lstStyle/>
        <a:p>
          <a:endParaRPr lang="uk-UA"/>
        </a:p>
      </dgm:t>
    </dgm:pt>
    <dgm:pt modelId="{C29C5042-6C55-40C5-8E1A-D687CB542468}" type="pres">
      <dgm:prSet presAssocID="{89CF4CD5-DBC7-4208-B97F-FFABE964822F}" presName="text0" presStyleLbl="node1" presStyleIdx="2" presStyleCnt="8" custScaleX="1318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18D495-7A2A-402F-BC74-FC06D6842077}" type="pres">
      <dgm:prSet presAssocID="{55B235C9-C43A-4B2D-AAD6-2CA5B09714A6}" presName="Name56" presStyleLbl="parChTrans1D2" presStyleIdx="2" presStyleCnt="7"/>
      <dgm:spPr/>
      <dgm:t>
        <a:bodyPr/>
        <a:lstStyle/>
        <a:p>
          <a:endParaRPr lang="uk-UA"/>
        </a:p>
      </dgm:t>
    </dgm:pt>
    <dgm:pt modelId="{F530002C-09C4-4CF8-A92C-FB91B370C15F}" type="pres">
      <dgm:prSet presAssocID="{A555B13A-3BA4-401F-A926-5695AFA7FF9D}" presName="text0" presStyleLbl="node1" presStyleIdx="3" presStyleCnt="8" custScaleX="1330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45B149-A390-44E3-AEDE-65AB8825F56D}" type="pres">
      <dgm:prSet presAssocID="{43843CC3-B58D-4684-AA75-70D6D4AB1AD3}" presName="Name56" presStyleLbl="parChTrans1D2" presStyleIdx="3" presStyleCnt="7"/>
      <dgm:spPr/>
      <dgm:t>
        <a:bodyPr/>
        <a:lstStyle/>
        <a:p>
          <a:endParaRPr lang="uk-UA"/>
        </a:p>
      </dgm:t>
    </dgm:pt>
    <dgm:pt modelId="{73A08371-6C18-4A1A-BF16-43E3DE6AEF82}" type="pres">
      <dgm:prSet presAssocID="{B31723EB-CE28-4CBD-9620-BC0E1D656109}" presName="text0" presStyleLbl="node1" presStyleIdx="4" presStyleCnt="8" custScaleX="1318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6BA65D-FC35-4764-8B3D-A1ED76A25A21}" type="pres">
      <dgm:prSet presAssocID="{E80B9DDC-C09A-4FA8-9E78-EA188DEC3009}" presName="Name56" presStyleLbl="parChTrans1D2" presStyleIdx="4" presStyleCnt="7"/>
      <dgm:spPr/>
      <dgm:t>
        <a:bodyPr/>
        <a:lstStyle/>
        <a:p>
          <a:endParaRPr lang="uk-UA"/>
        </a:p>
      </dgm:t>
    </dgm:pt>
    <dgm:pt modelId="{CDBED276-9830-43FA-A44B-090B02748DAE}" type="pres">
      <dgm:prSet presAssocID="{11E3BC3C-1099-4992-A7F5-C947E0C3BCB1}" presName="text0" presStyleLbl="node1" presStyleIdx="5" presStyleCnt="8" custScaleX="1333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C5719E-0764-4099-9343-5D6ACCBE27BE}" type="pres">
      <dgm:prSet presAssocID="{A85246B7-94A2-415E-891E-F3685BE35E7B}" presName="Name56" presStyleLbl="parChTrans1D2" presStyleIdx="5" presStyleCnt="7"/>
      <dgm:spPr/>
      <dgm:t>
        <a:bodyPr/>
        <a:lstStyle/>
        <a:p>
          <a:endParaRPr lang="uk-UA"/>
        </a:p>
      </dgm:t>
    </dgm:pt>
    <dgm:pt modelId="{E45042E7-2430-4EE0-96FD-66B6B2286866}" type="pres">
      <dgm:prSet presAssocID="{1765F3F8-FD39-4947-8DFF-A52376BB8037}" presName="text0" presStyleLbl="node1" presStyleIdx="6" presStyleCnt="8" custScaleX="135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FB0B35-7D66-4364-AD1D-31073EFFDA9B}" type="pres">
      <dgm:prSet presAssocID="{51E99503-0FBB-4C60-A461-84B7E2A48D86}" presName="Name56" presStyleLbl="parChTrans1D2" presStyleIdx="6" presStyleCnt="7"/>
      <dgm:spPr/>
      <dgm:t>
        <a:bodyPr/>
        <a:lstStyle/>
        <a:p>
          <a:endParaRPr lang="uk-UA"/>
        </a:p>
      </dgm:t>
    </dgm:pt>
    <dgm:pt modelId="{A33B5B0C-FB1C-41EE-ACDB-831D6D8A74E0}" type="pres">
      <dgm:prSet presAssocID="{C03782A1-E887-4E35-B9E6-EDE8E79AF266}" presName="text0" presStyleLbl="node1" presStyleIdx="7" presStyleCnt="8" custScaleX="1305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27D86C6-A7CB-4A7A-B6A0-211860956C33}" type="presOf" srcId="{1765F3F8-FD39-4947-8DFF-A52376BB8037}" destId="{E45042E7-2430-4EE0-96FD-66B6B2286866}" srcOrd="0" destOrd="0" presId="urn:microsoft.com/office/officeart/2008/layout/RadialCluster"/>
    <dgm:cxn modelId="{AEB5B880-B9E2-47E0-ADB7-97849A205A12}" type="presOf" srcId="{B31723EB-CE28-4CBD-9620-BC0E1D656109}" destId="{73A08371-6C18-4A1A-BF16-43E3DE6AEF82}" srcOrd="0" destOrd="0" presId="urn:microsoft.com/office/officeart/2008/layout/RadialCluster"/>
    <dgm:cxn modelId="{75154BE0-DA54-4BFA-86E0-7A15365DC3D2}" type="presOf" srcId="{EFF3C990-56BB-40A2-92C6-FD2C5E292914}" destId="{C98BB79A-AF36-4FF6-90CC-60CB4C0AC841}" srcOrd="0" destOrd="0" presId="urn:microsoft.com/office/officeart/2008/layout/RadialCluster"/>
    <dgm:cxn modelId="{23F59507-E2B1-4EE4-8561-33E967A58046}" srcId="{81D787F6-9D71-4E92-B1AB-58E9D4C8E547}" destId="{EFF3C990-56BB-40A2-92C6-FD2C5E292914}" srcOrd="0" destOrd="0" parTransId="{C4039C57-DC28-40D1-B777-973D1F819931}" sibTransId="{62DE9BA4-2E92-4528-8EB0-7F3CCF6BFA29}"/>
    <dgm:cxn modelId="{80F81F25-9D12-4850-A6FA-B523F1EC6605}" type="presOf" srcId="{A85246B7-94A2-415E-891E-F3685BE35E7B}" destId="{80C5719E-0764-4099-9343-5D6ACCBE27BE}" srcOrd="0" destOrd="0" presId="urn:microsoft.com/office/officeart/2008/layout/RadialCluster"/>
    <dgm:cxn modelId="{F6622734-B98C-4FBD-9AF2-8548FE114A73}" type="presOf" srcId="{FC3C8AC7-4C18-4873-9C74-2B526F70C604}" destId="{F4C73F0F-394C-42C2-B31C-685372BBE915}" srcOrd="0" destOrd="0" presId="urn:microsoft.com/office/officeart/2008/layout/RadialCluster"/>
    <dgm:cxn modelId="{5961127E-E85E-495E-B261-AD022920AE92}" srcId="{FC3C8AC7-4C18-4873-9C74-2B526F70C604}" destId="{81D787F6-9D71-4E92-B1AB-58E9D4C8E547}" srcOrd="0" destOrd="0" parTransId="{901C0299-77BE-4D22-90D7-B8E15E7DEB3B}" sibTransId="{DC3BE692-E2C8-4324-8CDF-B08AB8D9D3B6}"/>
    <dgm:cxn modelId="{33D2C1DA-AA01-4472-88B2-CAE302B20EEC}" type="presOf" srcId="{55B235C9-C43A-4B2D-AAD6-2CA5B09714A6}" destId="{8418D495-7A2A-402F-BC74-FC06D6842077}" srcOrd="0" destOrd="0" presId="urn:microsoft.com/office/officeart/2008/layout/RadialCluster"/>
    <dgm:cxn modelId="{36482165-A852-46DD-874C-DFAEEBB7CE48}" srcId="{81D787F6-9D71-4E92-B1AB-58E9D4C8E547}" destId="{89CF4CD5-DBC7-4208-B97F-FFABE964822F}" srcOrd="1" destOrd="0" parTransId="{67C5CFBD-8F87-4E24-905E-01F8151530E8}" sibTransId="{05E22EA5-4CC5-424B-8BDB-242677A277DE}"/>
    <dgm:cxn modelId="{26E791DA-27BD-47DB-B471-CAA7BC1F5E13}" srcId="{81D787F6-9D71-4E92-B1AB-58E9D4C8E547}" destId="{A555B13A-3BA4-401F-A926-5695AFA7FF9D}" srcOrd="2" destOrd="0" parTransId="{55B235C9-C43A-4B2D-AAD6-2CA5B09714A6}" sibTransId="{0A597C6E-629E-4C12-8875-0D54FAA2E81B}"/>
    <dgm:cxn modelId="{AD122291-977D-40A3-BB54-C469CF7A9D0F}" srcId="{81D787F6-9D71-4E92-B1AB-58E9D4C8E547}" destId="{11E3BC3C-1099-4992-A7F5-C947E0C3BCB1}" srcOrd="4" destOrd="0" parTransId="{E80B9DDC-C09A-4FA8-9E78-EA188DEC3009}" sibTransId="{8ACB91B3-50AD-4545-BE8C-8265191397BA}"/>
    <dgm:cxn modelId="{165DD7B9-F260-4517-B5A3-C2D0928513FB}" type="presOf" srcId="{81D787F6-9D71-4E92-B1AB-58E9D4C8E547}" destId="{7412C16B-4D0D-41AE-8D21-387541140F28}" srcOrd="0" destOrd="0" presId="urn:microsoft.com/office/officeart/2008/layout/RadialCluster"/>
    <dgm:cxn modelId="{0D870E42-0F7E-4090-A560-623980E90183}" type="presOf" srcId="{E80B9DDC-C09A-4FA8-9E78-EA188DEC3009}" destId="{FC6BA65D-FC35-4764-8B3D-A1ED76A25A21}" srcOrd="0" destOrd="0" presId="urn:microsoft.com/office/officeart/2008/layout/RadialCluster"/>
    <dgm:cxn modelId="{C16EF4BC-F95B-4A29-857A-E5AC0302DFA3}" type="presOf" srcId="{67C5CFBD-8F87-4E24-905E-01F8151530E8}" destId="{0A19BCA4-C8DB-4AC9-BAB6-C09180F2D15D}" srcOrd="0" destOrd="0" presId="urn:microsoft.com/office/officeart/2008/layout/RadialCluster"/>
    <dgm:cxn modelId="{2767E466-3DB6-4B20-89A2-646A830963E1}" type="presOf" srcId="{51E99503-0FBB-4C60-A461-84B7E2A48D86}" destId="{7BFB0B35-7D66-4364-AD1D-31073EFFDA9B}" srcOrd="0" destOrd="0" presId="urn:microsoft.com/office/officeart/2008/layout/RadialCluster"/>
    <dgm:cxn modelId="{A13029EF-E81A-41ED-A6C6-B1AEA8E910AF}" type="presOf" srcId="{89CF4CD5-DBC7-4208-B97F-FFABE964822F}" destId="{C29C5042-6C55-40C5-8E1A-D687CB542468}" srcOrd="0" destOrd="0" presId="urn:microsoft.com/office/officeart/2008/layout/RadialCluster"/>
    <dgm:cxn modelId="{4DA77735-7020-40E9-AFBD-F82016C2BCD6}" type="presOf" srcId="{11E3BC3C-1099-4992-A7F5-C947E0C3BCB1}" destId="{CDBED276-9830-43FA-A44B-090B02748DAE}" srcOrd="0" destOrd="0" presId="urn:microsoft.com/office/officeart/2008/layout/RadialCluster"/>
    <dgm:cxn modelId="{B256C63F-A13B-4965-9AC3-A69D1F400FB1}" srcId="{81D787F6-9D71-4E92-B1AB-58E9D4C8E547}" destId="{B31723EB-CE28-4CBD-9620-BC0E1D656109}" srcOrd="3" destOrd="0" parTransId="{43843CC3-B58D-4684-AA75-70D6D4AB1AD3}" sibTransId="{16FDE21A-56F0-461B-9FCE-7BFBB16002CB}"/>
    <dgm:cxn modelId="{A2F3BFB8-0E4B-4C38-8541-CAF90A4DA815}" type="presOf" srcId="{A555B13A-3BA4-401F-A926-5695AFA7FF9D}" destId="{F530002C-09C4-4CF8-A92C-FB91B370C15F}" srcOrd="0" destOrd="0" presId="urn:microsoft.com/office/officeart/2008/layout/RadialCluster"/>
    <dgm:cxn modelId="{10BDDF37-80B3-48A1-827B-BA72C4DB9383}" type="presOf" srcId="{C03782A1-E887-4E35-B9E6-EDE8E79AF266}" destId="{A33B5B0C-FB1C-41EE-ACDB-831D6D8A74E0}" srcOrd="0" destOrd="0" presId="urn:microsoft.com/office/officeart/2008/layout/RadialCluster"/>
    <dgm:cxn modelId="{CA1284E2-65CF-47DF-BF82-6A21358394FD}" type="presOf" srcId="{43843CC3-B58D-4684-AA75-70D6D4AB1AD3}" destId="{6C45B149-A390-44E3-AEDE-65AB8825F56D}" srcOrd="0" destOrd="0" presId="urn:microsoft.com/office/officeart/2008/layout/RadialCluster"/>
    <dgm:cxn modelId="{882D3F37-E00C-4237-83C8-5CE50816EBF7}" srcId="{81D787F6-9D71-4E92-B1AB-58E9D4C8E547}" destId="{1765F3F8-FD39-4947-8DFF-A52376BB8037}" srcOrd="5" destOrd="0" parTransId="{A85246B7-94A2-415E-891E-F3685BE35E7B}" sibTransId="{7617E268-9191-4BC8-B787-4308DDE838B4}"/>
    <dgm:cxn modelId="{4B33B968-7B02-4695-B401-CD1BBAEA5CF4}" type="presOf" srcId="{C4039C57-DC28-40D1-B777-973D1F819931}" destId="{FCE399EE-A9A6-4FA4-AF2C-D0A505C38505}" srcOrd="0" destOrd="0" presId="urn:microsoft.com/office/officeart/2008/layout/RadialCluster"/>
    <dgm:cxn modelId="{12F152AD-A9A6-49F1-9042-7D6E2DCBCA6A}" srcId="{81D787F6-9D71-4E92-B1AB-58E9D4C8E547}" destId="{C03782A1-E887-4E35-B9E6-EDE8E79AF266}" srcOrd="6" destOrd="0" parTransId="{51E99503-0FBB-4C60-A461-84B7E2A48D86}" sibTransId="{3C04FBD2-D0CD-4D48-AD4D-09FD9F6C6DA1}"/>
    <dgm:cxn modelId="{65E42C07-0CEB-42BF-A213-75AD086BB952}" type="presParOf" srcId="{F4C73F0F-394C-42C2-B31C-685372BBE915}" destId="{FA79F141-2331-477C-824A-73BD3C750F3F}" srcOrd="0" destOrd="0" presId="urn:microsoft.com/office/officeart/2008/layout/RadialCluster"/>
    <dgm:cxn modelId="{C0C13317-0086-4C92-B570-03CD5EBCE2D4}" type="presParOf" srcId="{FA79F141-2331-477C-824A-73BD3C750F3F}" destId="{7412C16B-4D0D-41AE-8D21-387541140F28}" srcOrd="0" destOrd="0" presId="urn:microsoft.com/office/officeart/2008/layout/RadialCluster"/>
    <dgm:cxn modelId="{24DEB4AB-1862-47EC-B1CD-FC309731689B}" type="presParOf" srcId="{FA79F141-2331-477C-824A-73BD3C750F3F}" destId="{FCE399EE-A9A6-4FA4-AF2C-D0A505C38505}" srcOrd="1" destOrd="0" presId="urn:microsoft.com/office/officeart/2008/layout/RadialCluster"/>
    <dgm:cxn modelId="{6B5387BB-4E72-4B37-8556-0F595F645B5F}" type="presParOf" srcId="{FA79F141-2331-477C-824A-73BD3C750F3F}" destId="{C98BB79A-AF36-4FF6-90CC-60CB4C0AC841}" srcOrd="2" destOrd="0" presId="urn:microsoft.com/office/officeart/2008/layout/RadialCluster"/>
    <dgm:cxn modelId="{46D86ED4-9EEE-487B-B109-933BB221A9DA}" type="presParOf" srcId="{FA79F141-2331-477C-824A-73BD3C750F3F}" destId="{0A19BCA4-C8DB-4AC9-BAB6-C09180F2D15D}" srcOrd="3" destOrd="0" presId="urn:microsoft.com/office/officeart/2008/layout/RadialCluster"/>
    <dgm:cxn modelId="{6397E22F-9663-4264-84DA-20FFFD7CF79F}" type="presParOf" srcId="{FA79F141-2331-477C-824A-73BD3C750F3F}" destId="{C29C5042-6C55-40C5-8E1A-D687CB542468}" srcOrd="4" destOrd="0" presId="urn:microsoft.com/office/officeart/2008/layout/RadialCluster"/>
    <dgm:cxn modelId="{7166A1B4-8954-4552-86D3-4786BD2B9303}" type="presParOf" srcId="{FA79F141-2331-477C-824A-73BD3C750F3F}" destId="{8418D495-7A2A-402F-BC74-FC06D6842077}" srcOrd="5" destOrd="0" presId="urn:microsoft.com/office/officeart/2008/layout/RadialCluster"/>
    <dgm:cxn modelId="{E7A2C580-06E7-4A4B-9F80-309BA4A2DDDF}" type="presParOf" srcId="{FA79F141-2331-477C-824A-73BD3C750F3F}" destId="{F530002C-09C4-4CF8-A92C-FB91B370C15F}" srcOrd="6" destOrd="0" presId="urn:microsoft.com/office/officeart/2008/layout/RadialCluster"/>
    <dgm:cxn modelId="{AF513201-EE19-49B0-8259-8B2AF3BA640D}" type="presParOf" srcId="{FA79F141-2331-477C-824A-73BD3C750F3F}" destId="{6C45B149-A390-44E3-AEDE-65AB8825F56D}" srcOrd="7" destOrd="0" presId="urn:microsoft.com/office/officeart/2008/layout/RadialCluster"/>
    <dgm:cxn modelId="{E4A0736A-384C-42D8-BEE5-0A7A08ED8905}" type="presParOf" srcId="{FA79F141-2331-477C-824A-73BD3C750F3F}" destId="{73A08371-6C18-4A1A-BF16-43E3DE6AEF82}" srcOrd="8" destOrd="0" presId="urn:microsoft.com/office/officeart/2008/layout/RadialCluster"/>
    <dgm:cxn modelId="{F2AF23B4-851E-42E9-93F3-C52949C1C37A}" type="presParOf" srcId="{FA79F141-2331-477C-824A-73BD3C750F3F}" destId="{FC6BA65D-FC35-4764-8B3D-A1ED76A25A21}" srcOrd="9" destOrd="0" presId="urn:microsoft.com/office/officeart/2008/layout/RadialCluster"/>
    <dgm:cxn modelId="{78584E0B-2D9B-4FFE-AAC4-6F4634B25CCD}" type="presParOf" srcId="{FA79F141-2331-477C-824A-73BD3C750F3F}" destId="{CDBED276-9830-43FA-A44B-090B02748DAE}" srcOrd="10" destOrd="0" presId="urn:microsoft.com/office/officeart/2008/layout/RadialCluster"/>
    <dgm:cxn modelId="{1D29A0C4-2D1D-43F4-AD14-393850D4673F}" type="presParOf" srcId="{FA79F141-2331-477C-824A-73BD3C750F3F}" destId="{80C5719E-0764-4099-9343-5D6ACCBE27BE}" srcOrd="11" destOrd="0" presId="urn:microsoft.com/office/officeart/2008/layout/RadialCluster"/>
    <dgm:cxn modelId="{E3C038D2-40A9-48FE-AA66-58B1AF0B61EA}" type="presParOf" srcId="{FA79F141-2331-477C-824A-73BD3C750F3F}" destId="{E45042E7-2430-4EE0-96FD-66B6B2286866}" srcOrd="12" destOrd="0" presId="urn:microsoft.com/office/officeart/2008/layout/RadialCluster"/>
    <dgm:cxn modelId="{46593664-9667-4C1F-8900-29C637BCD8BF}" type="presParOf" srcId="{FA79F141-2331-477C-824A-73BD3C750F3F}" destId="{7BFB0B35-7D66-4364-AD1D-31073EFFDA9B}" srcOrd="13" destOrd="0" presId="urn:microsoft.com/office/officeart/2008/layout/RadialCluster"/>
    <dgm:cxn modelId="{6E74BF15-A720-4778-B04D-56CFFDCFF8E3}" type="presParOf" srcId="{FA79F141-2331-477C-824A-73BD3C750F3F}" destId="{A33B5B0C-FB1C-41EE-ACDB-831D6D8A74E0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F27B2-6357-474F-9F57-42CCE039A062}" type="doc">
      <dgm:prSet loTypeId="urn:microsoft.com/office/officeart/2005/8/layout/cycle1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7CF1D0E2-A74A-4C8E-ACCF-F9FF705C0C1F}">
      <dgm:prSet phldrT="[Текст]"/>
      <dgm:spPr/>
      <dgm:t>
        <a:bodyPr/>
        <a:lstStyle/>
        <a:p>
          <a:r>
            <a:rPr lang="uk-UA" dirty="0" smtClean="0"/>
            <a:t>Вода</a:t>
          </a:r>
          <a:endParaRPr lang="uk-UA" dirty="0"/>
        </a:p>
      </dgm:t>
    </dgm:pt>
    <dgm:pt modelId="{E9BBF33A-6E92-4AB8-8C20-CB32CA06D8D6}" type="parTrans" cxnId="{8392A5F0-B18B-456E-9A1C-0FC9433AD15F}">
      <dgm:prSet/>
      <dgm:spPr/>
      <dgm:t>
        <a:bodyPr/>
        <a:lstStyle/>
        <a:p>
          <a:endParaRPr lang="uk-UA"/>
        </a:p>
      </dgm:t>
    </dgm:pt>
    <dgm:pt modelId="{B61FA677-0A47-4745-8D16-81170A6AF4C5}" type="sibTrans" cxnId="{8392A5F0-B18B-456E-9A1C-0FC9433AD15F}">
      <dgm:prSet/>
      <dgm:spPr/>
      <dgm:t>
        <a:bodyPr/>
        <a:lstStyle/>
        <a:p>
          <a:endParaRPr lang="uk-UA"/>
        </a:p>
      </dgm:t>
    </dgm:pt>
    <dgm:pt modelId="{B011B57F-56C2-4C1B-8204-3BBC5056DAFB}">
      <dgm:prSet phldrT="[Текст]"/>
      <dgm:spPr/>
      <dgm:t>
        <a:bodyPr/>
        <a:lstStyle/>
        <a:p>
          <a:r>
            <a:rPr lang="uk-UA" dirty="0" err="1" smtClean="0"/>
            <a:t>Грунт</a:t>
          </a:r>
          <a:endParaRPr lang="uk-UA" dirty="0"/>
        </a:p>
      </dgm:t>
    </dgm:pt>
    <dgm:pt modelId="{65434377-8A37-4029-8C88-0EE6BC1FC237}" type="parTrans" cxnId="{4BAA6C13-6213-496C-AF0B-38178FB73D7E}">
      <dgm:prSet/>
      <dgm:spPr/>
      <dgm:t>
        <a:bodyPr/>
        <a:lstStyle/>
        <a:p>
          <a:endParaRPr lang="uk-UA"/>
        </a:p>
      </dgm:t>
    </dgm:pt>
    <dgm:pt modelId="{DEA2A191-7A32-4168-99A9-12B6A21A9767}" type="sibTrans" cxnId="{4BAA6C13-6213-496C-AF0B-38178FB73D7E}">
      <dgm:prSet/>
      <dgm:spPr/>
      <dgm:t>
        <a:bodyPr/>
        <a:lstStyle/>
        <a:p>
          <a:endParaRPr lang="uk-UA"/>
        </a:p>
      </dgm:t>
    </dgm:pt>
    <dgm:pt modelId="{890A48F5-58CB-4F01-AAB3-EFE21980282D}">
      <dgm:prSet phldrT="[Текст]"/>
      <dgm:spPr/>
      <dgm:t>
        <a:bodyPr/>
        <a:lstStyle/>
        <a:p>
          <a:r>
            <a:rPr lang="uk-UA" dirty="0" smtClean="0"/>
            <a:t>Повітря</a:t>
          </a:r>
          <a:endParaRPr lang="uk-UA" dirty="0"/>
        </a:p>
      </dgm:t>
    </dgm:pt>
    <dgm:pt modelId="{56A22903-7BBC-42FB-92A9-E557C83954D5}" type="parTrans" cxnId="{1FAD99D9-3B08-4D20-B740-D9515A795A64}">
      <dgm:prSet/>
      <dgm:spPr/>
      <dgm:t>
        <a:bodyPr/>
        <a:lstStyle/>
        <a:p>
          <a:endParaRPr lang="uk-UA"/>
        </a:p>
      </dgm:t>
    </dgm:pt>
    <dgm:pt modelId="{1B028736-2F7A-464B-808B-C0CCA2BBEC93}" type="sibTrans" cxnId="{1FAD99D9-3B08-4D20-B740-D9515A795A64}">
      <dgm:prSet/>
      <dgm:spPr/>
      <dgm:t>
        <a:bodyPr/>
        <a:lstStyle/>
        <a:p>
          <a:endParaRPr lang="uk-UA"/>
        </a:p>
      </dgm:t>
    </dgm:pt>
    <dgm:pt modelId="{A9B857E6-C7B9-4E57-B782-E0D9D565546A}">
      <dgm:prSet phldrT="[Текст]"/>
      <dgm:spPr/>
      <dgm:t>
        <a:bodyPr/>
        <a:lstStyle/>
        <a:p>
          <a:r>
            <a:rPr lang="uk-UA" dirty="0" smtClean="0"/>
            <a:t>Людина</a:t>
          </a:r>
          <a:endParaRPr lang="uk-UA" dirty="0"/>
        </a:p>
      </dgm:t>
    </dgm:pt>
    <dgm:pt modelId="{3E650865-8863-4E50-B251-29505697F986}" type="parTrans" cxnId="{0C4BB874-29B1-47BC-B489-CE80C434A113}">
      <dgm:prSet/>
      <dgm:spPr/>
      <dgm:t>
        <a:bodyPr/>
        <a:lstStyle/>
        <a:p>
          <a:endParaRPr lang="uk-UA"/>
        </a:p>
      </dgm:t>
    </dgm:pt>
    <dgm:pt modelId="{62D3EBA6-9BE9-45C8-B993-CA352A85AAB9}" type="sibTrans" cxnId="{0C4BB874-29B1-47BC-B489-CE80C434A113}">
      <dgm:prSet/>
      <dgm:spPr/>
      <dgm:t>
        <a:bodyPr/>
        <a:lstStyle/>
        <a:p>
          <a:endParaRPr lang="uk-UA"/>
        </a:p>
      </dgm:t>
    </dgm:pt>
    <dgm:pt modelId="{DFCE5F62-1BB5-4D27-AFF9-7D4E6354CD9E}" type="pres">
      <dgm:prSet presAssocID="{140F27B2-6357-474F-9F57-42CCE039A062}" presName="cycle" presStyleCnt="0">
        <dgm:presLayoutVars>
          <dgm:dir/>
          <dgm:resizeHandles val="exact"/>
        </dgm:presLayoutVars>
      </dgm:prSet>
      <dgm:spPr/>
    </dgm:pt>
    <dgm:pt modelId="{4E597A43-04F5-4A95-8371-8B8CD6E64A5B}" type="pres">
      <dgm:prSet presAssocID="{7CF1D0E2-A74A-4C8E-ACCF-F9FF705C0C1F}" presName="dummy" presStyleCnt="0"/>
      <dgm:spPr/>
    </dgm:pt>
    <dgm:pt modelId="{F579245C-31DE-41A9-8685-82B566F945C7}" type="pres">
      <dgm:prSet presAssocID="{7CF1D0E2-A74A-4C8E-ACCF-F9FF705C0C1F}" presName="node" presStyleLbl="revTx" presStyleIdx="0" presStyleCnt="4">
        <dgm:presLayoutVars>
          <dgm:bulletEnabled val="1"/>
        </dgm:presLayoutVars>
      </dgm:prSet>
      <dgm:spPr/>
    </dgm:pt>
    <dgm:pt modelId="{3070E071-30D3-4B84-BAD2-BB6A7D485541}" type="pres">
      <dgm:prSet presAssocID="{B61FA677-0A47-4745-8D16-81170A6AF4C5}" presName="sibTrans" presStyleLbl="node1" presStyleIdx="0" presStyleCnt="4"/>
      <dgm:spPr/>
    </dgm:pt>
    <dgm:pt modelId="{E92CB0F0-B143-4121-8059-E79BC9E0DAEC}" type="pres">
      <dgm:prSet presAssocID="{B011B57F-56C2-4C1B-8204-3BBC5056DAFB}" presName="dummy" presStyleCnt="0"/>
      <dgm:spPr/>
    </dgm:pt>
    <dgm:pt modelId="{DD9A615E-7F64-4B80-9942-2EF6ADA979EF}" type="pres">
      <dgm:prSet presAssocID="{B011B57F-56C2-4C1B-8204-3BBC5056DAFB}" presName="node" presStyleLbl="revTx" presStyleIdx="1" presStyleCnt="4">
        <dgm:presLayoutVars>
          <dgm:bulletEnabled val="1"/>
        </dgm:presLayoutVars>
      </dgm:prSet>
      <dgm:spPr/>
    </dgm:pt>
    <dgm:pt modelId="{856BD6F9-3BF9-46B0-B532-A67891CD69CF}" type="pres">
      <dgm:prSet presAssocID="{DEA2A191-7A32-4168-99A9-12B6A21A9767}" presName="sibTrans" presStyleLbl="node1" presStyleIdx="1" presStyleCnt="4"/>
      <dgm:spPr/>
    </dgm:pt>
    <dgm:pt modelId="{6640BEBB-E534-491E-B446-67EA83B5E438}" type="pres">
      <dgm:prSet presAssocID="{890A48F5-58CB-4F01-AAB3-EFE21980282D}" presName="dummy" presStyleCnt="0"/>
      <dgm:spPr/>
    </dgm:pt>
    <dgm:pt modelId="{B02637B2-FA20-465C-9DE5-652E70C65B0A}" type="pres">
      <dgm:prSet presAssocID="{890A48F5-58CB-4F01-AAB3-EFE21980282D}" presName="node" presStyleLbl="revTx" presStyleIdx="2" presStyleCnt="4">
        <dgm:presLayoutVars>
          <dgm:bulletEnabled val="1"/>
        </dgm:presLayoutVars>
      </dgm:prSet>
      <dgm:spPr/>
    </dgm:pt>
    <dgm:pt modelId="{F4597514-77EB-41D4-AC36-7807A16D326E}" type="pres">
      <dgm:prSet presAssocID="{1B028736-2F7A-464B-808B-C0CCA2BBEC93}" presName="sibTrans" presStyleLbl="node1" presStyleIdx="2" presStyleCnt="4"/>
      <dgm:spPr/>
    </dgm:pt>
    <dgm:pt modelId="{DA5D77F3-097F-4D79-827C-E0A309F80196}" type="pres">
      <dgm:prSet presAssocID="{A9B857E6-C7B9-4E57-B782-E0D9D565546A}" presName="dummy" presStyleCnt="0"/>
      <dgm:spPr/>
    </dgm:pt>
    <dgm:pt modelId="{53F4D8FE-3351-4DA5-A472-C8E8F4F0A8FE}" type="pres">
      <dgm:prSet presAssocID="{A9B857E6-C7B9-4E57-B782-E0D9D565546A}" presName="node" presStyleLbl="revTx" presStyleIdx="3" presStyleCnt="4">
        <dgm:presLayoutVars>
          <dgm:bulletEnabled val="1"/>
        </dgm:presLayoutVars>
      </dgm:prSet>
      <dgm:spPr/>
    </dgm:pt>
    <dgm:pt modelId="{A9104D2F-9B6E-4588-87AA-957BB6750173}" type="pres">
      <dgm:prSet presAssocID="{62D3EBA6-9BE9-45C8-B993-CA352A85AAB9}" presName="sibTrans" presStyleLbl="node1" presStyleIdx="3" presStyleCnt="4"/>
      <dgm:spPr/>
    </dgm:pt>
  </dgm:ptLst>
  <dgm:cxnLst>
    <dgm:cxn modelId="{B3C50EEB-2B07-4893-A529-9D73FD071595}" type="presOf" srcId="{7CF1D0E2-A74A-4C8E-ACCF-F9FF705C0C1F}" destId="{F579245C-31DE-41A9-8685-82B566F945C7}" srcOrd="0" destOrd="0" presId="urn:microsoft.com/office/officeart/2005/8/layout/cycle1"/>
    <dgm:cxn modelId="{1FAD99D9-3B08-4D20-B740-D9515A795A64}" srcId="{140F27B2-6357-474F-9F57-42CCE039A062}" destId="{890A48F5-58CB-4F01-AAB3-EFE21980282D}" srcOrd="2" destOrd="0" parTransId="{56A22903-7BBC-42FB-92A9-E557C83954D5}" sibTransId="{1B028736-2F7A-464B-808B-C0CCA2BBEC93}"/>
    <dgm:cxn modelId="{9438BB36-4957-43A5-A654-647EAAE9D59A}" type="presOf" srcId="{DEA2A191-7A32-4168-99A9-12B6A21A9767}" destId="{856BD6F9-3BF9-46B0-B532-A67891CD69CF}" srcOrd="0" destOrd="0" presId="urn:microsoft.com/office/officeart/2005/8/layout/cycle1"/>
    <dgm:cxn modelId="{4BAA6C13-6213-496C-AF0B-38178FB73D7E}" srcId="{140F27B2-6357-474F-9F57-42CCE039A062}" destId="{B011B57F-56C2-4C1B-8204-3BBC5056DAFB}" srcOrd="1" destOrd="0" parTransId="{65434377-8A37-4029-8C88-0EE6BC1FC237}" sibTransId="{DEA2A191-7A32-4168-99A9-12B6A21A9767}"/>
    <dgm:cxn modelId="{E0A421B0-5AED-4E5A-A0F0-C29CE6E6108F}" type="presOf" srcId="{62D3EBA6-9BE9-45C8-B993-CA352A85AAB9}" destId="{A9104D2F-9B6E-4588-87AA-957BB6750173}" srcOrd="0" destOrd="0" presId="urn:microsoft.com/office/officeart/2005/8/layout/cycle1"/>
    <dgm:cxn modelId="{0C4BB874-29B1-47BC-B489-CE80C434A113}" srcId="{140F27B2-6357-474F-9F57-42CCE039A062}" destId="{A9B857E6-C7B9-4E57-B782-E0D9D565546A}" srcOrd="3" destOrd="0" parTransId="{3E650865-8863-4E50-B251-29505697F986}" sibTransId="{62D3EBA6-9BE9-45C8-B993-CA352A85AAB9}"/>
    <dgm:cxn modelId="{DE0AF410-DA3A-46E6-B0A1-0AAFC819382C}" type="presOf" srcId="{B61FA677-0A47-4745-8D16-81170A6AF4C5}" destId="{3070E071-30D3-4B84-BAD2-BB6A7D485541}" srcOrd="0" destOrd="0" presId="urn:microsoft.com/office/officeart/2005/8/layout/cycle1"/>
    <dgm:cxn modelId="{8392A5F0-B18B-456E-9A1C-0FC9433AD15F}" srcId="{140F27B2-6357-474F-9F57-42CCE039A062}" destId="{7CF1D0E2-A74A-4C8E-ACCF-F9FF705C0C1F}" srcOrd="0" destOrd="0" parTransId="{E9BBF33A-6E92-4AB8-8C20-CB32CA06D8D6}" sibTransId="{B61FA677-0A47-4745-8D16-81170A6AF4C5}"/>
    <dgm:cxn modelId="{7D93FDEB-2074-4C1D-957F-D988AE6B1E28}" type="presOf" srcId="{B011B57F-56C2-4C1B-8204-3BBC5056DAFB}" destId="{DD9A615E-7F64-4B80-9942-2EF6ADA979EF}" srcOrd="0" destOrd="0" presId="urn:microsoft.com/office/officeart/2005/8/layout/cycle1"/>
    <dgm:cxn modelId="{A8B33CAD-2527-46CA-BD4A-3D896CF3362E}" type="presOf" srcId="{890A48F5-58CB-4F01-AAB3-EFE21980282D}" destId="{B02637B2-FA20-465C-9DE5-652E70C65B0A}" srcOrd="0" destOrd="0" presId="urn:microsoft.com/office/officeart/2005/8/layout/cycle1"/>
    <dgm:cxn modelId="{75FBB159-F5E4-4228-A08B-8E363F508418}" type="presOf" srcId="{A9B857E6-C7B9-4E57-B782-E0D9D565546A}" destId="{53F4D8FE-3351-4DA5-A472-C8E8F4F0A8FE}" srcOrd="0" destOrd="0" presId="urn:microsoft.com/office/officeart/2005/8/layout/cycle1"/>
    <dgm:cxn modelId="{36B63A15-DEAA-4050-A293-EDA1775675AD}" type="presOf" srcId="{1B028736-2F7A-464B-808B-C0CCA2BBEC93}" destId="{F4597514-77EB-41D4-AC36-7807A16D326E}" srcOrd="0" destOrd="0" presId="urn:microsoft.com/office/officeart/2005/8/layout/cycle1"/>
    <dgm:cxn modelId="{14A3D0AC-1A40-4A68-8AF4-E67015930F28}" type="presOf" srcId="{140F27B2-6357-474F-9F57-42CCE039A062}" destId="{DFCE5F62-1BB5-4D27-AFF9-7D4E6354CD9E}" srcOrd="0" destOrd="0" presId="urn:microsoft.com/office/officeart/2005/8/layout/cycle1"/>
    <dgm:cxn modelId="{9326B149-5969-4C2A-9B41-0178C7A41297}" type="presParOf" srcId="{DFCE5F62-1BB5-4D27-AFF9-7D4E6354CD9E}" destId="{4E597A43-04F5-4A95-8371-8B8CD6E64A5B}" srcOrd="0" destOrd="0" presId="urn:microsoft.com/office/officeart/2005/8/layout/cycle1"/>
    <dgm:cxn modelId="{29F0110D-B624-4CB0-9F53-FE982C5176B1}" type="presParOf" srcId="{DFCE5F62-1BB5-4D27-AFF9-7D4E6354CD9E}" destId="{F579245C-31DE-41A9-8685-82B566F945C7}" srcOrd="1" destOrd="0" presId="urn:microsoft.com/office/officeart/2005/8/layout/cycle1"/>
    <dgm:cxn modelId="{D0684942-C49C-4799-8A3C-4EE2F3FBEA6A}" type="presParOf" srcId="{DFCE5F62-1BB5-4D27-AFF9-7D4E6354CD9E}" destId="{3070E071-30D3-4B84-BAD2-BB6A7D485541}" srcOrd="2" destOrd="0" presId="urn:microsoft.com/office/officeart/2005/8/layout/cycle1"/>
    <dgm:cxn modelId="{6F7B730A-9CCE-4F68-BFCA-2D5C0CC86AD6}" type="presParOf" srcId="{DFCE5F62-1BB5-4D27-AFF9-7D4E6354CD9E}" destId="{E92CB0F0-B143-4121-8059-E79BC9E0DAEC}" srcOrd="3" destOrd="0" presId="urn:microsoft.com/office/officeart/2005/8/layout/cycle1"/>
    <dgm:cxn modelId="{F07F0652-CE4F-42DE-B87A-2DE389A131F9}" type="presParOf" srcId="{DFCE5F62-1BB5-4D27-AFF9-7D4E6354CD9E}" destId="{DD9A615E-7F64-4B80-9942-2EF6ADA979EF}" srcOrd="4" destOrd="0" presId="urn:microsoft.com/office/officeart/2005/8/layout/cycle1"/>
    <dgm:cxn modelId="{41CF6F89-0D8E-4049-8697-3F5A83E46871}" type="presParOf" srcId="{DFCE5F62-1BB5-4D27-AFF9-7D4E6354CD9E}" destId="{856BD6F9-3BF9-46B0-B532-A67891CD69CF}" srcOrd="5" destOrd="0" presId="urn:microsoft.com/office/officeart/2005/8/layout/cycle1"/>
    <dgm:cxn modelId="{83669D9D-FC3A-4517-9B5A-E3A31F5AF841}" type="presParOf" srcId="{DFCE5F62-1BB5-4D27-AFF9-7D4E6354CD9E}" destId="{6640BEBB-E534-491E-B446-67EA83B5E438}" srcOrd="6" destOrd="0" presId="urn:microsoft.com/office/officeart/2005/8/layout/cycle1"/>
    <dgm:cxn modelId="{3A2004D7-9B37-4584-916C-9AA4E0D2F74D}" type="presParOf" srcId="{DFCE5F62-1BB5-4D27-AFF9-7D4E6354CD9E}" destId="{B02637B2-FA20-465C-9DE5-652E70C65B0A}" srcOrd="7" destOrd="0" presId="urn:microsoft.com/office/officeart/2005/8/layout/cycle1"/>
    <dgm:cxn modelId="{6223F906-C5FD-4D14-987D-59F963D41A53}" type="presParOf" srcId="{DFCE5F62-1BB5-4D27-AFF9-7D4E6354CD9E}" destId="{F4597514-77EB-41D4-AC36-7807A16D326E}" srcOrd="8" destOrd="0" presId="urn:microsoft.com/office/officeart/2005/8/layout/cycle1"/>
    <dgm:cxn modelId="{172EC7D0-4D25-4BC8-A5AE-7FB2EA33A15F}" type="presParOf" srcId="{DFCE5F62-1BB5-4D27-AFF9-7D4E6354CD9E}" destId="{DA5D77F3-097F-4D79-827C-E0A309F80196}" srcOrd="9" destOrd="0" presId="urn:microsoft.com/office/officeart/2005/8/layout/cycle1"/>
    <dgm:cxn modelId="{589C132B-58B8-4C2C-B359-7514C01A6A0C}" type="presParOf" srcId="{DFCE5F62-1BB5-4D27-AFF9-7D4E6354CD9E}" destId="{53F4D8FE-3351-4DA5-A472-C8E8F4F0A8FE}" srcOrd="10" destOrd="0" presId="urn:microsoft.com/office/officeart/2005/8/layout/cycle1"/>
    <dgm:cxn modelId="{8B2A8578-286C-43D2-849C-0612B6C5B900}" type="presParOf" srcId="{DFCE5F62-1BB5-4D27-AFF9-7D4E6354CD9E}" destId="{A9104D2F-9B6E-4588-87AA-957BB675017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2C16B-4D0D-41AE-8D21-387541140F28}">
      <dsp:nvSpPr>
        <dsp:cNvPr id="0" name=""/>
        <dsp:cNvSpPr/>
      </dsp:nvSpPr>
      <dsp:spPr>
        <a:xfrm>
          <a:off x="3551522" y="2539414"/>
          <a:ext cx="2057400" cy="2057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/>
            <a:t>Глобальні проблеми людства</a:t>
          </a:r>
          <a:endParaRPr lang="uk-UA" sz="3100" b="1" kern="1200" dirty="0"/>
        </a:p>
      </dsp:txBody>
      <dsp:txXfrm>
        <a:off x="3651956" y="2639848"/>
        <a:ext cx="1856532" cy="1856532"/>
      </dsp:txXfrm>
    </dsp:sp>
    <dsp:sp modelId="{FCE399EE-A9A6-4FA4-AF2C-D0A505C38505}">
      <dsp:nvSpPr>
        <dsp:cNvPr id="0" name=""/>
        <dsp:cNvSpPr/>
      </dsp:nvSpPr>
      <dsp:spPr>
        <a:xfrm rot="16200000">
          <a:off x="4034435" y="1993627"/>
          <a:ext cx="10915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1573" y="0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BB79A-AF36-4FF6-90CC-60CB4C0AC841}">
      <dsp:nvSpPr>
        <dsp:cNvPr id="0" name=""/>
        <dsp:cNvSpPr/>
      </dsp:nvSpPr>
      <dsp:spPr>
        <a:xfrm>
          <a:off x="3707906" y="69382"/>
          <a:ext cx="1744631" cy="13784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Глобальні зміни клімату</a:t>
          </a:r>
          <a:endParaRPr lang="uk-UA" sz="2700" kern="1200" dirty="0"/>
        </a:p>
      </dsp:txBody>
      <dsp:txXfrm>
        <a:off x="3775197" y="136673"/>
        <a:ext cx="1610049" cy="1243876"/>
      </dsp:txXfrm>
    </dsp:sp>
    <dsp:sp modelId="{0A19BCA4-C8DB-4AC9-BAB6-C09180F2D15D}">
      <dsp:nvSpPr>
        <dsp:cNvPr id="0" name=""/>
        <dsp:cNvSpPr/>
      </dsp:nvSpPr>
      <dsp:spPr>
        <a:xfrm rot="19285714">
          <a:off x="5566564" y="2626699"/>
          <a:ext cx="3883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8308" y="0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C5042-6C55-40C5-8E1A-D687CB542468}">
      <dsp:nvSpPr>
        <dsp:cNvPr id="0" name=""/>
        <dsp:cNvSpPr/>
      </dsp:nvSpPr>
      <dsp:spPr>
        <a:xfrm>
          <a:off x="5868142" y="1127188"/>
          <a:ext cx="1817276" cy="13784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Загроза енергетичної кризи</a:t>
          </a:r>
          <a:endParaRPr lang="uk-UA" sz="2400" kern="1200" dirty="0"/>
        </a:p>
      </dsp:txBody>
      <dsp:txXfrm>
        <a:off x="5935433" y="1194479"/>
        <a:ext cx="1682694" cy="1243876"/>
      </dsp:txXfrm>
    </dsp:sp>
    <dsp:sp modelId="{8418D495-7A2A-402F-BC74-FC06D6842077}">
      <dsp:nvSpPr>
        <dsp:cNvPr id="0" name=""/>
        <dsp:cNvSpPr/>
      </dsp:nvSpPr>
      <dsp:spPr>
        <a:xfrm rot="771429">
          <a:off x="5598719" y="3893459"/>
          <a:ext cx="813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3866" y="0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0002C-09C4-4CF8-A92C-FB91B370C15F}">
      <dsp:nvSpPr>
        <dsp:cNvPr id="0" name=""/>
        <dsp:cNvSpPr/>
      </dsp:nvSpPr>
      <dsp:spPr>
        <a:xfrm>
          <a:off x="6402383" y="3504058"/>
          <a:ext cx="1833804" cy="13784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Виснаження природних ресурсів</a:t>
          </a:r>
          <a:endParaRPr lang="uk-UA" sz="2600" kern="1200" dirty="0"/>
        </a:p>
      </dsp:txBody>
      <dsp:txXfrm>
        <a:off x="6469674" y="3571349"/>
        <a:ext cx="1699222" cy="1243876"/>
      </dsp:txXfrm>
    </dsp:sp>
    <dsp:sp modelId="{6C45B149-A390-44E3-AEDE-65AB8825F56D}">
      <dsp:nvSpPr>
        <dsp:cNvPr id="0" name=""/>
        <dsp:cNvSpPr/>
      </dsp:nvSpPr>
      <dsp:spPr>
        <a:xfrm rot="3857143">
          <a:off x="4820088" y="5003486"/>
          <a:ext cx="902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45" y="0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08371-6C18-4A1A-BF16-43E3DE6AEF82}">
      <dsp:nvSpPr>
        <dsp:cNvPr id="0" name=""/>
        <dsp:cNvSpPr/>
      </dsp:nvSpPr>
      <dsp:spPr>
        <a:xfrm>
          <a:off x="4890209" y="5410159"/>
          <a:ext cx="1818020" cy="137845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err="1" smtClean="0"/>
            <a:t>Демогра-фічна</a:t>
          </a:r>
          <a:r>
            <a:rPr lang="uk-UA" sz="2700" kern="1200" dirty="0" smtClean="0"/>
            <a:t> проблема</a:t>
          </a:r>
          <a:endParaRPr lang="uk-UA" sz="2700" kern="1200" dirty="0"/>
        </a:p>
      </dsp:txBody>
      <dsp:txXfrm>
        <a:off x="4957500" y="5477450"/>
        <a:ext cx="1683438" cy="1243876"/>
      </dsp:txXfrm>
    </dsp:sp>
    <dsp:sp modelId="{FC6BA65D-FC35-4764-8B3D-A1ED76A25A21}">
      <dsp:nvSpPr>
        <dsp:cNvPr id="0" name=""/>
        <dsp:cNvSpPr/>
      </dsp:nvSpPr>
      <dsp:spPr>
        <a:xfrm rot="6942857">
          <a:off x="3437610" y="5003486"/>
          <a:ext cx="902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45" y="0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ED276-9830-43FA-A44B-090B02748DAE}">
      <dsp:nvSpPr>
        <dsp:cNvPr id="0" name=""/>
        <dsp:cNvSpPr/>
      </dsp:nvSpPr>
      <dsp:spPr>
        <a:xfrm>
          <a:off x="2441938" y="5410159"/>
          <a:ext cx="1838573" cy="13784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Загроза світової війни</a:t>
          </a:r>
          <a:endParaRPr lang="uk-UA" sz="2700" kern="1200" dirty="0"/>
        </a:p>
      </dsp:txBody>
      <dsp:txXfrm>
        <a:off x="2509229" y="5477450"/>
        <a:ext cx="1703991" cy="1243876"/>
      </dsp:txXfrm>
    </dsp:sp>
    <dsp:sp modelId="{80C5719E-0764-4099-9343-5D6ACCBE27BE}">
      <dsp:nvSpPr>
        <dsp:cNvPr id="0" name=""/>
        <dsp:cNvSpPr/>
      </dsp:nvSpPr>
      <dsp:spPr>
        <a:xfrm rot="10028571">
          <a:off x="2764515" y="3891582"/>
          <a:ext cx="7969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6998" y="0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042E7-2430-4EE0-96FD-66B6B2286866}">
      <dsp:nvSpPr>
        <dsp:cNvPr id="0" name=""/>
        <dsp:cNvSpPr/>
      </dsp:nvSpPr>
      <dsp:spPr>
        <a:xfrm>
          <a:off x="907812" y="3504058"/>
          <a:ext cx="1866694" cy="13784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Екологічна проблема</a:t>
          </a:r>
          <a:endParaRPr lang="uk-UA" sz="3000" kern="1200" dirty="0"/>
        </a:p>
      </dsp:txBody>
      <dsp:txXfrm>
        <a:off x="975103" y="3571349"/>
        <a:ext cx="1732112" cy="1243876"/>
      </dsp:txXfrm>
    </dsp:sp>
    <dsp:sp modelId="{7BFB0B35-7D66-4364-AD1D-31073EFFDA9B}">
      <dsp:nvSpPr>
        <dsp:cNvPr id="0" name=""/>
        <dsp:cNvSpPr/>
      </dsp:nvSpPr>
      <dsp:spPr>
        <a:xfrm rot="13114286">
          <a:off x="3205572" y="2626699"/>
          <a:ext cx="3883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8308" y="0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B5B0C-FB1C-41EE-ACDB-831D6D8A74E0}">
      <dsp:nvSpPr>
        <dsp:cNvPr id="0" name=""/>
        <dsp:cNvSpPr/>
      </dsp:nvSpPr>
      <dsp:spPr>
        <a:xfrm>
          <a:off x="1483876" y="1127188"/>
          <a:ext cx="1799576" cy="13784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Духовна криза</a:t>
          </a:r>
          <a:endParaRPr lang="uk-UA" sz="3500" kern="1200" dirty="0"/>
        </a:p>
      </dsp:txBody>
      <dsp:txXfrm>
        <a:off x="1551167" y="1194479"/>
        <a:ext cx="1664994" cy="1243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9245C-31DE-41A9-8685-82B566F945C7}">
      <dsp:nvSpPr>
        <dsp:cNvPr id="0" name=""/>
        <dsp:cNvSpPr/>
      </dsp:nvSpPr>
      <dsp:spPr>
        <a:xfrm>
          <a:off x="3295810" y="94450"/>
          <a:ext cx="1497154" cy="149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Вода</a:t>
          </a:r>
          <a:endParaRPr lang="uk-UA" sz="3600" kern="1200" dirty="0"/>
        </a:p>
      </dsp:txBody>
      <dsp:txXfrm>
        <a:off x="3295810" y="94450"/>
        <a:ext cx="1497154" cy="1497154"/>
      </dsp:txXfrm>
    </dsp:sp>
    <dsp:sp modelId="{3070E071-30D3-4B84-BAD2-BB6A7D485541}">
      <dsp:nvSpPr>
        <dsp:cNvPr id="0" name=""/>
        <dsp:cNvSpPr/>
      </dsp:nvSpPr>
      <dsp:spPr>
        <a:xfrm>
          <a:off x="657041" y="-158"/>
          <a:ext cx="4230533" cy="4230533"/>
        </a:xfrm>
        <a:prstGeom prst="circularArrow">
          <a:avLst>
            <a:gd name="adj1" fmla="val 6901"/>
            <a:gd name="adj2" fmla="val 465260"/>
            <a:gd name="adj3" fmla="val 549801"/>
            <a:gd name="adj4" fmla="val 20584938"/>
            <a:gd name="adj5" fmla="val 805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A615E-7F64-4B80-9942-2EF6ADA979EF}">
      <dsp:nvSpPr>
        <dsp:cNvPr id="0" name=""/>
        <dsp:cNvSpPr/>
      </dsp:nvSpPr>
      <dsp:spPr>
        <a:xfrm>
          <a:off x="3295810" y="2638610"/>
          <a:ext cx="1497154" cy="149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err="1" smtClean="0"/>
            <a:t>Грунт</a:t>
          </a:r>
          <a:endParaRPr lang="uk-UA" sz="3600" kern="1200" dirty="0"/>
        </a:p>
      </dsp:txBody>
      <dsp:txXfrm>
        <a:off x="3295810" y="2638610"/>
        <a:ext cx="1497154" cy="1497154"/>
      </dsp:txXfrm>
    </dsp:sp>
    <dsp:sp modelId="{856BD6F9-3BF9-46B0-B532-A67891CD69CF}">
      <dsp:nvSpPr>
        <dsp:cNvPr id="0" name=""/>
        <dsp:cNvSpPr/>
      </dsp:nvSpPr>
      <dsp:spPr>
        <a:xfrm>
          <a:off x="657041" y="-158"/>
          <a:ext cx="4230533" cy="4230533"/>
        </a:xfrm>
        <a:prstGeom prst="circularArrow">
          <a:avLst>
            <a:gd name="adj1" fmla="val 6901"/>
            <a:gd name="adj2" fmla="val 465260"/>
            <a:gd name="adj3" fmla="val 5949801"/>
            <a:gd name="adj4" fmla="val 4384938"/>
            <a:gd name="adj5" fmla="val 805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2637B2-FA20-465C-9DE5-652E70C65B0A}">
      <dsp:nvSpPr>
        <dsp:cNvPr id="0" name=""/>
        <dsp:cNvSpPr/>
      </dsp:nvSpPr>
      <dsp:spPr>
        <a:xfrm>
          <a:off x="751650" y="2638610"/>
          <a:ext cx="1497154" cy="149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Повітря</a:t>
          </a:r>
          <a:endParaRPr lang="uk-UA" sz="3600" kern="1200" dirty="0"/>
        </a:p>
      </dsp:txBody>
      <dsp:txXfrm>
        <a:off x="751650" y="2638610"/>
        <a:ext cx="1497154" cy="1497154"/>
      </dsp:txXfrm>
    </dsp:sp>
    <dsp:sp modelId="{F4597514-77EB-41D4-AC36-7807A16D326E}">
      <dsp:nvSpPr>
        <dsp:cNvPr id="0" name=""/>
        <dsp:cNvSpPr/>
      </dsp:nvSpPr>
      <dsp:spPr>
        <a:xfrm>
          <a:off x="657041" y="-158"/>
          <a:ext cx="4230533" cy="4230533"/>
        </a:xfrm>
        <a:prstGeom prst="circularArrow">
          <a:avLst>
            <a:gd name="adj1" fmla="val 6901"/>
            <a:gd name="adj2" fmla="val 465260"/>
            <a:gd name="adj3" fmla="val 11349801"/>
            <a:gd name="adj4" fmla="val 9784938"/>
            <a:gd name="adj5" fmla="val 805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F4D8FE-3351-4DA5-A472-C8E8F4F0A8FE}">
      <dsp:nvSpPr>
        <dsp:cNvPr id="0" name=""/>
        <dsp:cNvSpPr/>
      </dsp:nvSpPr>
      <dsp:spPr>
        <a:xfrm>
          <a:off x="751650" y="94450"/>
          <a:ext cx="1497154" cy="149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Людина</a:t>
          </a:r>
          <a:endParaRPr lang="uk-UA" sz="3600" kern="1200" dirty="0"/>
        </a:p>
      </dsp:txBody>
      <dsp:txXfrm>
        <a:off x="751650" y="94450"/>
        <a:ext cx="1497154" cy="1497154"/>
      </dsp:txXfrm>
    </dsp:sp>
    <dsp:sp modelId="{A9104D2F-9B6E-4588-87AA-957BB6750173}">
      <dsp:nvSpPr>
        <dsp:cNvPr id="0" name=""/>
        <dsp:cNvSpPr/>
      </dsp:nvSpPr>
      <dsp:spPr>
        <a:xfrm>
          <a:off x="657041" y="-158"/>
          <a:ext cx="4230533" cy="4230533"/>
        </a:xfrm>
        <a:prstGeom prst="circularArrow">
          <a:avLst>
            <a:gd name="adj1" fmla="val 6901"/>
            <a:gd name="adj2" fmla="val 465260"/>
            <a:gd name="adj3" fmla="val 16749801"/>
            <a:gd name="adj4" fmla="val 15184938"/>
            <a:gd name="adj5" fmla="val 805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0FF5-7BE7-4997-A75B-93ACB0DBB640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4909-16E0-4028-9347-327AC0AB30E6}" type="slidenum">
              <a:rPr lang="uk-UA" smtClean="0"/>
              <a:t>‹#›</a:t>
            </a:fld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0FF5-7BE7-4997-A75B-93ACB0DBB640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4909-16E0-4028-9347-327AC0AB30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0FF5-7BE7-4997-A75B-93ACB0DBB640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4909-16E0-4028-9347-327AC0AB30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0FF5-7BE7-4997-A75B-93ACB0DBB640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4909-16E0-4028-9347-327AC0AB30E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0FF5-7BE7-4997-A75B-93ACB0DBB640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4909-16E0-4028-9347-327AC0AB30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0FF5-7BE7-4997-A75B-93ACB0DBB640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4909-16E0-4028-9347-327AC0AB30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0FF5-7BE7-4997-A75B-93ACB0DBB640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4909-16E0-4028-9347-327AC0AB30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0FF5-7BE7-4997-A75B-93ACB0DBB640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4909-16E0-4028-9347-327AC0AB30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0FF5-7BE7-4997-A75B-93ACB0DBB640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4909-16E0-4028-9347-327AC0AB30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0FF5-7BE7-4997-A75B-93ACB0DBB640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4909-16E0-4028-9347-327AC0AB30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0FF5-7BE7-4997-A75B-93ACB0DBB640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4909-16E0-4028-9347-327AC0AB30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D2F0FF5-7BE7-4997-A75B-93ACB0DBB640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19D4909-16E0-4028-9347-327AC0AB30E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272808" cy="1752600"/>
          </a:xfrm>
        </p:spPr>
        <p:txBody>
          <a:bodyPr>
            <a:noAutofit/>
          </a:bodyPr>
          <a:lstStyle/>
          <a:p>
            <a:r>
              <a:rPr lang="uk-UA" sz="2000" dirty="0"/>
              <a:t>Глобальні проблеми людства </a:t>
            </a:r>
            <a:r>
              <a:rPr lang="uk-UA" sz="2000" dirty="0" smtClean="0"/>
              <a:t>взаємопов'язані, </a:t>
            </a:r>
            <a:r>
              <a:rPr lang="uk-UA" sz="2000" dirty="0"/>
              <a:t>охоплюють всі сторони життя людей</a:t>
            </a:r>
            <a:r>
              <a:rPr lang="uk-UA" sz="2000" dirty="0" smtClean="0"/>
              <a:t>, стосуються </a:t>
            </a:r>
            <a:r>
              <a:rPr lang="uk-UA" sz="2000" dirty="0"/>
              <a:t>всіх країн народів та верств населення</a:t>
            </a:r>
            <a:r>
              <a:rPr lang="uk-UA" sz="2000" dirty="0" smtClean="0"/>
              <a:t>, стосуються </a:t>
            </a:r>
            <a:r>
              <a:rPr lang="uk-UA" sz="2000" dirty="0"/>
              <a:t>як поверхні землі, так і Світового океану, атмосфери планети, навколоземного та космічного простору</a:t>
            </a:r>
            <a:r>
              <a:rPr lang="uk-UA" sz="2000" dirty="0" smtClean="0"/>
              <a:t>. Вони </a:t>
            </a:r>
            <a:r>
              <a:rPr lang="uk-UA" sz="2000" dirty="0"/>
              <a:t>призводять до великих економічних та соціальних збитків.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19200"/>
            <a:ext cx="8892480" cy="2152650"/>
          </a:xfrm>
        </p:spPr>
        <p:txBody>
          <a:bodyPr>
            <a:normAutofit fontScale="90000"/>
          </a:bodyPr>
          <a:lstStyle/>
          <a:p>
            <a:r>
              <a:rPr lang="uk-UA" sz="4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Глобальні проблеми людства. Екологічні проблеми</a:t>
            </a:r>
            <a:endParaRPr lang="uk-UA" sz="4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2420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464352" cy="50891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Класифікація екологічних проблем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7924800" cy="4114800"/>
          </a:xfrm>
        </p:spPr>
        <p:txBody>
          <a:bodyPr>
            <a:normAutofit/>
          </a:bodyPr>
          <a:lstStyle/>
          <a:p>
            <a:r>
              <a:rPr lang="uk-UA" sz="2000" dirty="0"/>
              <a:t>атмосферні (забруднення атмосфери: радіологічне, хімічне, механічне, теплове);</a:t>
            </a:r>
          </a:p>
        </p:txBody>
      </p:sp>
      <p:pic>
        <p:nvPicPr>
          <p:cNvPr id="6146" name="Picture 2" descr="C:\Users\drslighter\Pictures\conesv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412776"/>
            <a:ext cx="8136904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7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580926"/>
          </a:xfrm>
        </p:spPr>
        <p:txBody>
          <a:bodyPr/>
          <a:lstStyle/>
          <a:p>
            <a:pPr algn="ctr"/>
            <a:r>
              <a:rPr lang="uk-UA" dirty="0" smtClean="0"/>
              <a:t>Джерела забруднення атмосфери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4052346"/>
              </p:ext>
            </p:extLst>
          </p:nvPr>
        </p:nvGraphicFramePr>
        <p:xfrm>
          <a:off x="179512" y="908720"/>
          <a:ext cx="8784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008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462392" cy="580926"/>
          </a:xfrm>
        </p:spPr>
        <p:txBody>
          <a:bodyPr/>
          <a:lstStyle/>
          <a:p>
            <a:r>
              <a:rPr lang="uk-UA" dirty="0" smtClean="0"/>
              <a:t>Головні наслідки забруднення атмосфери: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8138864" cy="4878288"/>
          </a:xfrm>
        </p:spPr>
        <p:txBody>
          <a:bodyPr/>
          <a:lstStyle/>
          <a:p>
            <a:r>
              <a:rPr lang="ru-RU" sz="2000" dirty="0" err="1" smtClean="0">
                <a:solidFill>
                  <a:srgbClr val="FFC000"/>
                </a:solidFill>
              </a:rPr>
              <a:t>парниковий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ефект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1800" dirty="0" smtClean="0"/>
              <a:t>(</a:t>
            </a:r>
            <a:r>
              <a:rPr lang="ru-RU" sz="1800" dirty="0" err="1"/>
              <a:t>енергія</a:t>
            </a:r>
            <a:r>
              <a:rPr lang="ru-RU" sz="1800" dirty="0"/>
              <a:t> </a:t>
            </a:r>
            <a:r>
              <a:rPr lang="ru-RU" sz="1800" dirty="0" err="1"/>
              <a:t>сонячних</a:t>
            </a:r>
            <a:r>
              <a:rPr lang="ru-RU" sz="1800" dirty="0"/>
              <a:t> </a:t>
            </a:r>
            <a:r>
              <a:rPr lang="ru-RU" sz="1800" dirty="0" err="1"/>
              <a:t>променів</a:t>
            </a:r>
            <a:r>
              <a:rPr lang="ru-RU" sz="1800" dirty="0"/>
              <a:t>, </a:t>
            </a:r>
            <a:r>
              <a:rPr lang="ru-RU" sz="1800" dirty="0" err="1"/>
              <a:t>відбиваючись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поверхні</a:t>
            </a:r>
            <a:r>
              <a:rPr lang="ru-RU" sz="1800" dirty="0"/>
              <a:t>, не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повернутися</a:t>
            </a:r>
            <a:r>
              <a:rPr lang="ru-RU" sz="1800" dirty="0"/>
              <a:t> в космос, </a:t>
            </a:r>
            <a:r>
              <a:rPr lang="ru-RU" sz="1800" dirty="0" err="1"/>
              <a:t>оскільки</a:t>
            </a:r>
            <a:r>
              <a:rPr lang="ru-RU" sz="1800" dirty="0"/>
              <a:t> </a:t>
            </a:r>
            <a:r>
              <a:rPr lang="ru-RU" sz="1800" dirty="0" err="1"/>
              <a:t>затримується</a:t>
            </a:r>
            <a:r>
              <a:rPr lang="ru-RU" sz="1800" dirty="0"/>
              <a:t> молекулами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газів</a:t>
            </a:r>
            <a:r>
              <a:rPr lang="ru-RU" sz="1800" dirty="0" smtClean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призводить</a:t>
            </a:r>
            <a:r>
              <a:rPr lang="ru-RU" sz="1800" dirty="0"/>
              <a:t> до </a:t>
            </a:r>
            <a:r>
              <a:rPr lang="ru-RU" sz="1800" dirty="0" err="1"/>
              <a:t>підвищення</a:t>
            </a:r>
            <a:r>
              <a:rPr lang="ru-RU" sz="1800" dirty="0"/>
              <a:t> </a:t>
            </a:r>
            <a:r>
              <a:rPr lang="ru-RU" sz="1800" dirty="0" err="1"/>
              <a:t>температури</a:t>
            </a:r>
            <a:r>
              <a:rPr lang="ru-RU" sz="1800" dirty="0"/>
              <a:t> </a:t>
            </a:r>
            <a:r>
              <a:rPr lang="ru-RU" sz="1800" dirty="0" err="1"/>
              <a:t>поверхні</a:t>
            </a:r>
            <a:r>
              <a:rPr lang="ru-RU" sz="1800" dirty="0"/>
              <a:t>);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 descr="C:\Users\Irene\Downloads\парниковий ефект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2" y="1844823"/>
            <a:ext cx="7542237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8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04448" cy="580926"/>
          </a:xfrm>
        </p:spPr>
        <p:txBody>
          <a:bodyPr/>
          <a:lstStyle/>
          <a:p>
            <a:r>
              <a:rPr lang="uk-UA" dirty="0" smtClean="0"/>
              <a:t>Головні наслідки забруднення атмосфери: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8138864" cy="1728192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FFC000"/>
                </a:solidFill>
              </a:rPr>
              <a:t>о</a:t>
            </a:r>
            <a:r>
              <a:rPr lang="ru-RU" sz="2000" dirty="0" err="1" smtClean="0">
                <a:solidFill>
                  <a:srgbClr val="FFC000"/>
                </a:solidFill>
              </a:rPr>
              <a:t>зонова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діра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локальне</a:t>
            </a:r>
            <a:r>
              <a:rPr lang="ru-RU" sz="1800" dirty="0" smtClean="0"/>
              <a:t> </a:t>
            </a:r>
            <a:r>
              <a:rPr lang="ru-RU" sz="1800" dirty="0" err="1"/>
              <a:t>атмосферне</a:t>
            </a:r>
            <a:r>
              <a:rPr lang="ru-RU" sz="1800" dirty="0"/>
              <a:t> </a:t>
            </a:r>
            <a:r>
              <a:rPr lang="ru-RU" sz="1800" dirty="0" err="1" smtClean="0"/>
              <a:t>явище</a:t>
            </a:r>
            <a:r>
              <a:rPr lang="ru-RU" sz="1800" dirty="0" smtClean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виникає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падіння</a:t>
            </a:r>
            <a:r>
              <a:rPr lang="ru-RU" sz="1800" dirty="0"/>
              <a:t> </a:t>
            </a:r>
            <a:r>
              <a:rPr lang="ru-RU" sz="1800" dirty="0" err="1"/>
              <a:t>концентрації</a:t>
            </a:r>
            <a:r>
              <a:rPr lang="ru-RU" sz="1800" dirty="0"/>
              <a:t> озону в озоновому </a:t>
            </a:r>
            <a:r>
              <a:rPr lang="ru-RU" sz="1800" dirty="0" err="1"/>
              <a:t>шарі</a:t>
            </a:r>
            <a:r>
              <a:rPr lang="ru-RU" sz="1800" dirty="0"/>
              <a:t> у </a:t>
            </a:r>
            <a:r>
              <a:rPr lang="ru-RU" sz="1800" dirty="0" err="1"/>
              <a:t>весняну</a:t>
            </a:r>
            <a:r>
              <a:rPr lang="ru-RU" sz="1800" dirty="0"/>
              <a:t> пору року, коли </a:t>
            </a:r>
            <a:r>
              <a:rPr lang="ru-RU" sz="1800" dirty="0" smtClean="0"/>
              <a:t>хлор </a:t>
            </a:r>
            <a:r>
              <a:rPr lang="ru-RU" sz="1800" dirty="0" err="1"/>
              <a:t>починає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дією</a:t>
            </a:r>
            <a:r>
              <a:rPr lang="ru-RU" sz="1800" dirty="0"/>
              <a:t> </a:t>
            </a:r>
            <a:r>
              <a:rPr lang="ru-RU" sz="1800" dirty="0" err="1"/>
              <a:t>сонячного</a:t>
            </a:r>
            <a:r>
              <a:rPr lang="ru-RU" sz="1800" dirty="0"/>
              <a:t> </a:t>
            </a:r>
            <a:r>
              <a:rPr lang="ru-RU" sz="1800" dirty="0" err="1"/>
              <a:t>випромінювання</a:t>
            </a:r>
            <a:r>
              <a:rPr lang="ru-RU" sz="1800" dirty="0"/>
              <a:t> </a:t>
            </a:r>
            <a:r>
              <a:rPr lang="ru-RU" sz="1800" dirty="0" err="1"/>
              <a:t>розпадатися</a:t>
            </a:r>
            <a:r>
              <a:rPr lang="ru-RU" sz="1800" dirty="0"/>
              <a:t> на </a:t>
            </a:r>
            <a:r>
              <a:rPr lang="ru-RU" sz="1800" dirty="0" err="1"/>
              <a:t>атоми</a:t>
            </a:r>
            <a:r>
              <a:rPr lang="ru-RU" sz="1800" dirty="0"/>
              <a:t> й активно </a:t>
            </a:r>
            <a:r>
              <a:rPr lang="ru-RU" sz="1800" dirty="0" err="1"/>
              <a:t>руйнувати</a:t>
            </a:r>
            <a:r>
              <a:rPr lang="ru-RU" sz="1800" dirty="0"/>
              <a:t> озон, </a:t>
            </a:r>
            <a:r>
              <a:rPr lang="ru-RU" sz="1800" dirty="0" err="1"/>
              <a:t>перетворюючи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на </a:t>
            </a:r>
            <a:r>
              <a:rPr lang="ru-RU" sz="1800" dirty="0" err="1" smtClean="0"/>
              <a:t>кисень</a:t>
            </a:r>
            <a:r>
              <a:rPr lang="ru-RU" sz="1800" dirty="0"/>
              <a:t>)</a:t>
            </a:r>
            <a:endParaRPr lang="uk-UA" sz="1800" dirty="0"/>
          </a:p>
        </p:txBody>
      </p:sp>
      <p:pic>
        <p:nvPicPr>
          <p:cNvPr id="4098" name="Picture 2" descr="C:\Users\Irene\Downloads\big_33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132856"/>
            <a:ext cx="75608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7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534400" cy="652934"/>
          </a:xfrm>
        </p:spPr>
        <p:txBody>
          <a:bodyPr/>
          <a:lstStyle/>
          <a:p>
            <a:r>
              <a:rPr lang="uk-UA" dirty="0" smtClean="0"/>
              <a:t>Головні наслідки забруднення атмосфери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7924800" cy="1008112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FFC000"/>
                </a:solidFill>
              </a:rPr>
              <a:t>смог</a:t>
            </a:r>
            <a:r>
              <a:rPr lang="uk-UA" sz="2000" dirty="0" smtClean="0"/>
              <a:t> </a:t>
            </a:r>
            <a:r>
              <a:rPr lang="uk-UA" sz="1800" dirty="0" smtClean="0"/>
              <a:t>(аерозоль</a:t>
            </a:r>
            <a:r>
              <a:rPr lang="uk-UA" sz="1800" dirty="0"/>
              <a:t>, що складається з диму, туману і пилу, один з видів забруднення повітря у великих містах і промислових </a:t>
            </a:r>
            <a:r>
              <a:rPr lang="uk-UA" sz="1800" dirty="0" smtClean="0"/>
              <a:t>центрах).</a:t>
            </a:r>
            <a:endParaRPr lang="uk-UA" sz="1600" dirty="0"/>
          </a:p>
        </p:txBody>
      </p:sp>
      <p:pic>
        <p:nvPicPr>
          <p:cNvPr id="5122" name="Picture 2" descr="C:\Users\Irene\Downloads\Santiago30s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2368"/>
            <a:ext cx="8712968" cy="501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1630114"/>
            <a:ext cx="255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Смог над Сантьяго</a:t>
            </a:r>
          </a:p>
        </p:txBody>
      </p:sp>
    </p:spTree>
    <p:extLst>
      <p:ext uri="{BB962C8B-B14F-4D97-AF65-F5344CB8AC3E}">
        <p14:creationId xmlns:p14="http://schemas.microsoft.com/office/powerpoint/2010/main" val="422215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236296" cy="50891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Класифікація екологічних проблем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7924800" cy="4114800"/>
          </a:xfrm>
        </p:spPr>
        <p:txBody>
          <a:bodyPr>
            <a:normAutofit/>
          </a:bodyPr>
          <a:lstStyle/>
          <a:p>
            <a:r>
              <a:rPr lang="uk-UA" sz="2000" dirty="0"/>
              <a:t>водні (виснаження і забруднення поверхневих і підземних вод, забруднення морів і океанів);</a:t>
            </a:r>
          </a:p>
        </p:txBody>
      </p:sp>
      <p:pic>
        <p:nvPicPr>
          <p:cNvPr id="7170" name="Picture 2" descr="C:\Users\drslighter\Pictures\4310095-image-showing-earth-sinking-in-heavy-water-pollution-with-tons-of-plastic-contai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0" y="1628800"/>
            <a:ext cx="772909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12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1" y="116632"/>
            <a:ext cx="9036496" cy="1872208"/>
          </a:xfrm>
        </p:spPr>
        <p:txBody>
          <a:bodyPr/>
          <a:lstStyle/>
          <a:p>
            <a:r>
              <a:rPr lang="ru-RU" dirty="0"/>
              <a:t>Як писав один з </a:t>
            </a:r>
            <a:r>
              <a:rPr lang="ru-RU" dirty="0" err="1"/>
              <a:t>мандрівників</a:t>
            </a:r>
            <a:r>
              <a:rPr lang="ru-RU" dirty="0"/>
              <a:t>: "</a:t>
            </a:r>
            <a:r>
              <a:rPr lang="ru-RU" dirty="0" err="1"/>
              <a:t>Серед</a:t>
            </a:r>
            <a:r>
              <a:rPr lang="ru-RU" dirty="0"/>
              <a:t> океану, </a:t>
            </a:r>
            <a:r>
              <a:rPr lang="ru-RU" dirty="0" err="1"/>
              <a:t>відкритого</a:t>
            </a:r>
            <a:r>
              <a:rPr lang="ru-RU" dirty="0"/>
              <a:t> для </a:t>
            </a:r>
            <a:r>
              <a:rPr lang="ru-RU" dirty="0" err="1"/>
              <a:t>Європи</a:t>
            </a:r>
            <a:r>
              <a:rPr lang="ru-RU" dirty="0"/>
              <a:t> Колумбом, </a:t>
            </a:r>
            <a:r>
              <a:rPr lang="ru-RU" dirty="0" err="1"/>
              <a:t>тепер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занурити</a:t>
            </a:r>
            <a:r>
              <a:rPr lang="ru-RU" dirty="0"/>
              <a:t> руку в воду,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вимазатись</a:t>
            </a:r>
            <a:r>
              <a:rPr lang="ru-RU" dirty="0"/>
              <a:t> в </a:t>
            </a:r>
            <a:r>
              <a:rPr lang="ru-RU" dirty="0" err="1"/>
              <a:t>бруді</a:t>
            </a:r>
            <a:r>
              <a:rPr lang="ru-RU" dirty="0"/>
              <a:t>". </a:t>
            </a:r>
            <a:endParaRPr lang="uk-UA" dirty="0"/>
          </a:p>
        </p:txBody>
      </p:sp>
      <p:pic>
        <p:nvPicPr>
          <p:cNvPr id="8194" name="Picture 2" descr="C:\Users\Irene\Downloads\1376594111-water-pollution-in-bangladesh_2432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9062"/>
            <a:ext cx="4968552" cy="33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530120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Забруднення води в </a:t>
            </a:r>
            <a:r>
              <a:rPr lang="uk-UA" dirty="0" err="1" smtClean="0"/>
              <a:t>Бангладеші</a:t>
            </a:r>
            <a:r>
              <a:rPr lang="uk-UA" dirty="0" smtClean="0"/>
              <a:t> (річка </a:t>
            </a:r>
            <a:r>
              <a:rPr lang="uk-UA" dirty="0" err="1" smtClean="0"/>
              <a:t>Буриганга</a:t>
            </a:r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45" y="2060848"/>
            <a:ext cx="4968551" cy="3124944"/>
          </a:xfrm>
        </p:spPr>
      </p:pic>
    </p:spTree>
    <p:extLst>
      <p:ext uri="{BB962C8B-B14F-4D97-AF65-F5344CB8AC3E}">
        <p14:creationId xmlns:p14="http://schemas.microsoft.com/office/powerpoint/2010/main" val="314690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5293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F0"/>
                </a:solidFill>
              </a:rPr>
              <a:t>Забруднення води:</a:t>
            </a:r>
            <a:endParaRPr lang="uk-UA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4968552" cy="4878288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>
                <a:solidFill>
                  <a:srgbClr val="00B0F0"/>
                </a:solidFill>
              </a:rPr>
              <a:t>хімічне забруднення </a:t>
            </a:r>
            <a:r>
              <a:rPr lang="uk-UA" sz="2000" dirty="0" smtClean="0"/>
              <a:t>води </a:t>
            </a:r>
            <a:r>
              <a:rPr lang="uk-UA" sz="2000" dirty="0"/>
              <a:t>відбувається внаслідок надходження у водойми з стічними водами різних шкідливих </a:t>
            </a:r>
            <a:r>
              <a:rPr lang="uk-UA" sz="2000" dirty="0" smtClean="0"/>
              <a:t>домішок;</a:t>
            </a:r>
          </a:p>
          <a:p>
            <a:pPr algn="just"/>
            <a:r>
              <a:rPr lang="ru-RU" sz="2000" dirty="0" err="1" smtClean="0">
                <a:solidFill>
                  <a:srgbClr val="00B0F0"/>
                </a:solidFill>
              </a:rPr>
              <a:t>фізичне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забруднення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/>
              <a:t>води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/>
              <a:t>пов’язане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нерозчинними</a:t>
            </a:r>
            <a:r>
              <a:rPr lang="ru-RU" sz="2000" dirty="0"/>
              <a:t> </a:t>
            </a:r>
            <a:r>
              <a:rPr lang="ru-RU" sz="2000" dirty="0" err="1"/>
              <a:t>домішками</a:t>
            </a:r>
            <a:r>
              <a:rPr lang="ru-RU" sz="2000" dirty="0"/>
              <a:t>, </a:t>
            </a:r>
            <a:r>
              <a:rPr lang="ru-RU" sz="2000" dirty="0" err="1"/>
              <a:t>радіоактивними</a:t>
            </a:r>
            <a:r>
              <a:rPr lang="ru-RU" sz="2000" dirty="0"/>
              <a:t> </a:t>
            </a:r>
            <a:r>
              <a:rPr lang="ru-RU" sz="2000" dirty="0" err="1" smtClean="0"/>
              <a:t>речовинами</a:t>
            </a:r>
            <a:r>
              <a:rPr lang="ru-RU" sz="2000" dirty="0"/>
              <a:t>;</a:t>
            </a:r>
            <a:endParaRPr lang="ru-RU" sz="2000" dirty="0" smtClean="0"/>
          </a:p>
          <a:p>
            <a:pPr algn="just"/>
            <a:r>
              <a:rPr lang="ru-RU" sz="2000" dirty="0" err="1" smtClean="0">
                <a:solidFill>
                  <a:srgbClr val="00B0F0"/>
                </a:solidFill>
              </a:rPr>
              <a:t>теплове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забруднення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smtClean="0"/>
              <a:t>води </a:t>
            </a:r>
            <a:r>
              <a:rPr lang="ru-RU" sz="2000" dirty="0" err="1"/>
              <a:t>спричинене</a:t>
            </a:r>
            <a:r>
              <a:rPr lang="ru-RU" sz="2000" dirty="0"/>
              <a:t> </a:t>
            </a:r>
            <a:r>
              <a:rPr lang="ru-RU" sz="2000" dirty="0" err="1"/>
              <a:t>викидом</a:t>
            </a:r>
            <a:r>
              <a:rPr lang="ru-RU" sz="2000" dirty="0"/>
              <a:t> у </a:t>
            </a:r>
            <a:r>
              <a:rPr lang="ru-RU" sz="2000" dirty="0" err="1"/>
              <a:t>водойми</a:t>
            </a:r>
            <a:r>
              <a:rPr lang="ru-RU" sz="2000" dirty="0"/>
              <a:t> </a:t>
            </a:r>
            <a:r>
              <a:rPr lang="ru-RU" sz="2000" dirty="0" err="1"/>
              <a:t>теплих</a:t>
            </a:r>
            <a:r>
              <a:rPr lang="ru-RU" sz="2000" dirty="0"/>
              <a:t> вод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енергетичних</a:t>
            </a:r>
            <a:r>
              <a:rPr lang="ru-RU" sz="2000" dirty="0"/>
              <a:t> </a:t>
            </a:r>
            <a:r>
              <a:rPr lang="ru-RU" sz="2000" dirty="0" smtClean="0"/>
              <a:t>установок</a:t>
            </a:r>
            <a:r>
              <a:rPr lang="ru-RU" sz="2000" dirty="0"/>
              <a:t>;</a:t>
            </a:r>
            <a:endParaRPr lang="ru-RU" sz="2000" dirty="0" smtClean="0"/>
          </a:p>
          <a:p>
            <a:pPr algn="just"/>
            <a:r>
              <a:rPr lang="ru-RU" sz="2000" dirty="0" err="1" smtClean="0">
                <a:solidFill>
                  <a:srgbClr val="00B0F0"/>
                </a:solidFill>
              </a:rPr>
              <a:t>біологічне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забруднення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smtClean="0"/>
              <a:t>води </a:t>
            </a:r>
            <a:r>
              <a:rPr lang="ru-RU" sz="2000" dirty="0" err="1" smtClean="0"/>
              <a:t>полягає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попаданні</a:t>
            </a:r>
            <a:r>
              <a:rPr lang="ru-RU" sz="2000" dirty="0"/>
              <a:t> до </a:t>
            </a:r>
            <a:r>
              <a:rPr lang="ru-RU" sz="2000" dirty="0" err="1"/>
              <a:t>водойм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стічними</a:t>
            </a:r>
            <a:r>
              <a:rPr lang="ru-RU" sz="2000" dirty="0"/>
              <a:t> водами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мікроорганізмів</a:t>
            </a:r>
            <a:r>
              <a:rPr lang="ru-RU" sz="2000" dirty="0"/>
              <a:t>, </a:t>
            </a:r>
            <a:r>
              <a:rPr lang="ru-RU" sz="2000" dirty="0" err="1"/>
              <a:t>рослин</a:t>
            </a:r>
            <a:r>
              <a:rPr lang="ru-RU" sz="2000" dirty="0"/>
              <a:t> і </a:t>
            </a:r>
            <a:r>
              <a:rPr lang="ru-RU" sz="2000" dirty="0" err="1"/>
              <a:t>тварин</a:t>
            </a:r>
            <a:r>
              <a:rPr lang="ru-RU" sz="2000" dirty="0"/>
              <a:t> (</a:t>
            </a:r>
            <a:r>
              <a:rPr lang="ru-RU" sz="2000" dirty="0" err="1"/>
              <a:t>віруси</a:t>
            </a:r>
            <a:r>
              <a:rPr lang="ru-RU" sz="2000" dirty="0"/>
              <a:t>, </a:t>
            </a:r>
            <a:r>
              <a:rPr lang="ru-RU" sz="2000" dirty="0" err="1"/>
              <a:t>бактерії</a:t>
            </a:r>
            <a:r>
              <a:rPr lang="ru-RU" sz="2000" dirty="0"/>
              <a:t>, грибки, черви),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раніше</a:t>
            </a:r>
            <a:r>
              <a:rPr lang="ru-RU" sz="2000" dirty="0"/>
              <a:t> тут не </a:t>
            </a:r>
            <a:r>
              <a:rPr lang="ru-RU" sz="2000" dirty="0" err="1"/>
              <a:t>було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pic>
        <p:nvPicPr>
          <p:cNvPr id="7170" name="Picture 2" descr="C:\Users\Irene\Downloads\Efficient Water 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6712"/>
            <a:ext cx="33123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2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8092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Найбільші забруднювачі води</a:t>
            </a:r>
            <a:endParaRPr lang="uk-U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0661015"/>
              </p:ext>
            </p:extLst>
          </p:nvPr>
        </p:nvGraphicFramePr>
        <p:xfrm>
          <a:off x="179512" y="836712"/>
          <a:ext cx="856895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74657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464352" cy="50891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Класифікація екологічних проблем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7924800" cy="4114800"/>
          </a:xfrm>
        </p:spPr>
        <p:txBody>
          <a:bodyPr>
            <a:normAutofit/>
          </a:bodyPr>
          <a:lstStyle/>
          <a:p>
            <a:r>
              <a:rPr lang="uk-UA" sz="2000" dirty="0" err="1"/>
              <a:t>геолого-геоморфологічні</a:t>
            </a:r>
            <a:r>
              <a:rPr lang="uk-UA" sz="2000" dirty="0"/>
              <a:t> (інтенсифікація несприятливих </a:t>
            </a:r>
            <a:r>
              <a:rPr lang="uk-UA" sz="2000" dirty="0" err="1"/>
              <a:t>геолого-геоморфологічних</a:t>
            </a:r>
            <a:r>
              <a:rPr lang="uk-UA" sz="2000" dirty="0"/>
              <a:t> процесів, порушення рельєфу і геологічної будови);</a:t>
            </a:r>
          </a:p>
        </p:txBody>
      </p:sp>
      <p:pic>
        <p:nvPicPr>
          <p:cNvPr id="8194" name="Picture 2" descr="C:\Users\drslighter\Pictures\800px-Earth_surface_NGDC_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76864" cy="48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89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4800" cy="508918"/>
          </a:xfrm>
        </p:spPr>
        <p:txBody>
          <a:bodyPr/>
          <a:lstStyle/>
          <a:p>
            <a:pPr algn="ctr"/>
            <a:r>
              <a:rPr lang="uk-UA" dirty="0" smtClean="0"/>
              <a:t>Глобальні проблеми людства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280920" cy="5616624"/>
          </a:xfrm>
        </p:spPr>
      </p:pic>
    </p:spTree>
    <p:extLst>
      <p:ext uri="{BB962C8B-B14F-4D97-AF65-F5344CB8AC3E}">
        <p14:creationId xmlns:p14="http://schemas.microsoft.com/office/powerpoint/2010/main" val="54970383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536360" cy="50891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Класифікація екологічних проблем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7924800" cy="4114800"/>
          </a:xfrm>
        </p:spPr>
        <p:txBody>
          <a:bodyPr>
            <a:normAutofit/>
          </a:bodyPr>
          <a:lstStyle/>
          <a:p>
            <a:r>
              <a:rPr lang="uk-UA" sz="2000" dirty="0"/>
              <a:t>ґрунтові (забруднення ґрунтів, ерозія, дефляція, вторинне засолення, заболочування і ін.);</a:t>
            </a:r>
          </a:p>
        </p:txBody>
      </p:sp>
      <p:pic>
        <p:nvPicPr>
          <p:cNvPr id="9220" name="Picture 4" descr="C:\Users\drslighter\Pictures\SOILPROFI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5505450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rslighter\Pictures\geo_smittja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336096" cy="28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7716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Нова Зеландія</a:t>
            </a:r>
            <a:endParaRPr lang="uk-U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4129777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Україна</a:t>
            </a:r>
            <a:endParaRPr lang="uk-U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65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24" y="0"/>
            <a:ext cx="9036496" cy="108012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Основні забруднювачі ґрунту:</a:t>
            </a: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uk-U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4536504" cy="3456384"/>
          </a:xfrm>
        </p:spPr>
        <p:txBody>
          <a:bodyPr>
            <a:normAutofit/>
          </a:bodyPr>
          <a:lstStyle/>
          <a:p>
            <a:endParaRPr lang="uk-UA" sz="2000" dirty="0"/>
          </a:p>
          <a:p>
            <a:r>
              <a:rPr lang="uk-UA" sz="2000" dirty="0" smtClean="0"/>
              <a:t>пестициди </a:t>
            </a:r>
            <a:r>
              <a:rPr lang="uk-UA" sz="2000" dirty="0"/>
              <a:t>(отрутохімікати</a:t>
            </a:r>
            <a:r>
              <a:rPr lang="uk-UA" sz="2000" dirty="0" smtClean="0"/>
              <a:t>);</a:t>
            </a:r>
          </a:p>
          <a:p>
            <a:r>
              <a:rPr lang="uk-UA" sz="2000" dirty="0" smtClean="0"/>
              <a:t>мінеральні добрива;</a:t>
            </a:r>
          </a:p>
          <a:p>
            <a:r>
              <a:rPr lang="uk-UA" sz="2000" dirty="0" smtClean="0"/>
              <a:t>відходи виробництва;</a:t>
            </a:r>
          </a:p>
          <a:p>
            <a:r>
              <a:rPr lang="uk-UA" sz="2000" dirty="0" err="1" smtClean="0"/>
              <a:t>газодимові</a:t>
            </a:r>
            <a:r>
              <a:rPr lang="uk-UA" sz="2000" dirty="0" smtClean="0"/>
              <a:t> </a:t>
            </a:r>
            <a:r>
              <a:rPr lang="uk-UA" sz="2000" dirty="0"/>
              <a:t>викиди забруднюючих речовин в </a:t>
            </a:r>
            <a:r>
              <a:rPr lang="uk-UA" sz="2000" dirty="0" smtClean="0"/>
              <a:t>атмосферу;</a:t>
            </a:r>
          </a:p>
          <a:p>
            <a:r>
              <a:rPr lang="uk-UA" sz="2000" dirty="0" smtClean="0"/>
              <a:t>нафта </a:t>
            </a:r>
            <a:r>
              <a:rPr lang="uk-UA" sz="2000" dirty="0"/>
              <a:t>і нафтопродукти.</a:t>
            </a:r>
          </a:p>
        </p:txBody>
      </p:sp>
      <p:pic>
        <p:nvPicPr>
          <p:cNvPr id="9218" name="Picture 2" descr="C:\Users\Irene\Downloads\chernoz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466531" cy="274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Irene\Downloads\gry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06810"/>
            <a:ext cx="8207449" cy="28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17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104312" cy="50891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Класифікація екологічних проблем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7924800" cy="4114800"/>
          </a:xfrm>
        </p:spPr>
        <p:txBody>
          <a:bodyPr>
            <a:normAutofit/>
          </a:bodyPr>
          <a:lstStyle/>
          <a:p>
            <a:r>
              <a:rPr lang="uk-UA" sz="2000" dirty="0"/>
              <a:t>біотичні (зменшення рослинності, деградація лісів, </a:t>
            </a:r>
            <a:r>
              <a:rPr lang="uk-UA" sz="2000" dirty="0" smtClean="0"/>
              <a:t>скорочення </a:t>
            </a:r>
            <a:r>
              <a:rPr lang="uk-UA" sz="2000" dirty="0"/>
              <a:t>видової різноманітності і ін.);</a:t>
            </a:r>
          </a:p>
        </p:txBody>
      </p:sp>
      <p:pic>
        <p:nvPicPr>
          <p:cNvPr id="10242" name="Picture 2" descr="C:\Users\drslighter\Pictures\7EB723C7-F5E7-4A72-85CE-338F13011DF9_w640_r1_s_cx0_cy10_cw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6" y="1736196"/>
            <a:ext cx="7808868" cy="450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2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8092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92D050"/>
                </a:solidFill>
              </a:rPr>
              <a:t>Причини збезлісення </a:t>
            </a:r>
            <a:endParaRPr lang="uk-UA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7128792" cy="4114800"/>
          </a:xfrm>
        </p:spPr>
        <p:txBody>
          <a:bodyPr/>
          <a:lstStyle/>
          <a:p>
            <a:r>
              <a:rPr lang="uk-UA" sz="2000" dirty="0"/>
              <a:t>В</a:t>
            </a:r>
            <a:r>
              <a:rPr lang="uk-UA" sz="2000" dirty="0" smtClean="0"/>
              <a:t>ирубка </a:t>
            </a:r>
            <a:r>
              <a:rPr lang="uk-UA" sz="2000" dirty="0"/>
              <a:t>лісів без достатньої висадки нових </a:t>
            </a:r>
            <a:r>
              <a:rPr lang="uk-UA" sz="2000" dirty="0" smtClean="0"/>
              <a:t>дерев;</a:t>
            </a:r>
          </a:p>
          <a:p>
            <a:r>
              <a:rPr lang="uk-UA" sz="2000" dirty="0"/>
              <a:t>п</a:t>
            </a:r>
            <a:r>
              <a:rPr lang="uk-UA" sz="2000" dirty="0" smtClean="0"/>
              <a:t>ожежі;</a:t>
            </a:r>
          </a:p>
          <a:p>
            <a:r>
              <a:rPr lang="uk-UA" sz="2000" dirty="0"/>
              <a:t>у</a:t>
            </a:r>
            <a:r>
              <a:rPr lang="uk-UA" sz="2000" dirty="0" smtClean="0"/>
              <a:t>рагани;</a:t>
            </a:r>
            <a:endParaRPr lang="uk-UA" sz="2000" dirty="0"/>
          </a:p>
          <a:p>
            <a:r>
              <a:rPr lang="uk-UA" sz="2000" dirty="0"/>
              <a:t>п</a:t>
            </a:r>
            <a:r>
              <a:rPr lang="uk-UA" sz="2000" dirty="0" smtClean="0"/>
              <a:t>овені;</a:t>
            </a:r>
            <a:endParaRPr lang="uk-UA" sz="2000" dirty="0"/>
          </a:p>
          <a:p>
            <a:r>
              <a:rPr lang="uk-UA" sz="2000" dirty="0" smtClean="0"/>
              <a:t>кислотні дощі;</a:t>
            </a:r>
            <a:endParaRPr lang="uk-UA" sz="2000" dirty="0"/>
          </a:p>
          <a:p>
            <a:r>
              <a:rPr lang="uk-UA" sz="2000" dirty="0" smtClean="0"/>
              <a:t>зміна </a:t>
            </a:r>
            <a:r>
              <a:rPr lang="uk-UA" sz="2000" dirty="0"/>
              <a:t>гідрологічного </a:t>
            </a:r>
            <a:r>
              <a:rPr lang="uk-UA" sz="2000" dirty="0" smtClean="0"/>
              <a:t>режиму;</a:t>
            </a:r>
            <a:endParaRPr lang="uk-UA" sz="2000" dirty="0"/>
          </a:p>
          <a:p>
            <a:r>
              <a:rPr lang="uk-UA" sz="2000" dirty="0" smtClean="0"/>
              <a:t>зниження </a:t>
            </a:r>
            <a:r>
              <a:rPr lang="uk-UA" sz="2000" dirty="0"/>
              <a:t>стійкості до </a:t>
            </a:r>
            <a:r>
              <a:rPr lang="uk-UA" sz="2000" dirty="0" err="1" smtClean="0"/>
              <a:t>фітозахворювань</a:t>
            </a:r>
            <a:r>
              <a:rPr lang="uk-UA" sz="2000" dirty="0" smtClean="0"/>
              <a:t>.</a:t>
            </a:r>
            <a:endParaRPr lang="uk-UA" sz="2000" dirty="0"/>
          </a:p>
          <a:p>
            <a:endParaRPr lang="uk-UA" dirty="0"/>
          </a:p>
        </p:txBody>
      </p:sp>
      <p:pic>
        <p:nvPicPr>
          <p:cNvPr id="10242" name="Picture 2" descr="C:\Users\Irene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42253"/>
            <a:ext cx="4608511" cy="27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Irene\Downloads\383px-Deforestacja_RioBran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38" y="1284861"/>
            <a:ext cx="3502025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53944" y="1274063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/>
              <a:t>Ріо-Бранко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00795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924800" cy="50891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Класифікація екологічних проблем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7924800" cy="4114800"/>
          </a:xfrm>
        </p:spPr>
        <p:txBody>
          <a:bodyPr>
            <a:normAutofit/>
          </a:bodyPr>
          <a:lstStyle/>
          <a:p>
            <a:r>
              <a:rPr lang="ru-RU" sz="2000" dirty="0" err="1"/>
              <a:t>комплексні</a:t>
            </a:r>
            <a:r>
              <a:rPr lang="ru-RU" sz="2000" dirty="0"/>
              <a:t> (</a:t>
            </a:r>
            <a:r>
              <a:rPr lang="ru-RU" sz="2000" dirty="0" err="1"/>
              <a:t>ландшафтні</a:t>
            </a:r>
            <a:r>
              <a:rPr lang="ru-RU" sz="2000" dirty="0"/>
              <a:t>) — </a:t>
            </a:r>
            <a:r>
              <a:rPr lang="ru-RU" sz="2000" dirty="0" err="1"/>
              <a:t>запустинювання</a:t>
            </a:r>
            <a:r>
              <a:rPr lang="ru-RU" sz="2000" dirty="0"/>
              <a:t>, </a:t>
            </a:r>
            <a:r>
              <a:rPr lang="ru-RU" sz="2000" dirty="0" err="1"/>
              <a:t>зниження</a:t>
            </a:r>
            <a:r>
              <a:rPr lang="ru-RU" sz="2000" dirty="0"/>
              <a:t> </a:t>
            </a:r>
            <a:r>
              <a:rPr lang="ru-RU" sz="2000" dirty="0" err="1"/>
              <a:t>біорізноманітності</a:t>
            </a:r>
            <a:r>
              <a:rPr lang="ru-RU" sz="2000" dirty="0"/>
              <a:t>, </a:t>
            </a:r>
            <a:r>
              <a:rPr lang="ru-RU" sz="2000" dirty="0" err="1"/>
              <a:t>порушення</a:t>
            </a:r>
            <a:r>
              <a:rPr lang="ru-RU" sz="2000" dirty="0"/>
              <a:t> режиму </a:t>
            </a:r>
            <a:r>
              <a:rPr lang="ru-RU" sz="2000" dirty="0" err="1"/>
              <a:t>природоохоронних</a:t>
            </a:r>
            <a:r>
              <a:rPr lang="ru-RU" sz="2000" dirty="0"/>
              <a:t> </a:t>
            </a:r>
            <a:r>
              <a:rPr lang="ru-RU" sz="2000" dirty="0" err="1"/>
              <a:t>територій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2050" name="Picture 2" descr="C:\Users\Irene\Downloads\Drought_CC_jpg_800x1000_q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2088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4020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7" y="0"/>
            <a:ext cx="9036496" cy="1769219"/>
          </a:xfrm>
        </p:spPr>
        <p:txBody>
          <a:bodyPr/>
          <a:lstStyle/>
          <a:p>
            <a:pPr algn="just"/>
            <a:r>
              <a:rPr lang="uk-UA" sz="2000" dirty="0"/>
              <a:t>Тварини </a:t>
            </a:r>
            <a:r>
              <a:rPr lang="uk-UA" sz="2000" dirty="0" smtClean="0"/>
              <a:t>І </a:t>
            </a:r>
            <a:r>
              <a:rPr lang="uk-UA" sz="2000" dirty="0"/>
              <a:t>рослини — своєрідний барометр. Якщо раптово виявляється, що тварини й рослини зникають, то це попередження: з екосистемою </a:t>
            </a:r>
            <a:r>
              <a:rPr lang="uk-UA" sz="2000" dirty="0" smtClean="0"/>
              <a:t>негаразд</a:t>
            </a:r>
            <a:r>
              <a:rPr lang="uk-UA" sz="2000" dirty="0"/>
              <a:t>. Тому охорона тварин і рослин, за своєю суттю — охорона нас самих... Треба захищати їх, бо якщо підуть вони, підемо й ми.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7200800" cy="4698522"/>
          </a:xfrm>
        </p:spPr>
      </p:pic>
    </p:spTree>
    <p:extLst>
      <p:ext uri="{BB962C8B-B14F-4D97-AF65-F5344CB8AC3E}">
        <p14:creationId xmlns:p14="http://schemas.microsoft.com/office/powerpoint/2010/main" val="362954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/>
          <a:lstStyle/>
          <a:p>
            <a:pPr algn="ctr"/>
            <a:r>
              <a:rPr lang="uk-U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Шляхи подолання екологічних проблем </a:t>
            </a:r>
            <a:endParaRPr lang="uk-UA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7" y="1268760"/>
            <a:ext cx="7746427" cy="5360542"/>
          </a:xfrm>
        </p:spPr>
      </p:pic>
    </p:spTree>
    <p:extLst>
      <p:ext uri="{BB962C8B-B14F-4D97-AF65-F5344CB8AC3E}">
        <p14:creationId xmlns:p14="http://schemas.microsoft.com/office/powerpoint/2010/main" val="52615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" y="116632"/>
            <a:ext cx="9138991" cy="58092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Нові види відновлювальної енергії</a:t>
            </a: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9" y="980728"/>
            <a:ext cx="8250163" cy="5472608"/>
          </a:xfrm>
        </p:spPr>
      </p:pic>
    </p:spTree>
    <p:extLst>
      <p:ext uri="{BB962C8B-B14F-4D97-AF65-F5344CB8AC3E}">
        <p14:creationId xmlns:p14="http://schemas.microsoft.com/office/powerpoint/2010/main" val="819354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8092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Чиста вугільна енергетика</a:t>
            </a: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0" y="908720"/>
            <a:ext cx="6690320" cy="4181450"/>
          </a:xfrm>
        </p:spPr>
      </p:pic>
      <p:sp>
        <p:nvSpPr>
          <p:cNvPr id="5" name="TextBox 4"/>
          <p:cNvSpPr txBox="1"/>
          <p:nvPr/>
        </p:nvSpPr>
        <p:spPr>
          <a:xfrm>
            <a:off x="1799692" y="555390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Перша </a:t>
            </a:r>
            <a:r>
              <a:rPr lang="ru-RU" sz="2000" b="1" dirty="0" err="1"/>
              <a:t>екологічно</a:t>
            </a:r>
            <a:r>
              <a:rPr lang="ru-RU" sz="2000" b="1" dirty="0"/>
              <a:t> чиста </a:t>
            </a:r>
            <a:r>
              <a:rPr lang="ru-RU" sz="2000" b="1" dirty="0" err="1"/>
              <a:t>вугільна</a:t>
            </a:r>
            <a:r>
              <a:rPr lang="ru-RU" sz="2000" b="1" dirty="0"/>
              <a:t> ТЕС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4382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8092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Дотримання екологічних стандартів </a:t>
            </a: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61" y="836712"/>
            <a:ext cx="3295650" cy="2847975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5" y="1304764"/>
            <a:ext cx="518457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Irene\Download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326972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971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604448" cy="1143000"/>
          </a:xfrm>
        </p:spPr>
        <p:txBody>
          <a:bodyPr/>
          <a:lstStyle/>
          <a:p>
            <a:r>
              <a:rPr lang="uk-UA" dirty="0" smtClean="0"/>
              <a:t>Чинники, які сприяли виникненню глобальних проблем: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00200"/>
            <a:ext cx="8354888" cy="4114800"/>
          </a:xfrm>
        </p:spPr>
        <p:txBody>
          <a:bodyPr>
            <a:normAutofit/>
          </a:bodyPr>
          <a:lstStyle/>
          <a:p>
            <a:r>
              <a:rPr lang="uk-UA" sz="2000" dirty="0"/>
              <a:t>швидке зростання чисельності населення (демографічний вибух), яке до того ж характеризується нерівномірністю по регіонах світу і окремих країнах; </a:t>
            </a:r>
            <a:endParaRPr lang="uk-UA" sz="2000" dirty="0" smtClean="0"/>
          </a:p>
          <a:p>
            <a:r>
              <a:rPr lang="uk-UA" sz="2000" dirty="0" smtClean="0"/>
              <a:t>постійне </a:t>
            </a:r>
            <a:r>
              <a:rPr lang="uk-UA" sz="2000" dirty="0"/>
              <a:t>нарощування промислового й сільськогосподарського виробництва; </a:t>
            </a:r>
            <a:endParaRPr lang="uk-UA" sz="2000" dirty="0" smtClean="0"/>
          </a:p>
          <a:p>
            <a:r>
              <a:rPr lang="uk-UA" sz="2000" dirty="0" smtClean="0"/>
              <a:t>збільшення </a:t>
            </a:r>
            <a:r>
              <a:rPr lang="uk-UA" sz="2000" dirty="0"/>
              <a:t>обсягу видобутку корисних копалин; </a:t>
            </a:r>
            <a:endParaRPr lang="uk-UA" sz="2000" dirty="0" smtClean="0"/>
          </a:p>
          <a:p>
            <a:r>
              <a:rPr lang="uk-UA" sz="2000" dirty="0" smtClean="0"/>
              <a:t>житлове</a:t>
            </a:r>
            <a:r>
              <a:rPr lang="uk-UA" sz="2000" dirty="0"/>
              <a:t>, промислове будівництво та прокладання нових транспортних магістралей і комунікацій; </a:t>
            </a:r>
            <a:endParaRPr lang="uk-UA" sz="2000" dirty="0" smtClean="0"/>
          </a:p>
          <a:p>
            <a:r>
              <a:rPr lang="uk-UA" sz="2000" dirty="0" smtClean="0"/>
              <a:t>забруднення </a:t>
            </a:r>
            <a:r>
              <a:rPr lang="uk-UA" sz="2000" dirty="0"/>
              <a:t>навколишнього середовища</a:t>
            </a:r>
          </a:p>
        </p:txBody>
      </p:sp>
      <p:pic>
        <p:nvPicPr>
          <p:cNvPr id="1026" name="Picture 2" descr="C:\Users\drslighter\Pictures\1312292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74089"/>
            <a:ext cx="4042420" cy="18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slighter\Pictures\1710_html_38d49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60575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8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29932" cy="50891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Регулювання зростання населення</a:t>
            </a: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19"/>
            <a:ext cx="8352928" cy="5527309"/>
          </a:xfrm>
        </p:spPr>
      </p:pic>
    </p:spTree>
    <p:extLst>
      <p:ext uri="{BB962C8B-B14F-4D97-AF65-F5344CB8AC3E}">
        <p14:creationId xmlns:p14="http://schemas.microsoft.com/office/powerpoint/2010/main" val="279883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891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Лісокористування</a:t>
            </a: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064896" cy="5040560"/>
          </a:xfrm>
        </p:spPr>
      </p:pic>
    </p:spTree>
    <p:extLst>
      <p:ext uri="{BB962C8B-B14F-4D97-AF65-F5344CB8AC3E}">
        <p14:creationId xmlns:p14="http://schemas.microsoft.com/office/powerpoint/2010/main" val="312182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891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Штучні дерева (</a:t>
            </a:r>
            <a:r>
              <a:rPr lang="uk-UA" b="1" dirty="0" err="1" smtClean="0">
                <a:solidFill>
                  <a:srgbClr val="00B050"/>
                </a:solidFill>
              </a:rPr>
              <a:t>сінгапур</a:t>
            </a:r>
            <a:r>
              <a:rPr lang="uk-UA" b="1" dirty="0" smtClean="0">
                <a:solidFill>
                  <a:srgbClr val="00B050"/>
                </a:solidFill>
              </a:rPr>
              <a:t>)</a:t>
            </a: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208912" cy="5472608"/>
          </a:xfrm>
        </p:spPr>
      </p:pic>
    </p:spTree>
    <p:extLst>
      <p:ext uri="{BB962C8B-B14F-4D97-AF65-F5344CB8AC3E}">
        <p14:creationId xmlns:p14="http://schemas.microsoft.com/office/powerpoint/2010/main" val="258576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271"/>
            <a:ext cx="9144000" cy="65293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Вторинна переробка паперу</a:t>
            </a: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20" y="836712"/>
            <a:ext cx="5922367" cy="516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33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97152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увагу!!!</a:t>
            </a:r>
            <a:endParaRPr lang="uk-UA" dirty="0"/>
          </a:p>
        </p:txBody>
      </p:sp>
      <p:pic>
        <p:nvPicPr>
          <p:cNvPr id="14338" name="Picture 2" descr="C:\Users\Irene\Downloads\Бережи Землю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93" y="332656"/>
            <a:ext cx="6608415" cy="489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418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441521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253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056784" cy="2639144"/>
          </a:xfrm>
        </p:spPr>
        <p:txBody>
          <a:bodyPr>
            <a:normAutofit fontScale="55000" lnSpcReduction="20000"/>
          </a:bodyPr>
          <a:lstStyle/>
          <a:p>
            <a:r>
              <a:rPr lang="uk-UA" sz="3600" dirty="0"/>
              <a:t>Сучасна екологічна ситуація на планеті Земля характеризується, майже повсюдно, різким погіршенням якості навколишнього </a:t>
            </a:r>
            <a:r>
              <a:rPr lang="uk-UA" sz="3600" dirty="0" smtClean="0"/>
              <a:t>середовища. Те</a:t>
            </a:r>
            <a:r>
              <a:rPr lang="uk-UA" sz="3600" dirty="0"/>
              <a:t>, що людина зробила з навколишньою природою, по своїх масштабах </a:t>
            </a:r>
            <a:r>
              <a:rPr lang="uk-UA" sz="3600" dirty="0" smtClean="0"/>
              <a:t>катастрофічно: забруднена </a:t>
            </a:r>
            <a:r>
              <a:rPr lang="uk-UA" sz="3600" dirty="0"/>
              <a:t>атмосфера, гідросфера, знищені мільйони гектарів родючих ґрунтів, отрутохімікатами і радіоактивними відходами забруднена планета, величезних розмірів досягло </a:t>
            </a:r>
            <a:r>
              <a:rPr lang="uk-UA" sz="3600" dirty="0" err="1"/>
              <a:t>обезліснення</a:t>
            </a:r>
            <a:r>
              <a:rPr lang="uk-UA" sz="3600" dirty="0"/>
              <a:t> і </a:t>
            </a:r>
            <a:r>
              <a:rPr lang="uk-UA" sz="3600" dirty="0" err="1"/>
              <a:t>опустелювання</a:t>
            </a:r>
            <a:r>
              <a:rPr lang="uk-UA" sz="3600" dirty="0"/>
              <a:t> – руйнується біосфера. 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Екологічні проблеми</a:t>
            </a:r>
            <a:endParaRPr lang="uk-UA" dirty="0"/>
          </a:p>
        </p:txBody>
      </p:sp>
      <p:pic>
        <p:nvPicPr>
          <p:cNvPr id="5125" name="Picture 5" descr="C:\Users\drslighter\Pictures\32c667ee40a6683475034dfd0fb60d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7"/>
            <a:ext cx="5904656" cy="249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87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788" y="188640"/>
            <a:ext cx="9144000" cy="652934"/>
          </a:xfrm>
        </p:spPr>
        <p:txBody>
          <a:bodyPr/>
          <a:lstStyle/>
          <a:p>
            <a:pPr algn="ctr"/>
            <a:r>
              <a:rPr lang="uk-UA" b="1" dirty="0" smtClean="0"/>
              <a:t>Взаємозалежність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24039141"/>
              </p:ext>
            </p:extLst>
          </p:nvPr>
        </p:nvGraphicFramePr>
        <p:xfrm>
          <a:off x="-324544" y="1097868"/>
          <a:ext cx="5544616" cy="4230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:\Users\Irene\Downloads\18917_html_339daf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248472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7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Що таке екологічна проблема?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000" i="1" dirty="0"/>
              <a:t>Екологічна проблема</a:t>
            </a:r>
            <a:r>
              <a:rPr lang="uk-UA" sz="2000" dirty="0"/>
              <a:t> -  це зміна природного середовища в результаті антропогенних впливів, що зумовлює порушення структури і функціонування природних систем (ландшафтів) і призводить до негативних соціальних, економічних та інших наслідків</a:t>
            </a:r>
            <a:endParaRPr lang="ru-RU" sz="2000" dirty="0"/>
          </a:p>
          <a:p>
            <a:endParaRPr lang="uk-UA" dirty="0"/>
          </a:p>
        </p:txBody>
      </p:sp>
      <p:pic>
        <p:nvPicPr>
          <p:cNvPr id="1026" name="Picture 2" descr="C:\Users\Irene\Downloads\631606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78655"/>
            <a:ext cx="4440523" cy="3148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rene\Downloads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3322687" cy="2830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96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47664"/>
          </a:xfrm>
        </p:spPr>
        <p:txBody>
          <a:bodyPr/>
          <a:lstStyle/>
          <a:p>
            <a:pPr algn="ctr"/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фактори</a:t>
            </a:r>
            <a:r>
              <a:rPr lang="ru-RU" b="1" dirty="0"/>
              <a:t> </a:t>
            </a:r>
            <a:r>
              <a:rPr lang="ru-RU" b="1" dirty="0" err="1"/>
              <a:t>забруднення</a:t>
            </a:r>
            <a:r>
              <a:rPr lang="ru-RU" b="1" dirty="0"/>
              <a:t> </a:t>
            </a:r>
            <a:r>
              <a:rPr lang="ru-RU" b="1" dirty="0" err="1"/>
              <a:t>навколишнього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 Ви можете </a:t>
            </a:r>
            <a:r>
              <a:rPr lang="ru-RU" b="1" dirty="0" err="1"/>
              <a:t>відзначити</a:t>
            </a:r>
            <a:r>
              <a:rPr lang="ru-RU" b="1" dirty="0"/>
              <a:t>?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83635226"/>
              </p:ext>
            </p:extLst>
          </p:nvPr>
        </p:nvGraphicFramePr>
        <p:xfrm>
          <a:off x="107504" y="1484784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222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980" y="260648"/>
            <a:ext cx="9148980" cy="1143000"/>
          </a:xfrm>
        </p:spPr>
        <p:txBody>
          <a:bodyPr/>
          <a:lstStyle/>
          <a:p>
            <a:pPr algn="ctr"/>
            <a:r>
              <a:rPr lang="ru-RU" b="1" dirty="0"/>
              <a:t>Як Ви </a:t>
            </a:r>
            <a:r>
              <a:rPr lang="ru-RU" b="1" dirty="0" err="1"/>
              <a:t>оцінюєте</a:t>
            </a:r>
            <a:r>
              <a:rPr lang="ru-RU" b="1" dirty="0"/>
              <a:t> </a:t>
            </a:r>
            <a:r>
              <a:rPr lang="ru-RU" b="1" dirty="0" err="1"/>
              <a:t>екологічну</a:t>
            </a:r>
            <a:r>
              <a:rPr lang="ru-RU" b="1" dirty="0"/>
              <a:t> </a:t>
            </a:r>
            <a:r>
              <a:rPr lang="ru-RU" b="1" dirty="0" err="1"/>
              <a:t>ситуацію</a:t>
            </a:r>
            <a:r>
              <a:rPr lang="ru-RU" b="1" dirty="0"/>
              <a:t> в </a:t>
            </a:r>
            <a:r>
              <a:rPr lang="ru-RU" b="1" dirty="0" err="1"/>
              <a:t>Вашому</a:t>
            </a:r>
            <a:r>
              <a:rPr lang="ru-RU" b="1" dirty="0"/>
              <a:t> </a:t>
            </a:r>
            <a:r>
              <a:rPr lang="ru-RU" b="1" dirty="0" err="1"/>
              <a:t>місті</a:t>
            </a:r>
            <a:r>
              <a:rPr lang="ru-RU" b="1" dirty="0"/>
              <a:t> (</a:t>
            </a:r>
            <a:r>
              <a:rPr lang="ru-RU" b="1" dirty="0" err="1"/>
              <a:t>селі</a:t>
            </a:r>
            <a:r>
              <a:rPr lang="ru-RU" b="1" dirty="0"/>
              <a:t>)?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19921893"/>
              </p:ext>
            </p:extLst>
          </p:nvPr>
        </p:nvGraphicFramePr>
        <p:xfrm>
          <a:off x="35568" y="1628800"/>
          <a:ext cx="9000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916" y="1490300"/>
            <a:ext cx="893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Найбільшою мірою стурбовані екологією свого регіону жителі Львова, Києва, Донецька і Харкова.</a:t>
            </a:r>
          </a:p>
        </p:txBody>
      </p:sp>
    </p:spTree>
    <p:extLst>
      <p:ext uri="{BB962C8B-B14F-4D97-AF65-F5344CB8AC3E}">
        <p14:creationId xmlns:p14="http://schemas.microsoft.com/office/powerpoint/2010/main" val="329326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597</TotalTime>
  <Words>757</Words>
  <Application>Microsoft Office PowerPoint</Application>
  <PresentationFormat>Экран (4:3)</PresentationFormat>
  <Paragraphs>89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Горизонт</vt:lpstr>
      <vt:lpstr>Глобальні проблеми людства. Екологічні проблеми</vt:lpstr>
      <vt:lpstr>Глобальні проблеми людства</vt:lpstr>
      <vt:lpstr>Чинники, які сприяли виникненню глобальних проблем:</vt:lpstr>
      <vt:lpstr>Презентация PowerPoint</vt:lpstr>
      <vt:lpstr>Екологічні проблеми</vt:lpstr>
      <vt:lpstr>Взаємозалежність</vt:lpstr>
      <vt:lpstr>Що таке екологічна проблема?</vt:lpstr>
      <vt:lpstr>Які основні фактори забруднення навколишнього середовища Ви можете відзначити?</vt:lpstr>
      <vt:lpstr>Як Ви оцінюєте екологічну ситуацію в Вашому місті (селі)?</vt:lpstr>
      <vt:lpstr>Класифікація екологічних проблем</vt:lpstr>
      <vt:lpstr>Джерела забруднення атмосфери</vt:lpstr>
      <vt:lpstr>Головні наслідки забруднення атмосфери: </vt:lpstr>
      <vt:lpstr>Головні наслідки забруднення атмосфери:</vt:lpstr>
      <vt:lpstr>Головні наслідки забруднення атмосфери</vt:lpstr>
      <vt:lpstr>Класифікація екологічних проблем</vt:lpstr>
      <vt:lpstr>Як писав один з мандрівників: "Серед океану, відкритого для Європи Колумбом, тепер не можна занурити руку в воду, щоб не вимазатись в бруді". </vt:lpstr>
      <vt:lpstr>Забруднення води:</vt:lpstr>
      <vt:lpstr>Найбільші забруднювачі води</vt:lpstr>
      <vt:lpstr>Класифікація екологічних проблем</vt:lpstr>
      <vt:lpstr>Класифікація екологічних проблем</vt:lpstr>
      <vt:lpstr>Основні забруднювачі ґрунту: </vt:lpstr>
      <vt:lpstr>Класифікація екологічних проблем</vt:lpstr>
      <vt:lpstr>Причини збезлісення </vt:lpstr>
      <vt:lpstr>Класифікація екологічних проблем</vt:lpstr>
      <vt:lpstr>Тварини І рослини — своєрідний барометр. Якщо раптово виявляється, що тварини й рослини зникають, то це попередження: з екосистемою негаразд. Тому охорона тварин і рослин, за своєю суттю — охорона нас самих... Треба захищати їх, бо якщо підуть вони, підемо й ми. </vt:lpstr>
      <vt:lpstr>Шляхи подолання екологічних проблем </vt:lpstr>
      <vt:lpstr>Нові види відновлювальної енергії</vt:lpstr>
      <vt:lpstr>Чиста вугільна енергетика</vt:lpstr>
      <vt:lpstr>Дотримання екологічних стандартів </vt:lpstr>
      <vt:lpstr>Регулювання зростання населення</vt:lpstr>
      <vt:lpstr>Лісокористування</vt:lpstr>
      <vt:lpstr>Штучні дерева (сінгапур)</vt:lpstr>
      <vt:lpstr>Вторинна переробка паперу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drslighter</dc:creator>
  <cp:lastModifiedBy>Ira</cp:lastModifiedBy>
  <cp:revision>38</cp:revision>
  <dcterms:created xsi:type="dcterms:W3CDTF">2014-01-10T13:43:38Z</dcterms:created>
  <dcterms:modified xsi:type="dcterms:W3CDTF">2014-01-12T18:09:40Z</dcterms:modified>
</cp:coreProperties>
</file>