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" y="0"/>
            <a:ext cx="9141524" cy="4799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-95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99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льтернативное содержа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1FF9-E91E-47D1-83B8-C9CC4A937260}" type="datetime1">
              <a:rPr lang="en-US" smtClean="0"/>
              <a:t>11/14/2013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33E0-1A25-4567-9373-F2CC495AD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190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190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4C9D3B9A-F582-481A-B239-5AF9867707DF}" type="datetimeFigureOut">
              <a:rPr lang="ru-RU" smtClean="0"/>
              <a:t>14.11.2013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87695399-36C2-4B3E-8EDE-D76C32B42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Химерні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трансгенні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/>
              <a:t>організми</a:t>
            </a:r>
            <a:r>
              <a:rPr lang="ru-RU" b="1" i="1" dirty="0"/>
              <a:t>. </a:t>
            </a:r>
            <a:r>
              <a:rPr lang="ru-RU" b="1" i="1" dirty="0" err="1"/>
              <a:t>Генетичні</a:t>
            </a:r>
            <a:r>
              <a:rPr lang="ru-RU" b="1" i="1" dirty="0"/>
              <a:t> </a:t>
            </a:r>
            <a:r>
              <a:rPr lang="ru-RU" b="1" i="1" dirty="0" err="1"/>
              <a:t>основи</a:t>
            </a:r>
            <a:r>
              <a:rPr lang="ru-RU" b="1" i="1" dirty="0"/>
              <a:t> </a:t>
            </a:r>
            <a:r>
              <a:rPr lang="ru-RU" b="1" i="1" dirty="0" err="1"/>
              <a:t>селекції</a:t>
            </a:r>
            <a:r>
              <a:rPr lang="ru-RU" b="1" i="1" dirty="0"/>
              <a:t> </a:t>
            </a:r>
            <a:r>
              <a:rPr lang="ru-RU" b="1" i="1" dirty="0" err="1"/>
              <a:t>організмів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Виконала </a:t>
            </a:r>
            <a:r>
              <a:rPr lang="uk-UA" dirty="0" err="1" smtClean="0"/>
              <a:t>Палієнко</a:t>
            </a:r>
            <a:r>
              <a:rPr lang="uk-UA" dirty="0" smtClean="0"/>
              <a:t> Яна, учениця 11-Б класу.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1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04664"/>
            <a:ext cx="7132320" cy="4127627"/>
          </a:xfrm>
        </p:spPr>
        <p:txBody>
          <a:bodyPr/>
          <a:lstStyle/>
          <a:p>
            <a:r>
              <a:rPr lang="ru-RU" dirty="0" err="1"/>
              <a:t>Широкомасштабне</a:t>
            </a:r>
            <a:r>
              <a:rPr lang="ru-RU" dirty="0"/>
              <a:t> </a:t>
            </a:r>
            <a:r>
              <a:rPr lang="ru-RU" dirty="0" err="1"/>
              <a:t>вивільнення</a:t>
            </a:r>
            <a:r>
              <a:rPr lang="ru-RU" dirty="0"/>
              <a:t> в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</a:t>
            </a:r>
            <a:r>
              <a:rPr lang="ru-RU" dirty="0" err="1"/>
              <a:t>розпочалося</a:t>
            </a:r>
            <a:r>
              <a:rPr lang="ru-RU" dirty="0"/>
              <a:t> 1996 р.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створені</a:t>
            </a:r>
            <a:r>
              <a:rPr lang="ru-RU" dirty="0"/>
              <a:t>, 98 % </a:t>
            </a:r>
            <a:r>
              <a:rPr lang="ru-RU" dirty="0" err="1"/>
              <a:t>складали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сільськогосподарські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 smtClean="0"/>
              <a:t>.</a:t>
            </a:r>
          </a:p>
          <a:p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 err="1"/>
              <a:t>незначних</a:t>
            </a:r>
            <a:r>
              <a:rPr lang="ru-RU" dirty="0"/>
              <a:t> </a:t>
            </a:r>
            <a:r>
              <a:rPr lang="ru-RU" dirty="0" err="1"/>
              <a:t>площах</a:t>
            </a:r>
            <a:r>
              <a:rPr lang="ru-RU" dirty="0"/>
              <a:t> </a:t>
            </a:r>
            <a:r>
              <a:rPr lang="ru-RU" dirty="0" err="1"/>
              <a:t>вирощувалися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сорти</a:t>
            </a:r>
            <a:r>
              <a:rPr lang="ru-RU" dirty="0"/>
              <a:t> </a:t>
            </a:r>
            <a:r>
              <a:rPr lang="ru-RU" dirty="0" err="1"/>
              <a:t>помідорів</a:t>
            </a:r>
            <a:r>
              <a:rPr lang="ru-RU" dirty="0"/>
              <a:t>, </a:t>
            </a:r>
            <a:r>
              <a:rPr lang="ru-RU" dirty="0" err="1"/>
              <a:t>гарбуза</a:t>
            </a:r>
            <a:r>
              <a:rPr lang="ru-RU" dirty="0"/>
              <a:t>, тютюну, </a:t>
            </a:r>
            <a:r>
              <a:rPr lang="ru-RU" dirty="0" err="1"/>
              <a:t>папайі</a:t>
            </a:r>
            <a:r>
              <a:rPr lang="ru-RU" dirty="0"/>
              <a:t>, </a:t>
            </a:r>
            <a:r>
              <a:rPr lang="ru-RU" dirty="0" err="1"/>
              <a:t>буряку</a:t>
            </a:r>
            <a:r>
              <a:rPr lang="ru-RU" dirty="0"/>
              <a:t>, </a:t>
            </a:r>
            <a:r>
              <a:rPr lang="ru-RU" dirty="0" err="1"/>
              <a:t>цикорію</a:t>
            </a:r>
            <a:r>
              <a:rPr lang="ru-RU" dirty="0"/>
              <a:t>, </a:t>
            </a:r>
            <a:r>
              <a:rPr lang="ru-RU" dirty="0" err="1"/>
              <a:t>льону</a:t>
            </a:r>
            <a:r>
              <a:rPr lang="ru-RU" dirty="0"/>
              <a:t>.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створені</a:t>
            </a:r>
            <a:r>
              <a:rPr lang="ru-RU" dirty="0"/>
              <a:t> й </a:t>
            </a:r>
            <a:r>
              <a:rPr lang="ru-RU" dirty="0" err="1"/>
              <a:t>проходять</a:t>
            </a:r>
            <a:r>
              <a:rPr lang="ru-RU" dirty="0"/>
              <a:t> </a:t>
            </a:r>
            <a:r>
              <a:rPr lang="ru-RU" dirty="0" err="1"/>
              <a:t>випробування</a:t>
            </a:r>
            <a:r>
              <a:rPr lang="ru-RU" dirty="0"/>
              <a:t> та процедуру </a:t>
            </a:r>
            <a:r>
              <a:rPr lang="ru-RU" dirty="0" err="1"/>
              <a:t>реєстрації</a:t>
            </a:r>
            <a:r>
              <a:rPr lang="ru-RU" dirty="0"/>
              <a:t> </a:t>
            </a:r>
            <a:r>
              <a:rPr lang="ru-RU" dirty="0" err="1"/>
              <a:t>трансгенні</a:t>
            </a:r>
            <a:r>
              <a:rPr lang="ru-RU" dirty="0"/>
              <a:t> </a:t>
            </a:r>
            <a:r>
              <a:rPr lang="ru-RU" dirty="0" err="1"/>
              <a:t>сорти</a:t>
            </a:r>
            <a:r>
              <a:rPr lang="ru-RU" dirty="0"/>
              <a:t> рису і </a:t>
            </a:r>
            <a:r>
              <a:rPr lang="ru-RU" dirty="0" err="1"/>
              <a:t>пшениці</a:t>
            </a:r>
            <a:r>
              <a:rPr lang="ru-RU" dirty="0"/>
              <a:t>. </a:t>
            </a:r>
            <a:r>
              <a:rPr lang="ru-RU" dirty="0" err="1"/>
              <a:t>Генетична</a:t>
            </a:r>
            <a:r>
              <a:rPr lang="ru-RU" dirty="0"/>
              <a:t> </a:t>
            </a:r>
            <a:r>
              <a:rPr lang="ru-RU" dirty="0" err="1"/>
              <a:t>модифікація</a:t>
            </a:r>
            <a:r>
              <a:rPr lang="ru-RU" dirty="0"/>
              <a:t> </a:t>
            </a:r>
            <a:r>
              <a:rPr lang="ru-RU" dirty="0" err="1"/>
              <a:t>надає</a:t>
            </a:r>
            <a:r>
              <a:rPr lang="ru-RU" dirty="0"/>
              <a:t> живим </a:t>
            </a:r>
            <a:r>
              <a:rPr lang="ru-RU" dirty="0" err="1"/>
              <a:t>організмам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84923"/>
            <a:ext cx="3638178" cy="272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025631" cy="226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48680"/>
            <a:ext cx="7132320" cy="4127627"/>
          </a:xfrm>
        </p:spPr>
        <p:txBody>
          <a:bodyPr/>
          <a:lstStyle/>
          <a:p>
            <a:r>
              <a:rPr lang="ru-RU" dirty="0"/>
              <a:t>Але, </a:t>
            </a:r>
            <a:r>
              <a:rPr lang="ru-RU" dirty="0" err="1"/>
              <a:t>хоча</a:t>
            </a:r>
            <a:r>
              <a:rPr lang="ru-RU" dirty="0"/>
              <a:t> такими продуктами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харчується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людей, минуло </a:t>
            </a:r>
            <a:r>
              <a:rPr lang="ru-RU" dirty="0" err="1"/>
              <a:t>замало</a:t>
            </a:r>
            <a:r>
              <a:rPr lang="ru-RU" dirty="0"/>
              <a:t> часу, </a:t>
            </a:r>
            <a:r>
              <a:rPr lang="ru-RU" dirty="0" err="1"/>
              <a:t>аби</a:t>
            </a:r>
            <a:r>
              <a:rPr lang="ru-RU" dirty="0"/>
              <a:t> наука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встановила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наш </a:t>
            </a:r>
            <a:r>
              <a:rPr lang="ru-RU" dirty="0" err="1"/>
              <a:t>організм</a:t>
            </a:r>
            <a:r>
              <a:rPr lang="ru-RU" dirty="0"/>
              <a:t>.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сої</a:t>
            </a:r>
            <a:r>
              <a:rPr lang="ru-RU" dirty="0"/>
              <a:t> та </a:t>
            </a:r>
            <a:r>
              <a:rPr lang="ru-RU" dirty="0" err="1"/>
              <a:t>кукурудзи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дозволено з 1997 р., а </a:t>
            </a:r>
            <a:r>
              <a:rPr lang="ru-RU" dirty="0" err="1"/>
              <a:t>харчові</a:t>
            </a:r>
            <a:r>
              <a:rPr lang="ru-RU" dirty="0"/>
              <a:t> </a:t>
            </a:r>
            <a:r>
              <a:rPr lang="ru-RU" dirty="0" err="1"/>
              <a:t>ферменти</a:t>
            </a:r>
            <a:r>
              <a:rPr lang="ru-RU" dirty="0"/>
              <a:t>, добавки, </a:t>
            </a:r>
            <a:r>
              <a:rPr lang="ru-RU" dirty="0" err="1"/>
              <a:t>одержані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генної</a:t>
            </a:r>
            <a:r>
              <a:rPr lang="ru-RU" dirty="0"/>
              <a:t> </a:t>
            </a:r>
            <a:r>
              <a:rPr lang="ru-RU" dirty="0" err="1"/>
              <a:t>інженерії</a:t>
            </a:r>
            <a:r>
              <a:rPr lang="ru-RU" dirty="0"/>
              <a:t>,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двадцять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393643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68133"/>
            <a:ext cx="2214315" cy="32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3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Україна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204864"/>
            <a:ext cx="3566160" cy="3824716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заборони,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вирощують</a:t>
            </a:r>
            <a:r>
              <a:rPr lang="ru-RU" dirty="0"/>
              <a:t> </a:t>
            </a:r>
            <a:r>
              <a:rPr lang="ru-RU" dirty="0" err="1"/>
              <a:t>трансгенну</a:t>
            </a:r>
            <a:r>
              <a:rPr lang="ru-RU" dirty="0"/>
              <a:t> сою, </a:t>
            </a:r>
            <a:r>
              <a:rPr lang="ru-RU" dirty="0" err="1"/>
              <a:t>трансгенну</a:t>
            </a:r>
            <a:r>
              <a:rPr lang="ru-RU" dirty="0"/>
              <a:t> </a:t>
            </a:r>
            <a:r>
              <a:rPr lang="ru-RU" dirty="0" err="1"/>
              <a:t>картоплю</a:t>
            </a:r>
            <a:r>
              <a:rPr lang="ru-RU" dirty="0"/>
              <a:t>, </a:t>
            </a:r>
            <a:r>
              <a:rPr lang="ru-RU" dirty="0" err="1"/>
              <a:t>трансгенний</a:t>
            </a:r>
            <a:r>
              <a:rPr lang="ru-RU" dirty="0"/>
              <a:t> </a:t>
            </a:r>
            <a:r>
              <a:rPr lang="ru-RU" dirty="0" err="1"/>
              <a:t>ріпак</a:t>
            </a:r>
            <a:r>
              <a:rPr lang="ru-RU" dirty="0"/>
              <a:t>, </a:t>
            </a:r>
            <a:r>
              <a:rPr lang="ru-RU" dirty="0" err="1"/>
              <a:t>кукурудзу</a:t>
            </a:r>
            <a:r>
              <a:rPr lang="ru-RU" dirty="0"/>
              <a:t>, почали </a:t>
            </a:r>
            <a:r>
              <a:rPr lang="ru-RU" dirty="0" err="1"/>
              <a:t>вирощувати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буряки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51588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8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Росія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901953"/>
            <a:ext cx="3566160" cy="4127627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err="1"/>
              <a:t>інтенсивно</a:t>
            </a:r>
            <a:r>
              <a:rPr lang="ru-RU" dirty="0"/>
              <a:t> </a:t>
            </a:r>
            <a:r>
              <a:rPr lang="ru-RU" dirty="0" err="1"/>
              <a:t>розробляють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, створено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сорти</a:t>
            </a:r>
            <a:r>
              <a:rPr lang="ru-RU" dirty="0"/>
              <a:t> </a:t>
            </a:r>
            <a:r>
              <a:rPr lang="ru-RU" dirty="0" err="1"/>
              <a:t>картоплі</a:t>
            </a:r>
            <a:r>
              <a:rPr lang="ru-RU" dirty="0"/>
              <a:t> з </a:t>
            </a:r>
            <a:r>
              <a:rPr lang="ru-RU" dirty="0" err="1"/>
              <a:t>модифікованими</a:t>
            </a:r>
            <a:r>
              <a:rPr lang="ru-RU" dirty="0"/>
              <a:t> генами,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трансгенні</a:t>
            </a:r>
            <a:r>
              <a:rPr lang="ru-RU" dirty="0"/>
              <a:t> </a:t>
            </a:r>
            <a:r>
              <a:rPr lang="ru-RU" dirty="0" err="1"/>
              <a:t>буряки</a:t>
            </a:r>
            <a:r>
              <a:rPr lang="ru-RU" dirty="0"/>
              <a:t> з метою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небажаних</a:t>
            </a:r>
            <a:r>
              <a:rPr lang="ru-RU" dirty="0"/>
              <a:t> </a:t>
            </a:r>
            <a:r>
              <a:rPr lang="ru-RU" dirty="0" err="1"/>
              <a:t>вторинних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типу </a:t>
            </a:r>
            <a:r>
              <a:rPr lang="ru-RU" dirty="0" err="1"/>
              <a:t>рафінози</a:t>
            </a:r>
            <a:r>
              <a:rPr lang="ru-RU" dirty="0"/>
              <a:t>, </a:t>
            </a:r>
            <a:r>
              <a:rPr lang="ru-RU" dirty="0" err="1"/>
              <a:t>інвертного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 та декстрину.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368680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476672"/>
            <a:ext cx="7132320" cy="4127627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Криму</a:t>
            </a:r>
            <a:r>
              <a:rPr lang="ru-RU" dirty="0"/>
              <a:t> є </a:t>
            </a:r>
            <a:r>
              <a:rPr lang="ru-RU" dirty="0" err="1"/>
              <a:t>дикорослі</a:t>
            </a:r>
            <a:r>
              <a:rPr lang="ru-RU" dirty="0"/>
              <a:t> </a:t>
            </a:r>
            <a:r>
              <a:rPr lang="ru-RU" dirty="0" err="1"/>
              <a:t>родичі</a:t>
            </a:r>
            <a:r>
              <a:rPr lang="ru-RU" dirty="0"/>
              <a:t> </a:t>
            </a:r>
            <a:r>
              <a:rPr lang="ru-RU" dirty="0" err="1"/>
              <a:t>цукрового</a:t>
            </a:r>
            <a:r>
              <a:rPr lang="ru-RU" dirty="0"/>
              <a:t> </a:t>
            </a:r>
            <a:r>
              <a:rPr lang="ru-RU" dirty="0" err="1"/>
              <a:t>буряку</a:t>
            </a:r>
            <a:r>
              <a:rPr lang="ru-RU" dirty="0"/>
              <a:t>, правда,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гібриди</a:t>
            </a:r>
            <a:r>
              <a:rPr lang="ru-RU" dirty="0"/>
              <a:t> </a:t>
            </a:r>
            <a:r>
              <a:rPr lang="ru-RU" dirty="0" err="1"/>
              <a:t>непродуктивні</a:t>
            </a:r>
            <a:r>
              <a:rPr lang="ru-RU" dirty="0"/>
              <a:t>. </a:t>
            </a:r>
            <a:r>
              <a:rPr lang="ru-RU" dirty="0" err="1"/>
              <a:t>Така</a:t>
            </a:r>
            <a:r>
              <a:rPr lang="ru-RU" dirty="0"/>
              <a:t> ж </a:t>
            </a:r>
            <a:r>
              <a:rPr lang="ru-RU" dirty="0" err="1"/>
              <a:t>ситуація</a:t>
            </a:r>
            <a:r>
              <a:rPr lang="ru-RU" dirty="0"/>
              <a:t> з пшеницею. Але проблема є,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вивчати</a:t>
            </a:r>
            <a:r>
              <a:rPr lang="ru-RU" dirty="0"/>
              <a:t>. </a:t>
            </a:r>
            <a:r>
              <a:rPr lang="ru-RU" dirty="0" err="1"/>
              <a:t>Питання</a:t>
            </a:r>
            <a:r>
              <a:rPr lang="ru-RU" dirty="0"/>
              <a:t> про перспективу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генної</a:t>
            </a:r>
            <a:r>
              <a:rPr lang="ru-RU" dirty="0"/>
              <a:t> </a:t>
            </a:r>
            <a:r>
              <a:rPr lang="ru-RU" dirty="0" err="1"/>
              <a:t>інженерії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вирощування</a:t>
            </a:r>
            <a:r>
              <a:rPr lang="ru-RU" dirty="0"/>
              <a:t> </a:t>
            </a:r>
            <a:r>
              <a:rPr lang="ru-RU" dirty="0" err="1"/>
              <a:t>сільськогосподарської</a:t>
            </a:r>
            <a:r>
              <a:rPr lang="ru-RU" dirty="0"/>
              <a:t> </a:t>
            </a:r>
            <a:r>
              <a:rPr lang="ru-RU" dirty="0" err="1"/>
              <a:t>сировини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серйозні</a:t>
            </a:r>
            <a:r>
              <a:rPr lang="ru-RU" dirty="0"/>
              <a:t> </a:t>
            </a:r>
            <a:r>
              <a:rPr lang="ru-RU" dirty="0" err="1"/>
              <a:t>суперечки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дослідників</a:t>
            </a:r>
            <a:r>
              <a:rPr lang="ru-RU" dirty="0"/>
              <a:t> і широких </a:t>
            </a:r>
            <a:r>
              <a:rPr lang="ru-RU" dirty="0" err="1"/>
              <a:t>верств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91924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18" y="3248980"/>
            <a:ext cx="403244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стійких</a:t>
            </a:r>
            <a:r>
              <a:rPr lang="ru-RU" dirty="0"/>
              <a:t> до </a:t>
            </a:r>
            <a:r>
              <a:rPr lang="ru-RU" dirty="0" err="1"/>
              <a:t>шкідників</a:t>
            </a:r>
            <a:r>
              <a:rPr lang="ru-RU" dirty="0"/>
              <a:t>, на </a:t>
            </a:r>
            <a:r>
              <a:rPr lang="ru-RU" dirty="0" err="1"/>
              <a:t>нецільові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можливий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згаданих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біологічно</a:t>
            </a:r>
            <a:r>
              <a:rPr lang="ru-RU" dirty="0"/>
              <a:t> </a:t>
            </a:r>
            <a:r>
              <a:rPr lang="ru-RU" dirty="0" err="1"/>
              <a:t>активних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(</a:t>
            </a:r>
            <a:r>
              <a:rPr lang="ru-RU" dirty="0" err="1"/>
              <a:t>інсектициди</a:t>
            </a:r>
            <a:r>
              <a:rPr lang="ru-RU" dirty="0"/>
              <a:t>, </a:t>
            </a:r>
            <a:r>
              <a:rPr lang="ru-RU" dirty="0" err="1"/>
              <a:t>фунгіциди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прямої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опосередкованої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через </a:t>
            </a:r>
            <a:r>
              <a:rPr lang="ru-RU" dirty="0" err="1"/>
              <a:t>трофічні</a:t>
            </a:r>
            <a:r>
              <a:rPr lang="ru-RU" dirty="0"/>
              <a:t> </a:t>
            </a:r>
            <a:r>
              <a:rPr lang="ru-RU" dirty="0" err="1" smtClean="0"/>
              <a:t>ланцюги</a:t>
            </a:r>
            <a:r>
              <a:rPr lang="ru-RU" dirty="0" smtClean="0"/>
              <a:t>.</a:t>
            </a:r>
          </a:p>
          <a:p>
            <a:r>
              <a:rPr lang="ru-RU" dirty="0"/>
              <a:t>До </a:t>
            </a:r>
            <a:r>
              <a:rPr lang="ru-RU" dirty="0" err="1"/>
              <a:t>сьогодні</a:t>
            </a:r>
            <a:r>
              <a:rPr lang="ru-RU" dirty="0"/>
              <a:t> за 13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польових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</a:t>
            </a:r>
            <a:r>
              <a:rPr lang="ru-RU" dirty="0" err="1"/>
              <a:t>достовірних</a:t>
            </a:r>
            <a:r>
              <a:rPr lang="ru-RU" dirty="0"/>
              <a:t> </a:t>
            </a:r>
            <a:r>
              <a:rPr lang="ru-RU" dirty="0" err="1"/>
              <a:t>експериментальних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про </a:t>
            </a:r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стійких</a:t>
            </a:r>
            <a:r>
              <a:rPr lang="ru-RU" dirty="0"/>
              <a:t> до </a:t>
            </a:r>
            <a:r>
              <a:rPr lang="ru-RU" dirty="0" err="1"/>
              <a:t>шкідників</a:t>
            </a:r>
            <a:r>
              <a:rPr lang="ru-RU" dirty="0"/>
              <a:t>, на </a:t>
            </a:r>
            <a:r>
              <a:rPr lang="ru-RU" dirty="0" err="1"/>
              <a:t>нецільові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не </a:t>
            </a:r>
            <a:r>
              <a:rPr lang="ru-RU" dirty="0" err="1"/>
              <a:t>отримано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</a:t>
            </a:r>
            <a:r>
              <a:rPr lang="ru-RU" dirty="0" err="1" smtClean="0"/>
              <a:t>ивільнення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довкілля</a:t>
            </a:r>
            <a:r>
              <a:rPr lang="ru-RU" dirty="0" smtClean="0"/>
              <a:t> ГМО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Широкомасштабне</a:t>
            </a:r>
            <a:r>
              <a:rPr lang="ru-RU" dirty="0"/>
              <a:t> </a:t>
            </a:r>
            <a:r>
              <a:rPr lang="ru-RU" dirty="0" err="1"/>
              <a:t>вивільнення</a:t>
            </a:r>
            <a:r>
              <a:rPr lang="ru-RU" dirty="0"/>
              <a:t> в </a:t>
            </a:r>
            <a:r>
              <a:rPr lang="ru-RU" dirty="0" err="1"/>
              <a:t>довкілля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модифікованих</a:t>
            </a:r>
            <a:r>
              <a:rPr lang="ru-RU" dirty="0"/>
              <a:t> </a:t>
            </a:r>
            <a:r>
              <a:rPr lang="ru-RU" dirty="0" err="1"/>
              <a:t>сортів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таксономічних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з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генетичними</a:t>
            </a:r>
            <a:r>
              <a:rPr lang="ru-RU" dirty="0"/>
              <a:t> </a:t>
            </a:r>
            <a:r>
              <a:rPr lang="ru-RU" dirty="0" err="1"/>
              <a:t>конструкціями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надають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, поставило ряд </a:t>
            </a:r>
            <a:r>
              <a:rPr lang="ru-RU" dirty="0" err="1"/>
              <a:t>питань</a:t>
            </a:r>
            <a:r>
              <a:rPr lang="ru-RU" dirty="0"/>
              <a:t>, на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звернути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розбудови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біобезпеки</a:t>
            </a:r>
            <a:r>
              <a:rPr lang="ru-RU" dirty="0"/>
              <a:t> </a:t>
            </a:r>
            <a:r>
              <a:rPr lang="ru-RU" dirty="0" err="1" smtClean="0"/>
              <a:t>довкілля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Головними</a:t>
            </a:r>
            <a:r>
              <a:rPr lang="ru-RU" dirty="0" smtClean="0"/>
              <a:t> </a:t>
            </a:r>
            <a:r>
              <a:rPr lang="ru-RU" dirty="0" err="1"/>
              <a:t>питаннями</a:t>
            </a:r>
            <a:r>
              <a:rPr lang="ru-RU" dirty="0"/>
              <a:t> </a:t>
            </a:r>
            <a:r>
              <a:rPr lang="ru-RU" dirty="0" err="1"/>
              <a:t>біобезпеки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є </a:t>
            </a:r>
            <a:r>
              <a:rPr lang="ru-RU" dirty="0" err="1"/>
              <a:t>можлива</a:t>
            </a:r>
            <a:r>
              <a:rPr lang="ru-RU" dirty="0"/>
              <a:t> передача </a:t>
            </a:r>
            <a:r>
              <a:rPr lang="ru-RU" dirty="0" err="1"/>
              <a:t>генів</a:t>
            </a:r>
            <a:r>
              <a:rPr lang="ru-RU" dirty="0"/>
              <a:t>, </a:t>
            </a:r>
            <a:r>
              <a:rPr lang="ru-RU" dirty="0" err="1"/>
              <a:t>убудованих</a:t>
            </a:r>
            <a:r>
              <a:rPr lang="ru-RU" dirty="0"/>
              <a:t> у </a:t>
            </a:r>
            <a:r>
              <a:rPr lang="ru-RU" dirty="0" err="1"/>
              <a:t>трансгенний</a:t>
            </a:r>
            <a:r>
              <a:rPr lang="ru-RU" dirty="0"/>
              <a:t> </a:t>
            </a:r>
            <a:r>
              <a:rPr lang="ru-RU" dirty="0" err="1"/>
              <a:t>організм</a:t>
            </a:r>
            <a:r>
              <a:rPr lang="ru-RU" dirty="0"/>
              <a:t>, </a:t>
            </a:r>
            <a:r>
              <a:rPr lang="ru-RU" dirty="0" err="1"/>
              <a:t>організмам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природного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трансгенних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стійких</a:t>
            </a:r>
            <a:r>
              <a:rPr lang="ru-RU" dirty="0"/>
              <a:t> до </a:t>
            </a:r>
            <a:r>
              <a:rPr lang="ru-RU" dirty="0" err="1"/>
              <a:t>шкідників</a:t>
            </a:r>
            <a:r>
              <a:rPr lang="ru-RU" dirty="0"/>
              <a:t>, на </a:t>
            </a:r>
            <a:r>
              <a:rPr lang="ru-RU" dirty="0" err="1"/>
              <a:t>нецільові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та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трофічних</a:t>
            </a:r>
            <a:r>
              <a:rPr lang="ru-RU" dirty="0"/>
              <a:t> </a:t>
            </a:r>
            <a:r>
              <a:rPr lang="ru-RU" dirty="0" err="1"/>
              <a:t>ланцюгів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11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Узагальнення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1.Які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химерними</a:t>
            </a:r>
            <a:r>
              <a:rPr lang="ru-RU" dirty="0"/>
              <a:t> і як </a:t>
            </a:r>
            <a:r>
              <a:rPr lang="ru-RU" dirty="0" err="1"/>
              <a:t>учені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одержують</a:t>
            </a:r>
            <a:r>
              <a:rPr lang="ru-RU" dirty="0"/>
              <a:t>?</a:t>
            </a:r>
          </a:p>
          <a:p>
            <a:r>
              <a:rPr lang="ru-RU" dirty="0"/>
              <a:t>2.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трансгенними</a:t>
            </a:r>
            <a:r>
              <a:rPr lang="ru-RU" dirty="0"/>
              <a:t> і як </a:t>
            </a:r>
            <a:r>
              <a:rPr lang="ru-RU" dirty="0" err="1"/>
              <a:t>учені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одержують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84356"/>
            <a:ext cx="4659694" cy="29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869160"/>
            <a:ext cx="3672408" cy="1233424"/>
          </a:xfrm>
        </p:spPr>
        <p:txBody>
          <a:bodyPr/>
          <a:lstStyle/>
          <a:p>
            <a:pPr algn="ctr"/>
            <a:r>
              <a:rPr lang="ru-RU" dirty="0" err="1"/>
              <a:t>Дякую</a:t>
            </a:r>
            <a:r>
              <a:rPr lang="ru-RU" dirty="0"/>
              <a:t> за </a:t>
            </a:r>
            <a:r>
              <a:rPr lang="ru-RU" dirty="0" err="1" smtClean="0"/>
              <a:t>увагу</a:t>
            </a:r>
            <a:r>
              <a:rPr lang="ru-RU" dirty="0" smtClean="0"/>
              <a:t>!!!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81199"/>
            <a:ext cx="640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400" dirty="0" smtClean="0"/>
              <a:t>Список використаних джерел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255434"/>
            <a:ext cx="2138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http://notatka.at.ua/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624766"/>
            <a:ext cx="242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http://vseslova.com.ua/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9652" y="1994098"/>
            <a:ext cx="238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http://ru.wikipedia.org/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7" b="18181"/>
          <a:stretch/>
        </p:blipFill>
        <p:spPr>
          <a:xfrm>
            <a:off x="2196358" y="2492896"/>
            <a:ext cx="4822985" cy="25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132320" cy="123342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Визначення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132320" cy="4127627"/>
          </a:xfrm>
        </p:spPr>
        <p:txBody>
          <a:bodyPr>
            <a:normAutofit/>
          </a:bodyPr>
          <a:lstStyle/>
          <a:p>
            <a:r>
              <a:rPr lang="ru-RU" b="1" i="1" dirty="0" err="1" smtClean="0"/>
              <a:t>Химери</a:t>
            </a:r>
            <a:r>
              <a:rPr lang="ru-RU" dirty="0" smtClean="0"/>
              <a:t> </a:t>
            </a:r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різнорідних</a:t>
            </a:r>
            <a:r>
              <a:rPr lang="ru-RU" dirty="0"/>
              <a:t> </a:t>
            </a:r>
            <a:r>
              <a:rPr lang="ru-RU" dirty="0" smtClean="0"/>
              <a:t>тканин. </a:t>
            </a:r>
            <a:r>
              <a:rPr lang="uk-UA" dirty="0"/>
              <a:t>Уперше цей термін застосував німецький ботанік Г. </a:t>
            </a:r>
            <a:r>
              <a:rPr lang="uk-UA" dirty="0" err="1"/>
              <a:t>Вінклер</a:t>
            </a:r>
            <a:r>
              <a:rPr lang="uk-UA" dirty="0"/>
              <a:t> (1907) для форм рослин, отриманих у результаті зрощення пасльону й томату. Надалі (1909) Е. </a:t>
            </a:r>
            <a:r>
              <a:rPr lang="uk-UA" dirty="0" err="1"/>
              <a:t>Баур</a:t>
            </a:r>
            <a:r>
              <a:rPr lang="uk-UA" dirty="0"/>
              <a:t>, вивчаючи пеларгонію ряболисту, з’ясував природу химер. 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t="-210" r="-1013" b="210"/>
          <a:stretch/>
        </p:blipFill>
        <p:spPr bwMode="auto">
          <a:xfrm rot="16200000">
            <a:off x="3278916" y="2483016"/>
            <a:ext cx="24421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0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</a:t>
            </a:r>
            <a:r>
              <a:rPr lang="ru-RU" dirty="0" err="1"/>
              <a:t>химерних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/>
              <a:t>химери</a:t>
            </a:r>
            <a:r>
              <a:rPr lang="ru-RU" b="1" dirty="0" smtClean="0"/>
              <a:t> </a:t>
            </a:r>
            <a:r>
              <a:rPr lang="ru-RU" b="1" dirty="0" err="1"/>
              <a:t>мозаїчні</a:t>
            </a:r>
            <a:r>
              <a:rPr lang="ru-RU" b="1" dirty="0"/>
              <a:t> (</a:t>
            </a:r>
            <a:r>
              <a:rPr lang="ru-RU" b="1" dirty="0" err="1"/>
              <a:t>гіперхимери</a:t>
            </a:r>
            <a:r>
              <a:rPr lang="ru-RU" dirty="0"/>
              <a:t>) — у них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тонку</a:t>
            </a:r>
            <a:r>
              <a:rPr lang="ru-RU" dirty="0"/>
              <a:t> </a:t>
            </a:r>
            <a:r>
              <a:rPr lang="ru-RU" dirty="0" err="1"/>
              <a:t>мозаїку</a:t>
            </a:r>
            <a:r>
              <a:rPr lang="ru-RU" dirty="0"/>
              <a:t>;</a:t>
            </a:r>
          </a:p>
          <a:p>
            <a:r>
              <a:rPr lang="ru-RU" b="1" dirty="0" err="1" smtClean="0"/>
              <a:t>химери</a:t>
            </a:r>
            <a:r>
              <a:rPr lang="ru-RU" b="1" dirty="0" smtClean="0"/>
              <a:t> </a:t>
            </a:r>
            <a:r>
              <a:rPr lang="ru-RU" b="1" dirty="0" err="1" smtClean="0"/>
              <a:t>секторіальні</a:t>
            </a:r>
            <a:r>
              <a:rPr lang="ru-RU" b="1" dirty="0" smtClean="0"/>
              <a:t> </a:t>
            </a:r>
            <a:r>
              <a:rPr lang="ru-RU" dirty="0"/>
              <a:t>— у них </a:t>
            </a:r>
            <a:r>
              <a:rPr lang="ru-RU" dirty="0" err="1"/>
              <a:t>різнорідні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великими </a:t>
            </a:r>
            <a:r>
              <a:rPr lang="ru-RU" dirty="0" err="1"/>
              <a:t>ділянками</a:t>
            </a:r>
            <a:r>
              <a:rPr lang="ru-RU" dirty="0"/>
              <a:t>;</a:t>
            </a:r>
          </a:p>
          <a:p>
            <a:r>
              <a:rPr lang="uk-UA" b="1" dirty="0"/>
              <a:t>х</a:t>
            </a:r>
            <a:r>
              <a:rPr lang="ru-RU" b="1" dirty="0" err="1" smtClean="0"/>
              <a:t>имери</a:t>
            </a:r>
            <a:r>
              <a:rPr lang="ru-RU" b="1" dirty="0" smtClean="0"/>
              <a:t> </a:t>
            </a:r>
            <a:r>
              <a:rPr lang="ru-RU" b="1" dirty="0" err="1"/>
              <a:t>периклінальні</a:t>
            </a:r>
            <a:r>
              <a:rPr lang="ru-RU" b="1" dirty="0"/>
              <a:t> </a:t>
            </a:r>
            <a:r>
              <a:rPr lang="ru-RU" dirty="0"/>
              <a:t>— </a:t>
            </a:r>
            <a:r>
              <a:rPr lang="ru-RU" dirty="0" err="1"/>
              <a:t>тканини</a:t>
            </a:r>
            <a:r>
              <a:rPr lang="ru-RU" dirty="0"/>
              <a:t> з </a:t>
            </a:r>
            <a:r>
              <a:rPr lang="ru-RU" dirty="0" err="1"/>
              <a:t>різними</a:t>
            </a:r>
            <a:r>
              <a:rPr lang="ru-RU" dirty="0"/>
              <a:t> генотипами лежать шарами один над одним;</a:t>
            </a:r>
          </a:p>
          <a:p>
            <a:r>
              <a:rPr lang="ru-RU" b="1" dirty="0" err="1" smtClean="0"/>
              <a:t>химери</a:t>
            </a:r>
            <a:r>
              <a:rPr lang="ru-RU" b="1" dirty="0" smtClean="0"/>
              <a:t> </a:t>
            </a:r>
            <a:r>
              <a:rPr lang="ru-RU" b="1" dirty="0" err="1"/>
              <a:t>мериклінальні</a:t>
            </a:r>
            <a:r>
              <a:rPr lang="ru-RU" b="1" dirty="0"/>
              <a:t> </a:t>
            </a:r>
            <a:r>
              <a:rPr lang="ru-RU" dirty="0"/>
              <a:t>—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 </a:t>
            </a:r>
            <a:r>
              <a:rPr lang="ru-RU" dirty="0" err="1"/>
              <a:t>секторіальних</a:t>
            </a:r>
            <a:r>
              <a:rPr lang="ru-RU" dirty="0"/>
              <a:t> і </a:t>
            </a:r>
            <a:r>
              <a:rPr lang="ru-RU" dirty="0" err="1"/>
              <a:t>периклінальних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1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548680"/>
            <a:ext cx="7132320" cy="4127627"/>
          </a:xfrm>
        </p:spPr>
        <p:txBody>
          <a:bodyPr/>
          <a:lstStyle/>
          <a:p>
            <a:r>
              <a:rPr lang="ru-RU" dirty="0" err="1"/>
              <a:t>Химери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виникати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щеплень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і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мутацій</a:t>
            </a:r>
            <a:r>
              <a:rPr lang="ru-RU" dirty="0"/>
              <a:t> </a:t>
            </a:r>
            <a:r>
              <a:rPr lang="ru-RU" dirty="0" err="1"/>
              <a:t>соматичних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. </a:t>
            </a:r>
            <a:r>
              <a:rPr lang="ru-RU" dirty="0" err="1"/>
              <a:t>Компоненти</a:t>
            </a:r>
            <a:r>
              <a:rPr lang="ru-RU" dirty="0"/>
              <a:t> химер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відрізнятися</a:t>
            </a:r>
            <a:r>
              <a:rPr lang="ru-RU" dirty="0"/>
              <a:t> один </a:t>
            </a:r>
            <a:r>
              <a:rPr lang="ru-RU" dirty="0" err="1"/>
              <a:t>від</a:t>
            </a:r>
            <a:r>
              <a:rPr lang="ru-RU" dirty="0"/>
              <a:t> одного генами ядра, числом хромосом </a:t>
            </a:r>
            <a:r>
              <a:rPr lang="ru-RU" dirty="0" err="1"/>
              <a:t>або</a:t>
            </a:r>
            <a:r>
              <a:rPr lang="ru-RU" dirty="0"/>
              <a:t> генами пластид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мітохондрій</a:t>
            </a:r>
            <a:r>
              <a:rPr lang="ru-RU" dirty="0"/>
              <a:t>. </a:t>
            </a:r>
            <a:r>
              <a:rPr lang="ru-RU" dirty="0" err="1"/>
              <a:t>Химерні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часто </a:t>
            </a:r>
            <a:r>
              <a:rPr lang="ru-RU" dirty="0" err="1"/>
              <a:t>використовуються</a:t>
            </a:r>
            <a:r>
              <a:rPr lang="ru-RU" dirty="0"/>
              <a:t> в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дослідженнях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10662"/>
            <a:ext cx="4253458" cy="301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3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32656"/>
            <a:ext cx="7132320" cy="4127627"/>
          </a:xfrm>
        </p:spPr>
        <p:txBody>
          <a:bodyPr/>
          <a:lstStyle/>
          <a:p>
            <a:r>
              <a:rPr lang="ru-RU" dirty="0"/>
              <a:t>Принцип </a:t>
            </a:r>
            <a:r>
              <a:rPr lang="ru-RU" dirty="0" err="1"/>
              <a:t>одержання</a:t>
            </a:r>
            <a:r>
              <a:rPr lang="ru-RU" dirty="0"/>
              <a:t> химер </a:t>
            </a:r>
            <a:r>
              <a:rPr lang="ru-RU" dirty="0" err="1"/>
              <a:t>зводиться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до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зародків</a:t>
            </a:r>
            <a:r>
              <a:rPr lang="ru-RU" dirty="0"/>
              <a:t> та </a:t>
            </a:r>
            <a:r>
              <a:rPr lang="ru-RU" dirty="0" err="1"/>
              <a:t>їхнього</a:t>
            </a:r>
            <a:r>
              <a:rPr lang="ru-RU" dirty="0"/>
              <a:t> </a:t>
            </a:r>
            <a:r>
              <a:rPr lang="ru-RU" dirty="0" err="1"/>
              <a:t>злиття</a:t>
            </a:r>
            <a:r>
              <a:rPr lang="ru-RU" dirty="0"/>
              <a:t>. У тому </a:t>
            </a:r>
            <a:r>
              <a:rPr lang="ru-RU" dirty="0" err="1"/>
              <a:t>випадку</a:t>
            </a:r>
            <a:r>
              <a:rPr lang="ru-RU" dirty="0"/>
              <a:t>, коли в </a:t>
            </a:r>
            <a:r>
              <a:rPr lang="ru-RU" dirty="0" err="1"/>
              <a:t>генотипі</a:t>
            </a:r>
            <a:r>
              <a:rPr lang="ru-RU" dirty="0"/>
              <a:t> </a:t>
            </a:r>
            <a:r>
              <a:rPr lang="ru-RU" dirty="0" err="1"/>
              <a:t>зародків</a:t>
            </a:r>
            <a:r>
              <a:rPr lang="ru-RU" dirty="0"/>
              <a:t>, </a:t>
            </a:r>
            <a:r>
              <a:rPr lang="ru-RU" dirty="0" err="1"/>
              <a:t>використаних</a:t>
            </a:r>
            <a:r>
              <a:rPr lang="ru-RU" dirty="0"/>
              <a:t> для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химери</a:t>
            </a:r>
            <a:r>
              <a:rPr lang="ru-RU" dirty="0"/>
              <a:t>, є </a:t>
            </a:r>
            <a:r>
              <a:rPr lang="ru-RU" dirty="0" err="1"/>
              <a:t>відмінності</a:t>
            </a:r>
            <a:r>
              <a:rPr lang="ru-RU" dirty="0"/>
              <a:t> за рядом характеристик, </a:t>
            </a:r>
            <a:r>
              <a:rPr lang="ru-RU" dirty="0" err="1"/>
              <a:t>удається</a:t>
            </a:r>
            <a:r>
              <a:rPr lang="ru-RU" dirty="0"/>
              <a:t> </a:t>
            </a:r>
            <a:r>
              <a:rPr lang="ru-RU" dirty="0" err="1"/>
              <a:t>простежити</a:t>
            </a:r>
            <a:r>
              <a:rPr lang="ru-RU" dirty="0"/>
              <a:t> долю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. З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химерних</a:t>
            </a:r>
            <a:r>
              <a:rPr lang="ru-RU" dirty="0"/>
              <a:t> </a:t>
            </a:r>
            <a:r>
              <a:rPr lang="ru-RU" dirty="0" err="1"/>
              <a:t>мишей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розв’язане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багатоядерних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поперечносмугастих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32508"/>
            <a:ext cx="3593254" cy="23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66499"/>
            <a:ext cx="3326507" cy="312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4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химерних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дозволило </a:t>
            </a:r>
            <a:r>
              <a:rPr lang="ru-RU" dirty="0" err="1"/>
              <a:t>розв’язати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проблем, і в </a:t>
            </a:r>
            <a:r>
              <a:rPr lang="ru-RU" dirty="0" err="1"/>
              <a:t>майбутньому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застосуванню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методу </a:t>
            </a:r>
            <a:r>
              <a:rPr lang="ru-RU" dirty="0" err="1"/>
              <a:t>з’явиться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розв’язувати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генетики й </a:t>
            </a:r>
            <a:r>
              <a:rPr lang="ru-RU" dirty="0" err="1"/>
              <a:t>ембріології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43310"/>
            <a:ext cx="5715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0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Трансгенні</a:t>
            </a:r>
            <a:r>
              <a:rPr lang="uk-UA" dirty="0"/>
              <a:t> </a:t>
            </a:r>
            <a:r>
              <a:rPr lang="uk-UA" dirty="0" smtClean="0"/>
              <a:t>організми</a:t>
            </a:r>
            <a:br>
              <a:rPr lang="uk-UA" dirty="0" smtClean="0"/>
            </a:br>
            <a:r>
              <a:rPr lang="uk-UA" sz="2800" dirty="0" smtClean="0"/>
              <a:t>Визначення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Трансгенними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і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клітинах</a:t>
            </a:r>
            <a:r>
              <a:rPr lang="ru-RU" dirty="0"/>
              <a:t> ген чужого </a:t>
            </a:r>
            <a:r>
              <a:rPr lang="ru-RU" dirty="0" err="1"/>
              <a:t>організму</a:t>
            </a:r>
            <a:r>
              <a:rPr lang="ru-RU" dirty="0"/>
              <a:t>, включений у </a:t>
            </a:r>
            <a:r>
              <a:rPr lang="ru-RU" dirty="0" err="1"/>
              <a:t>хромосоми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, </a:t>
            </a:r>
            <a:r>
              <a:rPr lang="ru-RU" dirty="0" err="1"/>
              <a:t>використовуючи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генної</a:t>
            </a:r>
            <a:r>
              <a:rPr lang="ru-RU" dirty="0"/>
              <a:t> </a:t>
            </a:r>
            <a:r>
              <a:rPr lang="ru-RU" dirty="0" err="1"/>
              <a:t>інженерії</a:t>
            </a:r>
            <a:r>
              <a:rPr lang="ru-RU" dirty="0"/>
              <a:t>. </a:t>
            </a:r>
            <a:r>
              <a:rPr lang="ru-RU" dirty="0" err="1"/>
              <a:t>Трансгенні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велике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та в </a:t>
            </a:r>
            <a:r>
              <a:rPr lang="ru-RU" dirty="0" err="1"/>
              <a:t>дослідженнях</a:t>
            </a:r>
            <a:r>
              <a:rPr lang="ru-RU" dirty="0"/>
              <a:t> у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молекулярної</a:t>
            </a:r>
            <a:r>
              <a:rPr lang="ru-RU" dirty="0"/>
              <a:t> </a:t>
            </a:r>
            <a:r>
              <a:rPr lang="ru-RU" dirty="0" err="1"/>
              <a:t>біології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01" y="4005064"/>
            <a:ext cx="3593842" cy="23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76672"/>
            <a:ext cx="7132320" cy="4127627"/>
          </a:xfrm>
        </p:spPr>
        <p:txBody>
          <a:bodyPr/>
          <a:lstStyle/>
          <a:p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, </a:t>
            </a:r>
            <a:r>
              <a:rPr lang="ru-RU" dirty="0" err="1"/>
              <a:t>одержані</a:t>
            </a:r>
            <a:r>
              <a:rPr lang="ru-RU" dirty="0"/>
              <a:t> з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методів</a:t>
            </a:r>
            <a:r>
              <a:rPr lang="ru-RU" dirty="0"/>
              <a:t> </a:t>
            </a:r>
            <a:r>
              <a:rPr lang="ru-RU" dirty="0" err="1"/>
              <a:t>молекулярної</a:t>
            </a:r>
            <a:r>
              <a:rPr lang="ru-RU" dirty="0"/>
              <a:t> </a:t>
            </a:r>
            <a:r>
              <a:rPr lang="ru-RU" dirty="0" err="1"/>
              <a:t>біології</a:t>
            </a:r>
            <a:r>
              <a:rPr lang="ru-RU" dirty="0"/>
              <a:t>, </a:t>
            </a:r>
            <a:r>
              <a:rPr lang="ru-RU" dirty="0" err="1"/>
              <a:t>з’явилися</a:t>
            </a:r>
            <a:r>
              <a:rPr lang="ru-RU" dirty="0"/>
              <a:t> на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у 80-х роках ХХ </a:t>
            </a:r>
            <a:r>
              <a:rPr lang="ru-RU" dirty="0" err="1"/>
              <a:t>століття</a:t>
            </a:r>
            <a:r>
              <a:rPr lang="ru-RU" dirty="0"/>
              <a:t>. </a:t>
            </a:r>
            <a:r>
              <a:rPr lang="ru-RU" dirty="0" err="1"/>
              <a:t>Вчені</a:t>
            </a:r>
            <a:r>
              <a:rPr lang="ru-RU" dirty="0"/>
              <a:t> </a:t>
            </a:r>
            <a:r>
              <a:rPr lang="ru-RU" dirty="0" err="1"/>
              <a:t>зуміли</a:t>
            </a:r>
            <a:r>
              <a:rPr lang="ru-RU" dirty="0"/>
              <a:t> </a:t>
            </a:r>
            <a:r>
              <a:rPr lang="ru-RU" dirty="0" err="1"/>
              <a:t>змінити</a:t>
            </a:r>
            <a:r>
              <a:rPr lang="ru-RU" dirty="0"/>
              <a:t> геном </a:t>
            </a:r>
            <a:r>
              <a:rPr lang="ru-RU" dirty="0" err="1"/>
              <a:t>рослинних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, </a:t>
            </a:r>
            <a:r>
              <a:rPr lang="ru-RU" dirty="0" err="1"/>
              <a:t>додаючи</a:t>
            </a:r>
            <a:r>
              <a:rPr lang="ru-RU" dirty="0"/>
              <a:t> в них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гени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риби</a:t>
            </a:r>
            <a:r>
              <a:rPr lang="ru-RU" dirty="0"/>
              <a:t> й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657700" cy="39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5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76672"/>
            <a:ext cx="7132320" cy="4127627"/>
          </a:xfrm>
        </p:spPr>
        <p:txBody>
          <a:bodyPr/>
          <a:lstStyle/>
          <a:p>
            <a:r>
              <a:rPr lang="ru-RU" dirty="0"/>
              <a:t>Перший </a:t>
            </a:r>
            <a:r>
              <a:rPr lang="ru-RU" dirty="0" err="1"/>
              <a:t>трансгенний</a:t>
            </a:r>
            <a:r>
              <a:rPr lang="ru-RU" dirty="0"/>
              <a:t> </a:t>
            </a:r>
            <a:r>
              <a:rPr lang="ru-RU" dirty="0" err="1"/>
              <a:t>організм</a:t>
            </a:r>
            <a:r>
              <a:rPr lang="ru-RU" dirty="0"/>
              <a:t> (</a:t>
            </a:r>
            <a:r>
              <a:rPr lang="ru-RU" dirty="0" err="1"/>
              <a:t>миша</a:t>
            </a:r>
            <a:r>
              <a:rPr lang="ru-RU" dirty="0"/>
              <a:t>)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одержаний</a:t>
            </a:r>
            <a:r>
              <a:rPr lang="ru-RU" dirty="0"/>
              <a:t> Дж. Гордоном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співробітниками</a:t>
            </a:r>
            <a:r>
              <a:rPr lang="ru-RU" dirty="0"/>
              <a:t> 1980 р.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початку 90-х </a:t>
            </a:r>
            <a:r>
              <a:rPr lang="ru-RU" dirty="0" err="1"/>
              <a:t>років</a:t>
            </a:r>
            <a:r>
              <a:rPr lang="ru-RU" dirty="0"/>
              <a:t> у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проведено перше </a:t>
            </a:r>
            <a:r>
              <a:rPr lang="ru-RU" dirty="0" err="1"/>
              <a:t>комерційне</a:t>
            </a:r>
            <a:r>
              <a:rPr lang="ru-RU" dirty="0"/>
              <a:t> </a:t>
            </a:r>
            <a:r>
              <a:rPr lang="ru-RU" dirty="0" err="1"/>
              <a:t>випробування</a:t>
            </a:r>
            <a:r>
              <a:rPr lang="ru-RU" dirty="0"/>
              <a:t>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модифікованих</a:t>
            </a:r>
            <a:r>
              <a:rPr lang="ru-RU" dirty="0"/>
              <a:t> </a:t>
            </a:r>
            <a:r>
              <a:rPr lang="ru-RU" dirty="0" err="1"/>
              <a:t>сортів</a:t>
            </a:r>
            <a:r>
              <a:rPr lang="ru-RU" dirty="0"/>
              <a:t> тютюну й </a:t>
            </a:r>
            <a:r>
              <a:rPr lang="ru-RU" dirty="0" err="1"/>
              <a:t>томатів</a:t>
            </a:r>
            <a:r>
              <a:rPr lang="ru-RU" dirty="0"/>
              <a:t>, </a:t>
            </a:r>
            <a:r>
              <a:rPr lang="ru-RU" dirty="0" err="1"/>
              <a:t>стійких</a:t>
            </a:r>
            <a:r>
              <a:rPr lang="ru-RU" dirty="0"/>
              <a:t> до </a:t>
            </a:r>
            <a:r>
              <a:rPr lang="ru-RU" dirty="0" err="1"/>
              <a:t>вірусів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А 1994 р. в США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надійшли</a:t>
            </a:r>
            <a:r>
              <a:rPr lang="ru-RU" dirty="0"/>
              <a:t> в </a:t>
            </a:r>
            <a:r>
              <a:rPr lang="ru-RU" dirty="0" err="1"/>
              <a:t>торговельну</a:t>
            </a:r>
            <a:r>
              <a:rPr lang="ru-RU" dirty="0"/>
              <a:t> мережу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плоди </a:t>
            </a:r>
            <a:r>
              <a:rPr lang="ru-RU" dirty="0" err="1"/>
              <a:t>генетично</a:t>
            </a:r>
            <a:r>
              <a:rPr lang="ru-RU" dirty="0"/>
              <a:t> </a:t>
            </a:r>
            <a:r>
              <a:rPr lang="ru-RU" dirty="0" err="1"/>
              <a:t>змінених</a:t>
            </a:r>
            <a:r>
              <a:rPr lang="ru-RU" dirty="0"/>
              <a:t> </a:t>
            </a:r>
            <a:r>
              <a:rPr lang="ru-RU" dirty="0" err="1"/>
              <a:t>томатів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скороченим</a:t>
            </a:r>
            <a:r>
              <a:rPr lang="ru-RU" dirty="0"/>
              <a:t> </a:t>
            </a:r>
            <a:r>
              <a:rPr lang="ru-RU" dirty="0" err="1"/>
              <a:t>строком</a:t>
            </a:r>
            <a:r>
              <a:rPr lang="ru-RU" dirty="0"/>
              <a:t> </a:t>
            </a:r>
            <a:r>
              <a:rPr lang="ru-RU" dirty="0" err="1"/>
              <a:t>дозрівання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22682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1895"/>
            <a:ext cx="3734473" cy="234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30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819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Banded Design Blue 16x9</vt:lpstr>
      <vt:lpstr>Химерні та трансгенні організми. Генетичні основи селекції організмів</vt:lpstr>
      <vt:lpstr>Визначення</vt:lpstr>
      <vt:lpstr>Розрізняють кілька типів химерних організмів: </vt:lpstr>
      <vt:lpstr>Презентация PowerPoint</vt:lpstr>
      <vt:lpstr>Презентация PowerPoint</vt:lpstr>
      <vt:lpstr>Висновок</vt:lpstr>
      <vt:lpstr>Трансгенні організми Визначення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Україна</vt:lpstr>
      <vt:lpstr>Росія</vt:lpstr>
      <vt:lpstr>Презентация PowerPoint</vt:lpstr>
      <vt:lpstr>Негативний вплив трансгенних рослин</vt:lpstr>
      <vt:lpstr>Вивільнення в довкілля ГМО</vt:lpstr>
      <vt:lpstr>Узагальнення</vt:lpstr>
      <vt:lpstr>Дякую за увагу!!! </vt:lpstr>
    </vt:vector>
  </TitlesOfParts>
  <Company>Хата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Химерні організми</dc:title>
  <dc:creator>Яна</dc:creator>
  <cp:lastModifiedBy>Яна</cp:lastModifiedBy>
  <cp:revision>8</cp:revision>
  <dcterms:created xsi:type="dcterms:W3CDTF">2013-11-14T19:46:36Z</dcterms:created>
  <dcterms:modified xsi:type="dcterms:W3CDTF">2013-11-14T21:43:25Z</dcterms:modified>
</cp:coreProperties>
</file>