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54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E%D1%80%D0%B3%D0%B0%D0%BD%D1%96%D0%B7%D0%B0%D1%86%D1%96%D1%8F_%D0%9E%D0%B1%27%D1%94%D0%B4%D0%BD%D0%B0%D0%BD%D0%B8%D1%85_%D0%9D%D0%B0%D1%86%D1%96%D0%B9#cite_note-1" TargetMode="External"/><Relationship Id="rId2" Type="http://schemas.openxmlformats.org/officeDocument/2006/relationships/hyperlink" Target="http://uk.wikipedia.org/wiki/%D0%93%D0%B5%D0%BD%D0%B5%D1%80%D0%B0%D0%BB%D1%8C%D0%BD%D0%B0_%D0%90%D1%81%D0%B0%D0%BC%D0%B1%D0%BB%D0%B5%D1%8F_%D0%9E%D0%9E%D0%9D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340768"/>
            <a:ext cx="5658986" cy="1993235"/>
          </a:xfrm>
        </p:spPr>
        <p:txBody>
          <a:bodyPr>
            <a:normAutofit/>
          </a:bodyPr>
          <a:lstStyle/>
          <a:p>
            <a:r>
              <a:rPr lang="uk-UA" b="1" dirty="0" smtClean="0"/>
              <a:t>Організація Об'єднаних </a:t>
            </a:r>
            <a:r>
              <a:rPr lang="uk-UA" b="1" dirty="0"/>
              <a:t>Націй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88224" y="6093296"/>
            <a:ext cx="1790328" cy="200243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6484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3"/>
            <a:ext cx="8229600" cy="5472648"/>
          </a:xfrm>
        </p:spPr>
        <p:txBody>
          <a:bodyPr/>
          <a:lstStyle/>
          <a:p>
            <a:pPr marL="45720" indent="0">
              <a:buNone/>
            </a:pPr>
            <a:endParaRPr lang="uk-UA" dirty="0" smtClean="0"/>
          </a:p>
          <a:p>
            <a:pPr marL="45720" indent="0">
              <a:buNone/>
            </a:pPr>
            <a:endParaRPr lang="uk-UA" dirty="0"/>
          </a:p>
          <a:p>
            <a:pPr marL="45720" indent="0">
              <a:buNone/>
            </a:pPr>
            <a:endParaRPr lang="uk-UA" dirty="0" smtClean="0"/>
          </a:p>
          <a:p>
            <a:pPr marL="45720" indent="0">
              <a:buNone/>
            </a:pPr>
            <a:endParaRPr lang="uk-UA" dirty="0"/>
          </a:p>
          <a:p>
            <a:pPr marL="45720" indent="0">
              <a:buNone/>
            </a:pPr>
            <a:r>
              <a:rPr lang="uk-UA" sz="4800"/>
              <a:t> </a:t>
            </a:r>
            <a:r>
              <a:rPr lang="uk-UA" sz="4800" smtClean="0"/>
              <a:t>              </a:t>
            </a:r>
            <a:r>
              <a:rPr lang="uk-UA" sz="4800" smtClean="0"/>
              <a:t>Дякую </a:t>
            </a:r>
            <a:r>
              <a:rPr lang="uk-UA" sz="4800" dirty="0" smtClean="0"/>
              <a:t>за увагу!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344342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36912"/>
            <a:ext cx="8856984" cy="49411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sz="3200" b="1" dirty="0"/>
              <a:t>Організа́ція Об'є́днаних На́цій</a:t>
            </a:r>
            <a:r>
              <a:rPr lang="vi-VN" sz="3200" dirty="0"/>
              <a:t> (ООН) — </a:t>
            </a:r>
            <a:r>
              <a:rPr lang="uk-UA" sz="3200" dirty="0" smtClean="0"/>
              <a:t>міжнародна </a:t>
            </a:r>
            <a:r>
              <a:rPr lang="uk-UA" sz="3200" dirty="0" smtClean="0"/>
              <a:t>організація</a:t>
            </a:r>
            <a:r>
              <a:rPr lang="vi-VN" sz="3200" dirty="0" smtClean="0"/>
              <a:t>, </a:t>
            </a:r>
            <a:r>
              <a:rPr lang="vi-VN" sz="3200" dirty="0"/>
              <a:t>заснована </a:t>
            </a:r>
            <a:r>
              <a:rPr lang="uk-UA" sz="3200" dirty="0" smtClean="0"/>
              <a:t>24 жовтня 1945</a:t>
            </a:r>
            <a:r>
              <a:rPr lang="vi-VN" sz="3200" dirty="0" smtClean="0"/>
              <a:t> </a:t>
            </a:r>
            <a:r>
              <a:rPr lang="vi-VN" sz="3200" dirty="0"/>
              <a:t>на конференції у </a:t>
            </a:r>
            <a:r>
              <a:rPr lang="uk-UA" sz="3200" dirty="0" smtClean="0"/>
              <a:t>Сан-Франциско</a:t>
            </a:r>
            <a:r>
              <a:rPr lang="vi-VN" sz="3200" dirty="0" smtClean="0"/>
              <a:t> </a:t>
            </a:r>
            <a:r>
              <a:rPr lang="vi-VN" sz="3200" dirty="0"/>
              <a:t>на підставі Хартії Об'єднаних Націй. Декларованою метою діяльності організації є підтримання і зміцнення </a:t>
            </a:r>
            <a:r>
              <a:rPr lang="uk-UA" sz="3200" dirty="0" smtClean="0"/>
              <a:t>миру</a:t>
            </a:r>
            <a:r>
              <a:rPr lang="vi-VN" sz="3200" dirty="0" smtClean="0"/>
              <a:t> </a:t>
            </a:r>
            <a:r>
              <a:rPr lang="vi-VN" sz="3200" dirty="0"/>
              <a:t>і міжнародної безпеки та розвиток співробітництва між державами світу.</a:t>
            </a:r>
            <a:endParaRPr lang="ru-RU" sz="3200" dirty="0"/>
          </a:p>
        </p:txBody>
      </p:sp>
      <p:pic>
        <p:nvPicPr>
          <p:cNvPr id="1026" name="Picture 2" descr="C:\Documents and Settings\User\Рабочий стол\132224049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9528"/>
            <a:ext cx="3241518" cy="24512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User\Рабочий стол\1348124081_mr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99528"/>
            <a:ext cx="3369692" cy="24578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16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496944" cy="698477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800" b="1" dirty="0" err="1"/>
              <a:t>Головні</a:t>
            </a:r>
            <a:r>
              <a:rPr lang="ru-RU" sz="2800" b="1" dirty="0"/>
              <a:t> </a:t>
            </a:r>
            <a:r>
              <a:rPr lang="ru-RU" sz="2800" b="1" dirty="0" err="1"/>
              <a:t>органи</a:t>
            </a:r>
            <a:r>
              <a:rPr lang="ru-RU" sz="2800" b="1" dirty="0"/>
              <a:t> ООН</a:t>
            </a:r>
            <a:r>
              <a:rPr lang="ru-RU" sz="2800" dirty="0"/>
              <a:t>: </a:t>
            </a:r>
            <a:r>
              <a:rPr lang="ru-RU" sz="2800" dirty="0" err="1" smtClean="0"/>
              <a:t>Генеральна</a:t>
            </a:r>
            <a:r>
              <a:rPr lang="ru-RU" sz="2800" dirty="0" smtClean="0"/>
              <a:t> </a:t>
            </a:r>
            <a:r>
              <a:rPr lang="ru-RU" sz="2800" dirty="0" smtClean="0">
                <a:hlinkClick r:id="rId2" tooltip="Генеральна Асамблея ООН"/>
              </a:rPr>
              <a:t> </a:t>
            </a:r>
            <a:r>
              <a:rPr lang="ru-RU" sz="2800" dirty="0" err="1" smtClean="0"/>
              <a:t>Асамблея</a:t>
            </a:r>
            <a:r>
              <a:rPr lang="ru-RU" sz="2800" dirty="0" smtClean="0"/>
              <a:t>(ГА</a:t>
            </a:r>
            <a:r>
              <a:rPr lang="ru-RU" sz="2800" dirty="0"/>
              <a:t>), </a:t>
            </a:r>
            <a:r>
              <a:rPr lang="ru-RU" sz="2800" dirty="0" smtClean="0"/>
              <a:t>Рада </a:t>
            </a:r>
            <a:r>
              <a:rPr lang="ru-RU" sz="2800" dirty="0" err="1" smtClean="0"/>
              <a:t>Безпеки</a:t>
            </a:r>
            <a:r>
              <a:rPr lang="ru-RU" sz="2800" dirty="0" smtClean="0"/>
              <a:t>(РБ</a:t>
            </a:r>
            <a:r>
              <a:rPr lang="ru-RU" sz="2800" dirty="0"/>
              <a:t>), </a:t>
            </a:r>
            <a:r>
              <a:rPr lang="ru-RU" sz="2800" dirty="0" err="1" smtClean="0"/>
              <a:t>Секретаріат</a:t>
            </a:r>
            <a:r>
              <a:rPr lang="ru-RU" sz="2800" dirty="0" smtClean="0"/>
              <a:t> (</a:t>
            </a:r>
            <a:r>
              <a:rPr lang="ru-RU" sz="2800" dirty="0" err="1" smtClean="0"/>
              <a:t>генеральний</a:t>
            </a:r>
            <a:r>
              <a:rPr lang="ru-RU" sz="2800" dirty="0" smtClean="0"/>
              <a:t> </a:t>
            </a:r>
            <a:r>
              <a:rPr lang="ru-RU" sz="2800" dirty="0" err="1" smtClean="0"/>
              <a:t>секретар</a:t>
            </a:r>
            <a:r>
              <a:rPr lang="ru-RU" sz="2800" dirty="0" smtClean="0"/>
              <a:t> </a:t>
            </a:r>
            <a:r>
              <a:rPr lang="ru-RU" sz="2800" dirty="0" err="1"/>
              <a:t>обирається</a:t>
            </a:r>
            <a:r>
              <a:rPr lang="ru-RU" sz="2800" dirty="0"/>
              <a:t> Генеральною </a:t>
            </a:r>
            <a:r>
              <a:rPr lang="ru-RU" sz="2800" dirty="0" err="1"/>
              <a:t>Асамблеєю</a:t>
            </a:r>
            <a:r>
              <a:rPr lang="ru-RU" sz="2800" dirty="0"/>
              <a:t> за </a:t>
            </a:r>
            <a:r>
              <a:rPr lang="ru-RU" sz="2800" dirty="0" err="1"/>
              <a:t>рекомендацією</a:t>
            </a:r>
            <a:r>
              <a:rPr lang="ru-RU" sz="2800" dirty="0"/>
              <a:t> Ради </a:t>
            </a:r>
            <a:r>
              <a:rPr lang="ru-RU" sz="2800" dirty="0" err="1"/>
              <a:t>Безпеки</a:t>
            </a:r>
            <a:r>
              <a:rPr lang="ru-RU" sz="2800" dirty="0"/>
              <a:t> на 5 </a:t>
            </a:r>
            <a:r>
              <a:rPr lang="ru-RU" sz="2800" dirty="0" err="1"/>
              <a:t>років</a:t>
            </a:r>
            <a:r>
              <a:rPr lang="ru-RU" sz="2800" dirty="0"/>
              <a:t>), </a:t>
            </a:r>
            <a:r>
              <a:rPr lang="ru-RU" sz="2800" dirty="0" err="1" smtClean="0"/>
              <a:t>Міжнародний</a:t>
            </a:r>
            <a:r>
              <a:rPr lang="ru-RU" sz="2800" dirty="0" smtClean="0"/>
              <a:t> Суд, </a:t>
            </a:r>
            <a:r>
              <a:rPr lang="ru-RU" sz="2800" dirty="0" err="1" smtClean="0"/>
              <a:t>Економічна</a:t>
            </a:r>
            <a:r>
              <a:rPr lang="ru-RU" sz="2800" dirty="0" smtClean="0"/>
              <a:t> і </a:t>
            </a:r>
            <a:r>
              <a:rPr lang="ru-RU" sz="2800" dirty="0" err="1" smtClean="0"/>
              <a:t>соціальна</a:t>
            </a:r>
            <a:r>
              <a:rPr lang="ru-RU" sz="2800" dirty="0" smtClean="0"/>
              <a:t> рада; Рада з </a:t>
            </a:r>
            <a:r>
              <a:rPr lang="ru-RU" sz="2800" dirty="0" err="1" smtClean="0"/>
              <a:t>опіки</a:t>
            </a:r>
            <a:r>
              <a:rPr lang="ru-RU" sz="2800" dirty="0" smtClean="0"/>
              <a:t>; </a:t>
            </a:r>
            <a:r>
              <a:rPr lang="ru-RU" sz="2800" dirty="0"/>
              <a:t>штаб-квартира </a:t>
            </a:r>
            <a:r>
              <a:rPr lang="ru-RU" sz="2800" dirty="0" err="1"/>
              <a:t>розташована</a:t>
            </a:r>
            <a:r>
              <a:rPr lang="ru-RU" sz="2800" dirty="0"/>
              <a:t> у </a:t>
            </a:r>
            <a:r>
              <a:rPr lang="ru-RU" sz="2800" dirty="0" smtClean="0"/>
              <a:t>Нью-Йорку.</a:t>
            </a:r>
          </a:p>
          <a:p>
            <a:pPr marL="0" indent="0">
              <a:buNone/>
            </a:pPr>
            <a:r>
              <a:rPr lang="ru-RU" sz="2800" dirty="0"/>
              <a:t>Члени-</a:t>
            </a:r>
            <a:r>
              <a:rPr lang="ru-RU" sz="2800" dirty="0" err="1"/>
              <a:t>засновники</a:t>
            </a:r>
            <a:r>
              <a:rPr lang="ru-RU" sz="2800" dirty="0"/>
              <a:t> — 51 держава (в т. ч. </a:t>
            </a:r>
            <a:r>
              <a:rPr lang="ru-RU" sz="2800" dirty="0" err="1" smtClean="0"/>
              <a:t>Україна</a:t>
            </a:r>
            <a:r>
              <a:rPr lang="ru-RU" sz="2800" dirty="0" smtClean="0"/>
              <a:t>). </a:t>
            </a:r>
            <a:r>
              <a:rPr lang="ru-RU" sz="2800" dirty="0"/>
              <a:t>Станом на 1998 </a:t>
            </a:r>
            <a:r>
              <a:rPr lang="ru-RU" sz="2800" dirty="0" err="1"/>
              <a:t>рік</a:t>
            </a:r>
            <a:r>
              <a:rPr lang="ru-RU" sz="2800" dirty="0"/>
              <a:t> ООН </a:t>
            </a:r>
            <a:r>
              <a:rPr lang="ru-RU" sz="2800" dirty="0" err="1"/>
              <a:t>нараховувала</a:t>
            </a:r>
            <a:r>
              <a:rPr lang="ru-RU" sz="2800" dirty="0"/>
              <a:t> 185 держав-</a:t>
            </a:r>
            <a:r>
              <a:rPr lang="ru-RU" sz="2800" dirty="0" err="1"/>
              <a:t>членів</a:t>
            </a:r>
            <a:r>
              <a:rPr lang="ru-RU" sz="2800" dirty="0"/>
              <a:t>. З 14 </a:t>
            </a:r>
            <a:r>
              <a:rPr lang="ru-RU" sz="2800" dirty="0" err="1"/>
              <a:t>липня</a:t>
            </a:r>
            <a:r>
              <a:rPr lang="ru-RU" sz="2800" dirty="0"/>
              <a:t> 2011 року </a:t>
            </a:r>
            <a:r>
              <a:rPr lang="ru-RU" sz="2800" dirty="0" err="1"/>
              <a:t>має</a:t>
            </a:r>
            <a:r>
              <a:rPr lang="ru-RU" sz="2800" dirty="0"/>
              <a:t> </a:t>
            </a:r>
            <a:r>
              <a:rPr lang="ru-RU" sz="2800" dirty="0" smtClean="0"/>
              <a:t>193 </a:t>
            </a:r>
            <a:r>
              <a:rPr lang="ru-RU" sz="2800" dirty="0" err="1" smtClean="0"/>
              <a:t>держави</a:t>
            </a:r>
            <a:r>
              <a:rPr lang="ru-RU" sz="2800" dirty="0" smtClean="0"/>
              <a:t> члени</a:t>
            </a:r>
            <a:r>
              <a:rPr lang="ru-RU" sz="2800" baseline="30000" dirty="0" smtClean="0">
                <a:hlinkClick r:id="rId3"/>
              </a:rPr>
              <a:t>]</a:t>
            </a:r>
            <a:r>
              <a:rPr lang="ru-RU" sz="2800" dirty="0" smtClean="0"/>
              <a:t>. </a:t>
            </a:r>
            <a:r>
              <a:rPr lang="ru-RU" sz="2800" dirty="0" err="1"/>
              <a:t>Західна</a:t>
            </a:r>
            <a:r>
              <a:rPr lang="ru-RU" sz="2800" dirty="0"/>
              <a:t> Сахара та </a:t>
            </a:r>
            <a:r>
              <a:rPr lang="ru-RU" sz="2800" dirty="0" err="1"/>
              <a:t>інші</a:t>
            </a:r>
            <a:r>
              <a:rPr lang="ru-RU" sz="2800" dirty="0"/>
              <a:t> </a:t>
            </a:r>
            <a:r>
              <a:rPr lang="ru-RU" sz="2800" dirty="0" err="1"/>
              <a:t>маленькі</a:t>
            </a:r>
            <a:r>
              <a:rPr lang="ru-RU" sz="2800" dirty="0"/>
              <a:t> </a:t>
            </a:r>
            <a:r>
              <a:rPr lang="ru-RU" sz="2800" dirty="0" err="1"/>
              <a:t>держави</a:t>
            </a:r>
            <a:r>
              <a:rPr lang="ru-RU" sz="2800" dirty="0"/>
              <a:t> не </a:t>
            </a:r>
            <a:r>
              <a:rPr lang="ru-RU" sz="2800" dirty="0" err="1"/>
              <a:t>приєднались</a:t>
            </a:r>
            <a:r>
              <a:rPr lang="ru-RU" sz="2800" dirty="0"/>
              <a:t> до ООН через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 smtClean="0"/>
              <a:t>невизнання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r>
              <a:rPr lang="ru-RU" sz="2800" dirty="0" err="1" smtClean="0"/>
              <a:t>Організація</a:t>
            </a:r>
            <a:r>
              <a:rPr lang="ru-RU" sz="2800" dirty="0" smtClean="0"/>
              <a:t> </a:t>
            </a:r>
            <a:r>
              <a:rPr lang="ru-RU" sz="2800" dirty="0" err="1"/>
              <a:t>фінансується</a:t>
            </a:r>
            <a:r>
              <a:rPr lang="ru-RU" sz="2800" dirty="0"/>
              <a:t> з </a:t>
            </a:r>
            <a:r>
              <a:rPr lang="ru-RU" sz="2800" dirty="0" err="1"/>
              <a:t>обов'язкових</a:t>
            </a:r>
            <a:r>
              <a:rPr lang="ru-RU" sz="2800" dirty="0"/>
              <a:t> та </a:t>
            </a:r>
            <a:r>
              <a:rPr lang="ru-RU" sz="2800" dirty="0" err="1"/>
              <a:t>добровільних</a:t>
            </a:r>
            <a:r>
              <a:rPr lang="ru-RU" sz="2800" dirty="0"/>
              <a:t> </a:t>
            </a:r>
            <a:r>
              <a:rPr lang="ru-RU" sz="2800" dirty="0" err="1"/>
              <a:t>внесків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своїх</a:t>
            </a:r>
            <a:r>
              <a:rPr lang="ru-RU" sz="2800" dirty="0"/>
              <a:t> держав-</a:t>
            </a:r>
            <a:r>
              <a:rPr lang="ru-RU" sz="2800" dirty="0" err="1"/>
              <a:t>членів</a:t>
            </a:r>
            <a:r>
              <a:rPr lang="ru-RU" sz="2800" dirty="0"/>
              <a:t>, і </a:t>
            </a:r>
            <a:r>
              <a:rPr lang="ru-RU" sz="2800" dirty="0" err="1"/>
              <a:t>користується</a:t>
            </a:r>
            <a:r>
              <a:rPr lang="ru-RU" sz="2800" dirty="0"/>
              <a:t> </a:t>
            </a:r>
            <a:r>
              <a:rPr lang="ru-RU" sz="2800" dirty="0" err="1"/>
              <a:t>шістьма</a:t>
            </a:r>
            <a:r>
              <a:rPr lang="ru-RU" sz="2800" dirty="0"/>
              <a:t> </a:t>
            </a:r>
            <a:r>
              <a:rPr lang="ru-RU" sz="2800" dirty="0" err="1"/>
              <a:t>офіційними</a:t>
            </a:r>
            <a:r>
              <a:rPr lang="ru-RU" sz="2800" dirty="0"/>
              <a:t> </a:t>
            </a:r>
            <a:r>
              <a:rPr lang="ru-RU" sz="2800" dirty="0" err="1"/>
              <a:t>мовами</a:t>
            </a:r>
            <a:r>
              <a:rPr lang="ru-RU" sz="2800" dirty="0"/>
              <a:t>: </a:t>
            </a:r>
            <a:r>
              <a:rPr lang="ru-RU" sz="2800" dirty="0" err="1" smtClean="0"/>
              <a:t>арабська</a:t>
            </a:r>
            <a:r>
              <a:rPr lang="ru-RU" sz="2800" dirty="0" smtClean="0"/>
              <a:t>, </a:t>
            </a:r>
            <a:r>
              <a:rPr lang="ru-RU" sz="2800" dirty="0" err="1" smtClean="0"/>
              <a:t>китайська</a:t>
            </a:r>
            <a:r>
              <a:rPr lang="ru-RU" sz="2800" dirty="0" smtClean="0"/>
              <a:t>, </a:t>
            </a:r>
            <a:r>
              <a:rPr lang="ru-RU" sz="2800" dirty="0" err="1" smtClean="0"/>
              <a:t>англійська</a:t>
            </a:r>
            <a:r>
              <a:rPr lang="ru-RU" sz="2800" dirty="0" smtClean="0"/>
              <a:t>, </a:t>
            </a:r>
            <a:r>
              <a:rPr lang="ru-RU" sz="2800" dirty="0" err="1" smtClean="0"/>
              <a:t>французька</a:t>
            </a:r>
            <a:r>
              <a:rPr lang="ru-RU" sz="2800" dirty="0" smtClean="0"/>
              <a:t>, </a:t>
            </a:r>
            <a:r>
              <a:rPr lang="ru-RU" sz="2800" dirty="0" err="1" smtClean="0"/>
              <a:t>російська</a:t>
            </a:r>
            <a:r>
              <a:rPr lang="ru-RU" sz="2800" dirty="0" smtClean="0"/>
              <a:t> </a:t>
            </a:r>
            <a:r>
              <a:rPr lang="ru-RU" sz="2800" dirty="0"/>
              <a:t>та </a:t>
            </a:r>
            <a:r>
              <a:rPr lang="ru-RU" sz="2800" dirty="0" err="1" smtClean="0"/>
              <a:t>іспанська</a:t>
            </a:r>
            <a:r>
              <a:rPr lang="ru-RU" sz="2800" dirty="0" smtClean="0"/>
              <a:t>.</a:t>
            </a:r>
            <a:endParaRPr lang="ru-RU" sz="28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0168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343007">
            <a:off x="307769" y="-416674"/>
            <a:ext cx="5064953" cy="1695631"/>
          </a:xfrm>
        </p:spPr>
        <p:txBody>
          <a:bodyPr>
            <a:normAutofit/>
          </a:bodyPr>
          <a:lstStyle/>
          <a:p>
            <a:r>
              <a:rPr lang="ru-RU" b="1" dirty="0" err="1"/>
              <a:t>Історія</a:t>
            </a:r>
            <a:r>
              <a:rPr lang="ru-RU" b="1" dirty="0"/>
              <a:t> </a:t>
            </a:r>
            <a:r>
              <a:rPr lang="ru-RU" b="1" dirty="0" err="1"/>
              <a:t>створення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336704"/>
          </a:xfrm>
        </p:spPr>
        <p:txBody>
          <a:bodyPr/>
          <a:lstStyle/>
          <a:p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невдалих</a:t>
            </a:r>
            <a:r>
              <a:rPr lang="ru-RU" dirty="0"/>
              <a:t> </a:t>
            </a:r>
            <a:r>
              <a:rPr lang="ru-RU" dirty="0" err="1"/>
              <a:t>спроб</a:t>
            </a:r>
            <a:r>
              <a:rPr lang="ru-RU" dirty="0"/>
              <a:t> та </a:t>
            </a:r>
            <a:r>
              <a:rPr lang="ru-RU" dirty="0" err="1"/>
              <a:t>рішень</a:t>
            </a:r>
            <a:r>
              <a:rPr lang="ru-RU" dirty="0"/>
              <a:t> </a:t>
            </a:r>
            <a:r>
              <a:rPr lang="ru-RU" dirty="0" err="1" smtClean="0"/>
              <a:t>Ліги-Націй</a:t>
            </a:r>
            <a:r>
              <a:rPr lang="ru-RU" dirty="0" smtClean="0"/>
              <a:t> (1919–1946</a:t>
            </a:r>
            <a:r>
              <a:rPr lang="ru-RU" dirty="0"/>
              <a:t>), до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принципово</a:t>
            </a:r>
            <a:r>
              <a:rPr lang="ru-RU" dirty="0"/>
              <a:t> не </a:t>
            </a:r>
            <a:r>
              <a:rPr lang="ru-RU" dirty="0" err="1"/>
              <a:t>приєднувалися</a:t>
            </a:r>
            <a:r>
              <a:rPr lang="ru-RU" dirty="0"/>
              <a:t> </a:t>
            </a:r>
            <a:r>
              <a:rPr lang="ru-RU" dirty="0" err="1" smtClean="0"/>
              <a:t>Сполучені</a:t>
            </a:r>
            <a:r>
              <a:rPr lang="ru-RU" dirty="0" smtClean="0"/>
              <a:t> </a:t>
            </a:r>
            <a:r>
              <a:rPr lang="ru-RU" dirty="0" err="1" smtClean="0"/>
              <a:t>Штати</a:t>
            </a:r>
            <a:r>
              <a:rPr lang="ru-RU" dirty="0" smtClean="0"/>
              <a:t> Америки, </a:t>
            </a:r>
            <a:r>
              <a:rPr lang="ru-RU" dirty="0"/>
              <a:t>в </a:t>
            </a:r>
            <a:r>
              <a:rPr lang="ru-RU" dirty="0" smtClean="0"/>
              <a:t>1945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створена </a:t>
            </a:r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Об'єднаних</a:t>
            </a:r>
            <a:r>
              <a:rPr lang="ru-RU" dirty="0"/>
              <a:t> </a:t>
            </a:r>
            <a:r>
              <a:rPr lang="ru-RU" dirty="0" err="1"/>
              <a:t>Націй</a:t>
            </a:r>
            <a:r>
              <a:rPr lang="ru-RU" dirty="0"/>
              <a:t> для </a:t>
            </a:r>
            <a:r>
              <a:rPr lang="ru-RU" dirty="0" err="1"/>
              <a:t>підтримки</a:t>
            </a:r>
            <a:r>
              <a:rPr lang="ru-RU" dirty="0"/>
              <a:t> </a:t>
            </a:r>
            <a:r>
              <a:rPr lang="ru-RU" dirty="0" err="1"/>
              <a:t>міжнародного</a:t>
            </a:r>
            <a:r>
              <a:rPr lang="ru-RU" dirty="0"/>
              <a:t> миру і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співробітництва</a:t>
            </a:r>
            <a:r>
              <a:rPr lang="ru-RU" dirty="0"/>
              <a:t> 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Франклін</a:t>
            </a:r>
            <a:r>
              <a:rPr lang="ru-RU" dirty="0" smtClean="0"/>
              <a:t> Д. Рузвельт </a:t>
            </a:r>
            <a:r>
              <a:rPr lang="ru-RU" dirty="0" err="1" smtClean="0"/>
              <a:t>тоді</a:t>
            </a:r>
            <a:r>
              <a:rPr lang="ru-RU" dirty="0" smtClean="0"/>
              <a:t>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ввів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 «</a:t>
            </a:r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Об'єднаних</a:t>
            </a:r>
            <a:r>
              <a:rPr lang="ru-RU" dirty="0"/>
              <a:t> </a:t>
            </a:r>
            <a:r>
              <a:rPr lang="ru-RU" dirty="0" err="1"/>
              <a:t>Націй</a:t>
            </a:r>
            <a:r>
              <a:rPr lang="ru-RU" dirty="0"/>
              <a:t>» як </a:t>
            </a:r>
            <a:r>
              <a:rPr lang="ru-RU" dirty="0" err="1"/>
              <a:t>термін</a:t>
            </a:r>
            <a:r>
              <a:rPr lang="ru-RU" dirty="0"/>
              <a:t> для </a:t>
            </a:r>
            <a:r>
              <a:rPr lang="ru-RU" dirty="0" err="1"/>
              <a:t>позначення</a:t>
            </a:r>
            <a:r>
              <a:rPr lang="ru-RU" dirty="0"/>
              <a:t> </a:t>
            </a:r>
            <a:r>
              <a:rPr lang="ru-RU" dirty="0" err="1"/>
              <a:t>союзних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.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термін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офіційно</a:t>
            </a:r>
            <a:r>
              <a:rPr lang="ru-RU" dirty="0"/>
              <a:t> </a:t>
            </a:r>
            <a:r>
              <a:rPr lang="ru-RU" dirty="0" err="1"/>
              <a:t>використаний</a:t>
            </a:r>
            <a:r>
              <a:rPr lang="ru-RU" dirty="0"/>
              <a:t> </a:t>
            </a:r>
            <a:r>
              <a:rPr lang="ru-RU" dirty="0" smtClean="0"/>
              <a:t>1 </a:t>
            </a:r>
            <a:r>
              <a:rPr lang="ru-RU" dirty="0" err="1" smtClean="0"/>
              <a:t>січня</a:t>
            </a:r>
            <a:r>
              <a:rPr lang="ru-RU" dirty="0" smtClean="0"/>
              <a:t> 1945 року.</a:t>
            </a:r>
          </a:p>
          <a:p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Об'єднаних</a:t>
            </a:r>
            <a:r>
              <a:rPr lang="ru-RU" dirty="0"/>
              <a:t> </a:t>
            </a:r>
            <a:r>
              <a:rPr lang="ru-RU" dirty="0" err="1"/>
              <a:t>Націй</a:t>
            </a:r>
            <a:r>
              <a:rPr lang="ru-RU" dirty="0"/>
              <a:t> </a:t>
            </a:r>
            <a:r>
              <a:rPr lang="ru-RU" dirty="0" err="1"/>
              <a:t>офіційно</a:t>
            </a:r>
            <a:r>
              <a:rPr lang="ru-RU" dirty="0"/>
              <a:t> </a:t>
            </a:r>
            <a:r>
              <a:rPr lang="ru-RU" dirty="0" err="1"/>
              <a:t>існує</a:t>
            </a:r>
            <a:r>
              <a:rPr lang="ru-RU" dirty="0"/>
              <a:t> з </a:t>
            </a:r>
            <a:r>
              <a:rPr lang="ru-RU" dirty="0" smtClean="0"/>
              <a:t>24 </a:t>
            </a:r>
            <a:r>
              <a:rPr lang="ru-RU" dirty="0" err="1" smtClean="0"/>
              <a:t>жовтня</a:t>
            </a:r>
            <a:r>
              <a:rPr lang="ru-RU" dirty="0" smtClean="0"/>
              <a:t> 1945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ратифікації</a:t>
            </a:r>
            <a:r>
              <a:rPr lang="ru-RU" dirty="0"/>
              <a:t> Статуту </a:t>
            </a:r>
            <a:r>
              <a:rPr lang="ru-RU" dirty="0" err="1"/>
              <a:t>п'ятьма</a:t>
            </a:r>
            <a:r>
              <a:rPr lang="ru-RU" dirty="0"/>
              <a:t> </a:t>
            </a:r>
            <a:r>
              <a:rPr lang="ru-RU" dirty="0" err="1"/>
              <a:t>постійними</a:t>
            </a:r>
            <a:r>
              <a:rPr lang="ru-RU" dirty="0"/>
              <a:t> членами Ради </a:t>
            </a:r>
            <a:r>
              <a:rPr lang="ru-RU" dirty="0" err="1"/>
              <a:t>Безпеки</a:t>
            </a:r>
            <a:r>
              <a:rPr lang="ru-RU" dirty="0"/>
              <a:t> — </a:t>
            </a:r>
            <a:r>
              <a:rPr lang="ru-RU" dirty="0" err="1" smtClean="0"/>
              <a:t>Францією</a:t>
            </a:r>
            <a:r>
              <a:rPr lang="ru-RU" dirty="0" smtClean="0"/>
              <a:t>, </a:t>
            </a:r>
            <a:r>
              <a:rPr lang="ru-RU" dirty="0" err="1" smtClean="0"/>
              <a:t>Республікою</a:t>
            </a:r>
            <a:r>
              <a:rPr lang="ru-RU" dirty="0" smtClean="0"/>
              <a:t> Китай, СРСР, </a:t>
            </a:r>
            <a:r>
              <a:rPr lang="ru-RU" dirty="0" err="1" smtClean="0"/>
              <a:t>Великобританією</a:t>
            </a:r>
            <a:r>
              <a:rPr lang="ru-RU" dirty="0" smtClean="0"/>
              <a:t> і </a:t>
            </a:r>
            <a:r>
              <a:rPr lang="ru-RU" dirty="0" err="1"/>
              <a:t>Сполученими</a:t>
            </a:r>
            <a:r>
              <a:rPr lang="ru-RU" dirty="0"/>
              <a:t> Штатами і </a:t>
            </a:r>
            <a:r>
              <a:rPr lang="ru-RU" dirty="0" err="1"/>
              <a:t>більшістю</a:t>
            </a:r>
            <a:r>
              <a:rPr lang="ru-RU" dirty="0"/>
              <a:t> — 46 </a:t>
            </a:r>
            <a:r>
              <a:rPr lang="ru-RU" dirty="0" err="1"/>
              <a:t>іншими</a:t>
            </a:r>
            <a:r>
              <a:rPr lang="ru-RU" dirty="0"/>
              <a:t> сторонами,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теж</a:t>
            </a:r>
            <a:r>
              <a:rPr lang="ru-RU" dirty="0"/>
              <a:t> </a:t>
            </a:r>
            <a:r>
              <a:rPr lang="ru-RU" dirty="0" err="1"/>
              <a:t>підписали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договір</a:t>
            </a:r>
            <a:r>
              <a:rPr lang="ru-RU" dirty="0"/>
              <a:t>-статут. </a:t>
            </a:r>
            <a:endParaRPr lang="ru-RU" dirty="0"/>
          </a:p>
        </p:txBody>
      </p:sp>
      <p:pic>
        <p:nvPicPr>
          <p:cNvPr id="2050" name="Picture 2" descr="C:\Documents and Settings\User\Рабочий стол\PHO-10Jul06-236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53136"/>
            <a:ext cx="3168352" cy="209217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User\Рабочий стол\unflag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295067"/>
            <a:ext cx="2517089" cy="28083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User\Рабочий стол\OB-FB342_jaglan_G_200912091634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000" y="4653136"/>
            <a:ext cx="3135431" cy="20921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648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55679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Структура </a:t>
            </a:r>
            <a:r>
              <a:rPr lang="ru-RU" b="1" dirty="0" err="1"/>
              <a:t>Організації</a:t>
            </a:r>
            <a:r>
              <a:rPr lang="ru-RU" b="1" dirty="0"/>
              <a:t> </a:t>
            </a:r>
            <a:r>
              <a:rPr lang="ru-RU" b="1" dirty="0" err="1"/>
              <a:t>Об'єднаних</a:t>
            </a:r>
            <a:r>
              <a:rPr lang="ru-RU" b="1" dirty="0"/>
              <a:t> </a:t>
            </a:r>
            <a:r>
              <a:rPr lang="ru-RU" b="1" dirty="0" err="1"/>
              <a:t>Націй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8964488" cy="5472607"/>
          </a:xfrm>
        </p:spPr>
        <p:txBody>
          <a:bodyPr/>
          <a:lstStyle/>
          <a:p>
            <a:r>
              <a:rPr lang="ru-RU" dirty="0"/>
              <a:t>Структурно </a:t>
            </a:r>
            <a:r>
              <a:rPr lang="ru-RU" dirty="0" smtClean="0"/>
              <a:t>ООН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п'яти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(</a:t>
            </a:r>
            <a:r>
              <a:rPr lang="ru-RU" dirty="0" err="1"/>
              <a:t>раніше</a:t>
            </a:r>
            <a:r>
              <a:rPr lang="ru-RU" dirty="0"/>
              <a:t> шести — Зала Ради ООН </a:t>
            </a:r>
            <a:r>
              <a:rPr lang="ru-RU" dirty="0" err="1"/>
              <a:t>призупинила</a:t>
            </a:r>
            <a:r>
              <a:rPr lang="ru-RU" dirty="0"/>
              <a:t> свою </a:t>
            </a:r>
            <a:r>
              <a:rPr lang="ru-RU" dirty="0" err="1"/>
              <a:t>діяльність</a:t>
            </a:r>
            <a:r>
              <a:rPr lang="ru-RU" dirty="0"/>
              <a:t> у 1994 </a:t>
            </a:r>
            <a:r>
              <a:rPr lang="ru-RU" dirty="0" err="1"/>
              <a:t>році</a:t>
            </a:r>
            <a:r>
              <a:rPr lang="ru-RU" dirty="0"/>
              <a:t>): </a:t>
            </a:r>
            <a:r>
              <a:rPr lang="ru-RU" dirty="0" err="1" smtClean="0"/>
              <a:t>Генеральної</a:t>
            </a:r>
            <a:r>
              <a:rPr lang="ru-RU" dirty="0" smtClean="0"/>
              <a:t> </a:t>
            </a:r>
            <a:r>
              <a:rPr lang="ru-RU" dirty="0" err="1" smtClean="0"/>
              <a:t>Асамблеї</a:t>
            </a:r>
            <a:r>
              <a:rPr lang="ru-RU" dirty="0" smtClean="0"/>
              <a:t> ООН, Ради </a:t>
            </a:r>
            <a:r>
              <a:rPr lang="ru-RU" dirty="0" err="1" smtClean="0"/>
              <a:t>Безпеки</a:t>
            </a:r>
            <a:r>
              <a:rPr lang="ru-RU" dirty="0" smtClean="0"/>
              <a:t> ООН, </a:t>
            </a:r>
            <a:r>
              <a:rPr lang="ru-RU" dirty="0" err="1" smtClean="0"/>
              <a:t>Економічної</a:t>
            </a:r>
            <a:r>
              <a:rPr lang="ru-RU" dirty="0" smtClean="0"/>
              <a:t> і </a:t>
            </a:r>
            <a:r>
              <a:rPr lang="ru-RU" dirty="0" err="1" smtClean="0"/>
              <a:t>Соціальної</a:t>
            </a:r>
            <a:r>
              <a:rPr lang="ru-RU" dirty="0" smtClean="0"/>
              <a:t> Ради ООН, </a:t>
            </a:r>
            <a:r>
              <a:rPr lang="ru-RU" dirty="0" err="1" smtClean="0"/>
              <a:t>Секретаріану</a:t>
            </a:r>
            <a:r>
              <a:rPr lang="ru-RU" dirty="0" smtClean="0"/>
              <a:t> ООН і </a:t>
            </a:r>
            <a:r>
              <a:rPr lang="ru-RU" dirty="0" err="1" smtClean="0"/>
              <a:t>Міжнародного</a:t>
            </a:r>
            <a:r>
              <a:rPr lang="ru-RU" dirty="0" smtClean="0"/>
              <a:t> Суду </a:t>
            </a:r>
            <a:r>
              <a:rPr lang="ru-RU" dirty="0" err="1" smtClean="0"/>
              <a:t>юстицій</a:t>
            </a:r>
            <a:r>
              <a:rPr lang="ru-RU" dirty="0" smtClean="0"/>
              <a:t> ООН.</a:t>
            </a:r>
          </a:p>
          <a:p>
            <a:r>
              <a:rPr lang="ru-RU" dirty="0" err="1"/>
              <a:t>Шість</a:t>
            </a:r>
            <a:r>
              <a:rPr lang="ru-RU" dirty="0"/>
              <a:t> </a:t>
            </a:r>
            <a:r>
              <a:rPr lang="ru-RU" dirty="0" err="1"/>
              <a:t>офіційних</a:t>
            </a:r>
            <a:r>
              <a:rPr lang="ru-RU" dirty="0"/>
              <a:t> </a:t>
            </a:r>
            <a:r>
              <a:rPr lang="ru-RU" dirty="0" err="1"/>
              <a:t>мов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Об'єднаних</a:t>
            </a:r>
            <a:r>
              <a:rPr lang="ru-RU" dirty="0"/>
              <a:t> </a:t>
            </a:r>
            <a:r>
              <a:rPr lang="ru-RU" dirty="0" err="1"/>
              <a:t>Націй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в </a:t>
            </a:r>
            <a:r>
              <a:rPr lang="ru-RU" dirty="0" err="1"/>
              <a:t>міжурядових</a:t>
            </a:r>
            <a:r>
              <a:rPr lang="ru-RU" dirty="0"/>
              <a:t> </a:t>
            </a:r>
            <a:r>
              <a:rPr lang="ru-RU" dirty="0" err="1"/>
              <a:t>нарадах</a:t>
            </a:r>
            <a:r>
              <a:rPr lang="ru-RU" dirty="0"/>
              <a:t> і документах 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арабська</a:t>
            </a:r>
            <a:r>
              <a:rPr lang="ru-RU" dirty="0"/>
              <a:t>, </a:t>
            </a:r>
            <a:r>
              <a:rPr lang="ru-RU" dirty="0" err="1"/>
              <a:t>китайська</a:t>
            </a:r>
            <a:r>
              <a:rPr lang="ru-RU" dirty="0"/>
              <a:t>, </a:t>
            </a:r>
            <a:r>
              <a:rPr lang="ru-RU" dirty="0" err="1"/>
              <a:t>англійська</a:t>
            </a:r>
            <a:r>
              <a:rPr lang="ru-RU" dirty="0"/>
              <a:t>, </a:t>
            </a:r>
            <a:r>
              <a:rPr lang="ru-RU" dirty="0" err="1"/>
              <a:t>французька</a:t>
            </a:r>
            <a:r>
              <a:rPr lang="ru-RU" dirty="0"/>
              <a:t>, </a:t>
            </a:r>
            <a:r>
              <a:rPr lang="ru-RU" dirty="0" err="1"/>
              <a:t>російська</a:t>
            </a:r>
            <a:r>
              <a:rPr lang="ru-RU" dirty="0"/>
              <a:t> та </a:t>
            </a:r>
            <a:r>
              <a:rPr lang="ru-RU" dirty="0" err="1"/>
              <a:t>іспанська</a:t>
            </a:r>
            <a:r>
              <a:rPr lang="ru-RU" dirty="0"/>
              <a:t>, у той час як </a:t>
            </a:r>
            <a:r>
              <a:rPr lang="ru-RU" dirty="0" err="1"/>
              <a:t>Секретаріат</a:t>
            </a:r>
            <a:r>
              <a:rPr lang="ru-RU" dirty="0"/>
              <a:t> ООН </a:t>
            </a:r>
            <a:r>
              <a:rPr lang="ru-RU" dirty="0" err="1"/>
              <a:t>використовує</a:t>
            </a:r>
            <a:r>
              <a:rPr lang="ru-RU" dirty="0"/>
              <a:t>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робочі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 — </a:t>
            </a:r>
            <a:r>
              <a:rPr lang="ru-RU" dirty="0" err="1"/>
              <a:t>англійську</a:t>
            </a:r>
            <a:r>
              <a:rPr lang="ru-RU" dirty="0"/>
              <a:t> та </a:t>
            </a:r>
            <a:r>
              <a:rPr lang="ru-RU" dirty="0" err="1"/>
              <a:t>французьку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3075" name="Picture 3" descr="C:\Documents and Settings\User\Рабочий стол\demografia_tsn-ua-(page-picture-large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33056"/>
            <a:ext cx="3811359" cy="2571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User\Рабочий стол\1320978436_un396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33056"/>
            <a:ext cx="2769443" cy="200982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Documents and Settings\User\Рабочий стол\zeml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81128"/>
            <a:ext cx="3174638" cy="21763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545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1"/>
            <a:ext cx="9252520" cy="1268759"/>
          </a:xfrm>
        </p:spPr>
        <p:txBody>
          <a:bodyPr>
            <a:normAutofit/>
          </a:bodyPr>
          <a:lstStyle/>
          <a:p>
            <a:r>
              <a:rPr lang="ru-RU" sz="3200" b="1" dirty="0" err="1"/>
              <a:t>Спеціалізовані</a:t>
            </a:r>
            <a:r>
              <a:rPr lang="ru-RU" sz="3200" b="1" dirty="0"/>
              <a:t> установи та </a:t>
            </a:r>
            <a:r>
              <a:rPr lang="ru-RU" sz="3200" b="1" dirty="0" err="1"/>
              <a:t>підрозділи</a:t>
            </a:r>
            <a:r>
              <a:rPr lang="ru-RU" sz="3200" b="1" dirty="0"/>
              <a:t> ООН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696"/>
            <a:ext cx="8856984" cy="5976663"/>
          </a:xfrm>
        </p:spPr>
        <p:txBody>
          <a:bodyPr>
            <a:normAutofit/>
          </a:bodyPr>
          <a:lstStyle/>
          <a:p>
            <a:r>
              <a:rPr lang="ru-RU" dirty="0" smtClean="0"/>
              <a:t>Статут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Обєднаних</a:t>
            </a:r>
            <a:r>
              <a:rPr lang="ru-RU" dirty="0" smtClean="0"/>
              <a:t> </a:t>
            </a:r>
            <a:r>
              <a:rPr lang="ru-RU" dirty="0" err="1" smtClean="0"/>
              <a:t>Націй</a:t>
            </a:r>
            <a:r>
              <a:rPr lang="ru-RU" dirty="0" smtClean="0"/>
              <a:t> </a:t>
            </a:r>
            <a:r>
              <a:rPr lang="ru-RU" dirty="0" err="1" smtClean="0"/>
              <a:t>передбачає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кожний</a:t>
            </a:r>
            <a:r>
              <a:rPr lang="ru-RU" dirty="0"/>
              <a:t> з </a:t>
            </a:r>
            <a:r>
              <a:rPr lang="ru-RU" dirty="0" err="1"/>
              <a:t>головних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ООН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встановити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спеціалізовані</a:t>
            </a:r>
            <a:r>
              <a:rPr lang="ru-RU" dirty="0"/>
              <a:t> установи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підрозділи</a:t>
            </a:r>
            <a:r>
              <a:rPr lang="ru-RU" dirty="0"/>
              <a:t> для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обов'язків</a:t>
            </a:r>
            <a:r>
              <a:rPr lang="ru-RU" dirty="0" smtClean="0"/>
              <a:t>.</a:t>
            </a:r>
          </a:p>
          <a:p>
            <a:r>
              <a:rPr lang="ru-RU" dirty="0"/>
              <a:t>Є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організацій</a:t>
            </a:r>
            <a:r>
              <a:rPr lang="ru-RU" dirty="0"/>
              <a:t> і агентств ООН,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функціонують</a:t>
            </a:r>
            <a:r>
              <a:rPr lang="ru-RU" dirty="0"/>
              <a:t> та </a:t>
            </a:r>
            <a:r>
              <a:rPr lang="ru-RU" dirty="0" err="1"/>
              <a:t>проводять</a:t>
            </a:r>
            <a:r>
              <a:rPr lang="ru-RU" dirty="0"/>
              <a:t> </a:t>
            </a:r>
            <a:r>
              <a:rPr lang="ru-RU" dirty="0" err="1"/>
              <a:t>різноманітну</a:t>
            </a:r>
            <a:r>
              <a:rPr lang="ru-RU" dirty="0"/>
              <a:t> роботу з </a:t>
            </a:r>
            <a:r>
              <a:rPr lang="ru-RU" dirty="0" err="1"/>
              <a:t>конкретних</a:t>
            </a:r>
            <a:r>
              <a:rPr lang="ru-RU" dirty="0"/>
              <a:t> </a:t>
            </a:r>
            <a:r>
              <a:rPr lang="ru-RU" dirty="0" err="1"/>
              <a:t>питань</a:t>
            </a:r>
            <a:r>
              <a:rPr lang="ru-RU" dirty="0"/>
              <a:t>. </a:t>
            </a:r>
            <a:r>
              <a:rPr lang="ru-RU" dirty="0" err="1"/>
              <a:t>Деякі</a:t>
            </a:r>
            <a:r>
              <a:rPr lang="ru-RU" dirty="0"/>
              <a:t> з </a:t>
            </a:r>
            <a:r>
              <a:rPr lang="ru-RU" dirty="0" err="1"/>
              <a:t>найвідоміших</a:t>
            </a:r>
            <a:r>
              <a:rPr lang="ru-RU" dirty="0"/>
              <a:t> </a:t>
            </a:r>
            <a:r>
              <a:rPr lang="ru-RU" dirty="0" err="1"/>
              <a:t>установ</a:t>
            </a:r>
            <a:r>
              <a:rPr lang="ru-RU" dirty="0"/>
              <a:t> </a:t>
            </a:r>
            <a:r>
              <a:rPr lang="ru-RU" dirty="0" smtClean="0"/>
              <a:t>—</a:t>
            </a:r>
            <a:r>
              <a:rPr lang="ru-RU" dirty="0" err="1" smtClean="0"/>
              <a:t>Міжнародна</a:t>
            </a:r>
            <a:r>
              <a:rPr lang="ru-RU" dirty="0" smtClean="0"/>
              <a:t> </a:t>
            </a:r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, </a:t>
            </a:r>
            <a:r>
              <a:rPr lang="ru-RU" dirty="0" err="1" smtClean="0"/>
              <a:t>Організація</a:t>
            </a:r>
            <a:r>
              <a:rPr lang="ru-RU" dirty="0" smtClean="0"/>
              <a:t> </a:t>
            </a:r>
            <a:r>
              <a:rPr lang="ru-RU" dirty="0" err="1"/>
              <a:t>Об'єднаних</a:t>
            </a:r>
            <a:r>
              <a:rPr lang="ru-RU" dirty="0"/>
              <a:t> </a:t>
            </a:r>
            <a:r>
              <a:rPr lang="ru-RU" dirty="0" err="1"/>
              <a:t>Націй</a:t>
            </a:r>
            <a:r>
              <a:rPr lang="ru-RU" dirty="0"/>
              <a:t> з </a:t>
            </a:r>
            <a:r>
              <a:rPr lang="ru-RU" dirty="0" err="1"/>
              <a:t>питань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, науки і </a:t>
            </a:r>
            <a:r>
              <a:rPr lang="ru-RU" dirty="0" err="1" smtClean="0"/>
              <a:t>культури</a:t>
            </a:r>
            <a:r>
              <a:rPr lang="ru-RU" dirty="0" smtClean="0"/>
              <a:t>, </a:t>
            </a:r>
            <a:r>
              <a:rPr lang="ru-RU" dirty="0" err="1" smtClean="0"/>
              <a:t>Організація</a:t>
            </a:r>
            <a:r>
              <a:rPr lang="ru-RU" dirty="0" smtClean="0"/>
              <a:t> </a:t>
            </a:r>
            <a:r>
              <a:rPr lang="ru-RU" dirty="0" err="1"/>
              <a:t>Об'єднаних</a:t>
            </a:r>
            <a:r>
              <a:rPr lang="ru-RU" dirty="0"/>
              <a:t> </a:t>
            </a:r>
            <a:r>
              <a:rPr lang="ru-RU" dirty="0" err="1"/>
              <a:t>Націй</a:t>
            </a:r>
            <a:r>
              <a:rPr lang="ru-RU" dirty="0"/>
              <a:t> з </a:t>
            </a:r>
            <a:r>
              <a:rPr lang="ru-RU" dirty="0" err="1"/>
              <a:t>промислового</a:t>
            </a:r>
            <a:r>
              <a:rPr lang="ru-RU" dirty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, </a:t>
            </a:r>
            <a:r>
              <a:rPr lang="ru-RU" dirty="0" err="1" smtClean="0"/>
              <a:t>Світовий</a:t>
            </a:r>
            <a:r>
              <a:rPr lang="ru-RU" dirty="0" smtClean="0"/>
              <a:t> Банк і </a:t>
            </a:r>
            <a:r>
              <a:rPr lang="ru-RU" dirty="0" err="1" smtClean="0"/>
              <a:t>Всесвітня</a:t>
            </a:r>
            <a:r>
              <a:rPr lang="ru-RU" dirty="0" smtClean="0"/>
              <a:t> </a:t>
            </a:r>
            <a:r>
              <a:rPr lang="ru-RU" dirty="0" err="1" smtClean="0"/>
              <a:t>організація</a:t>
            </a:r>
            <a:r>
              <a:rPr lang="ru-RU" dirty="0" smtClean="0"/>
              <a:t> </a:t>
            </a:r>
            <a:r>
              <a:rPr lang="ru-RU" dirty="0" err="1" smtClean="0"/>
              <a:t>охорони</a:t>
            </a:r>
            <a:r>
              <a:rPr lang="ru-RU" dirty="0" smtClean="0"/>
              <a:t> здоров*я. </a:t>
            </a:r>
            <a:r>
              <a:rPr lang="ru-RU" dirty="0" err="1"/>
              <a:t>Саме</a:t>
            </a:r>
            <a:r>
              <a:rPr lang="ru-RU" dirty="0"/>
              <a:t> через </a:t>
            </a:r>
            <a:r>
              <a:rPr lang="ru-RU" dirty="0" err="1"/>
              <a:t>ці</a:t>
            </a:r>
            <a:r>
              <a:rPr lang="ru-RU" dirty="0"/>
              <a:t> установи, ООН </a:t>
            </a:r>
            <a:r>
              <a:rPr lang="ru-RU" dirty="0" err="1"/>
              <a:t>виконує</a:t>
            </a:r>
            <a:r>
              <a:rPr lang="ru-RU" dirty="0"/>
              <a:t> </a:t>
            </a:r>
            <a:r>
              <a:rPr lang="ru-RU" dirty="0" err="1"/>
              <a:t>велику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гуманітарної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. </a:t>
            </a:r>
            <a:endParaRPr lang="ru-RU" dirty="0"/>
          </a:p>
        </p:txBody>
      </p:sp>
      <p:pic>
        <p:nvPicPr>
          <p:cNvPr id="4098" name="Picture 2" descr="C:\Documents and Settings\User\Рабочий стол\news_20130711042459_5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29858"/>
            <a:ext cx="3832655" cy="287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User\Рабочий стол\ng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556166"/>
            <a:ext cx="4330911" cy="324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225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100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Членство в ООН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437112"/>
            <a:ext cx="9144000" cy="2420888"/>
          </a:xfrm>
        </p:spPr>
        <p:txBody>
          <a:bodyPr/>
          <a:lstStyle/>
          <a:p>
            <a:pPr marL="45720" indent="0">
              <a:buNone/>
            </a:pPr>
            <a:r>
              <a:rPr lang="ru-RU" sz="2400" dirty="0"/>
              <a:t>Членами ООН </a:t>
            </a:r>
            <a:r>
              <a:rPr lang="ru-RU" sz="2400" dirty="0" err="1"/>
              <a:t>можуть</a:t>
            </a:r>
            <a:r>
              <a:rPr lang="ru-RU" sz="2400" dirty="0"/>
              <a:t> бути </a:t>
            </a:r>
            <a:r>
              <a:rPr lang="ru-RU" sz="2400" dirty="0" err="1"/>
              <a:t>всі</a:t>
            </a:r>
            <a:r>
              <a:rPr lang="ru-RU" sz="2400" dirty="0"/>
              <a:t> </a:t>
            </a:r>
            <a:r>
              <a:rPr lang="ru-RU" sz="2400" dirty="0" err="1"/>
              <a:t>миролюбні</a:t>
            </a:r>
            <a:r>
              <a:rPr lang="ru-RU" sz="2400" dirty="0"/>
              <a:t> </a:t>
            </a:r>
            <a:r>
              <a:rPr lang="ru-RU" sz="2400" dirty="0" err="1"/>
              <a:t>держави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беруть</a:t>
            </a:r>
            <a:r>
              <a:rPr lang="ru-RU" sz="2400" dirty="0"/>
              <a:t> на себе </a:t>
            </a:r>
            <a:r>
              <a:rPr lang="ru-RU" sz="2400" dirty="0" err="1"/>
              <a:t>зобов'язання</a:t>
            </a:r>
            <a:r>
              <a:rPr lang="ru-RU" sz="2400" dirty="0"/>
              <a:t> </a:t>
            </a:r>
            <a:r>
              <a:rPr lang="ru-RU" sz="2400" dirty="0" err="1"/>
              <a:t>дотримуватися</a:t>
            </a:r>
            <a:r>
              <a:rPr lang="ru-RU" sz="2400" dirty="0"/>
              <a:t> статуту і, на думку ООН, </a:t>
            </a:r>
            <a:r>
              <a:rPr lang="ru-RU" sz="2400" dirty="0" err="1"/>
              <a:t>можуть</a:t>
            </a:r>
            <a:r>
              <a:rPr lang="ru-RU" sz="2400" dirty="0"/>
              <a:t> і </a:t>
            </a:r>
            <a:r>
              <a:rPr lang="ru-RU" sz="2400" dirty="0" err="1"/>
              <a:t>прагнуть</a:t>
            </a:r>
            <a:r>
              <a:rPr lang="ru-RU" sz="2400" dirty="0"/>
              <a:t> </a:t>
            </a:r>
            <a:r>
              <a:rPr lang="ru-RU" sz="2400" dirty="0" err="1"/>
              <a:t>ці</a:t>
            </a:r>
            <a:r>
              <a:rPr lang="ru-RU" sz="2400" dirty="0"/>
              <a:t> </a:t>
            </a:r>
            <a:r>
              <a:rPr lang="ru-RU" sz="2400" dirty="0" err="1"/>
              <a:t>зобов'язання</a:t>
            </a:r>
            <a:r>
              <a:rPr lang="ru-RU" sz="2400" dirty="0"/>
              <a:t> </a:t>
            </a:r>
            <a:r>
              <a:rPr lang="ru-RU" sz="2400" dirty="0" err="1"/>
              <a:t>виконувати</a:t>
            </a:r>
            <a:r>
              <a:rPr lang="ru-RU" sz="2400" dirty="0"/>
              <a:t>. </a:t>
            </a:r>
            <a:r>
              <a:rPr lang="ru-RU" sz="2400" dirty="0" err="1"/>
              <a:t>Нових</a:t>
            </a:r>
            <a:r>
              <a:rPr lang="ru-RU" sz="2400" dirty="0"/>
              <a:t> </a:t>
            </a:r>
            <a:r>
              <a:rPr lang="ru-RU" sz="2400" dirty="0" err="1"/>
              <a:t>членів</a:t>
            </a:r>
            <a:r>
              <a:rPr lang="ru-RU" sz="2400" dirty="0"/>
              <a:t> </a:t>
            </a:r>
            <a:r>
              <a:rPr lang="ru-RU" sz="2400" dirty="0" err="1"/>
              <a:t>приймає</a:t>
            </a:r>
            <a:r>
              <a:rPr lang="ru-RU" sz="2400" dirty="0"/>
              <a:t> </a:t>
            </a:r>
            <a:r>
              <a:rPr lang="ru-RU" sz="2400" dirty="0" err="1"/>
              <a:t>Генеральна</a:t>
            </a:r>
            <a:r>
              <a:rPr lang="ru-RU" sz="2400" dirty="0"/>
              <a:t> </a:t>
            </a:r>
            <a:r>
              <a:rPr lang="ru-RU" sz="2400" dirty="0" err="1"/>
              <a:t>Асамблея</a:t>
            </a:r>
            <a:r>
              <a:rPr lang="ru-RU" sz="2400" dirty="0"/>
              <a:t> за </a:t>
            </a:r>
            <a:r>
              <a:rPr lang="ru-RU" sz="2400" dirty="0" err="1"/>
              <a:t>рекомендацією</a:t>
            </a:r>
            <a:r>
              <a:rPr lang="ru-RU" sz="2400" dirty="0"/>
              <a:t> Ради </a:t>
            </a:r>
            <a:r>
              <a:rPr lang="ru-RU" sz="2400" dirty="0" err="1"/>
              <a:t>Безпеки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5122" name="Picture 2" descr="C:\Documents and Settings\User\Рабочий стол\756090f4a6_163635_13362213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5715001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User\Рабочий стол\unflag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985"/>
            <a:ext cx="2961456" cy="444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453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Фінансування</a:t>
            </a:r>
            <a:r>
              <a:rPr lang="ru-RU" b="1" dirty="0"/>
              <a:t> ООН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856984" cy="5832647"/>
          </a:xfrm>
        </p:spPr>
        <p:txBody>
          <a:bodyPr/>
          <a:lstStyle/>
          <a:p>
            <a:pPr marL="45720" indent="0">
              <a:buNone/>
            </a:pPr>
            <a:r>
              <a:rPr lang="ru-RU" dirty="0" err="1"/>
              <a:t>Розрахунок</a:t>
            </a:r>
            <a:r>
              <a:rPr lang="ru-RU" dirty="0"/>
              <a:t> бюджету ООН 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, в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залучені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члени </a:t>
            </a:r>
            <a:r>
              <a:rPr lang="ru-RU" dirty="0" err="1"/>
              <a:t>організації</a:t>
            </a:r>
            <a:r>
              <a:rPr lang="ru-RU" dirty="0"/>
              <a:t>. Бюджет </a:t>
            </a:r>
            <a:r>
              <a:rPr lang="ru-RU" dirty="0" err="1"/>
              <a:t>висувається</a:t>
            </a:r>
            <a:r>
              <a:rPr lang="ru-RU" dirty="0"/>
              <a:t> </a:t>
            </a:r>
            <a:r>
              <a:rPr lang="ru-RU" dirty="0" err="1"/>
              <a:t>Генеральним</a:t>
            </a:r>
            <a:r>
              <a:rPr lang="ru-RU" dirty="0"/>
              <a:t> секретарем ООН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узгодження</a:t>
            </a:r>
            <a:r>
              <a:rPr lang="ru-RU" dirty="0"/>
              <a:t> з органами </a:t>
            </a:r>
            <a:r>
              <a:rPr lang="ru-RU" dirty="0" err="1"/>
              <a:t>організації</a:t>
            </a:r>
            <a:r>
              <a:rPr lang="ru-RU" dirty="0"/>
              <a:t> і на </a:t>
            </a:r>
            <a:r>
              <a:rPr lang="ru-RU" dirty="0" err="1"/>
              <a:t>підставі</a:t>
            </a:r>
            <a:r>
              <a:rPr lang="ru-RU" dirty="0"/>
              <a:t> </a:t>
            </a:r>
            <a:r>
              <a:rPr lang="ru-RU" dirty="0" err="1"/>
              <a:t>їхніх</a:t>
            </a:r>
            <a:r>
              <a:rPr lang="ru-RU" dirty="0"/>
              <a:t> </a:t>
            </a:r>
            <a:r>
              <a:rPr lang="ru-RU" dirty="0" err="1"/>
              <a:t>вимог</a:t>
            </a:r>
            <a:r>
              <a:rPr lang="ru-RU" dirty="0"/>
              <a:t>. </a:t>
            </a:r>
            <a:r>
              <a:rPr lang="ru-RU" dirty="0" err="1"/>
              <a:t>Згодом</a:t>
            </a:r>
            <a:r>
              <a:rPr lang="ru-RU" dirty="0"/>
              <a:t> </a:t>
            </a:r>
            <a:r>
              <a:rPr lang="ru-RU" dirty="0" err="1"/>
              <a:t>запропонований</a:t>
            </a:r>
            <a:r>
              <a:rPr lang="ru-RU" dirty="0"/>
              <a:t> бюджет </a:t>
            </a:r>
            <a:r>
              <a:rPr lang="ru-RU" dirty="0" err="1"/>
              <a:t>аналізується</a:t>
            </a:r>
            <a:r>
              <a:rPr lang="ru-RU" dirty="0"/>
              <a:t> </a:t>
            </a:r>
            <a:r>
              <a:rPr lang="ru-RU" dirty="0" err="1"/>
              <a:t>Консультативним</a:t>
            </a:r>
            <a:r>
              <a:rPr lang="ru-RU" dirty="0"/>
              <a:t>  </a:t>
            </a:r>
            <a:r>
              <a:rPr lang="ru-RU" dirty="0" err="1" smtClean="0"/>
              <a:t>комітетом</a:t>
            </a:r>
            <a:r>
              <a:rPr lang="ru-RU" dirty="0" smtClean="0"/>
              <a:t>  </a:t>
            </a:r>
            <a:r>
              <a:rPr lang="ru-RU" dirty="0"/>
              <a:t>з </a:t>
            </a:r>
            <a:r>
              <a:rPr lang="ru-RU" dirty="0" err="1"/>
              <a:t>адміністративних</a:t>
            </a:r>
            <a:r>
              <a:rPr lang="ru-RU" dirty="0"/>
              <a:t> і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питань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з 16 </a:t>
            </a:r>
            <a:r>
              <a:rPr lang="ru-RU" dirty="0" err="1"/>
              <a:t>членів</a:t>
            </a:r>
            <a:r>
              <a:rPr lang="ru-RU" dirty="0"/>
              <a:t>, і </a:t>
            </a:r>
            <a:r>
              <a:rPr lang="ru-RU" dirty="0" err="1"/>
              <a:t>Комітетом</a:t>
            </a:r>
            <a:r>
              <a:rPr lang="ru-RU" dirty="0"/>
              <a:t> з </a:t>
            </a:r>
            <a:r>
              <a:rPr lang="ru-RU" dirty="0" err="1"/>
              <a:t>програмою</a:t>
            </a:r>
            <a:r>
              <a:rPr lang="ru-RU" dirty="0"/>
              <a:t> і </a:t>
            </a:r>
            <a:r>
              <a:rPr lang="ru-RU" dirty="0" err="1"/>
              <a:t>координації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з 34 </a:t>
            </a:r>
            <a:r>
              <a:rPr lang="ru-RU" dirty="0" err="1"/>
              <a:t>членів</a:t>
            </a:r>
            <a:r>
              <a:rPr lang="ru-RU" dirty="0"/>
              <a:t>. </a:t>
            </a:r>
            <a:r>
              <a:rPr lang="ru-RU" dirty="0" err="1"/>
              <a:t>Рекомендації</a:t>
            </a:r>
            <a:r>
              <a:rPr lang="ru-RU" dirty="0"/>
              <a:t> </a:t>
            </a:r>
            <a:r>
              <a:rPr lang="ru-RU" dirty="0" err="1"/>
              <a:t>комітетів</a:t>
            </a:r>
            <a:r>
              <a:rPr lang="ru-RU" dirty="0"/>
              <a:t> </a:t>
            </a:r>
            <a:r>
              <a:rPr lang="ru-RU" dirty="0" err="1"/>
              <a:t>направляються</a:t>
            </a:r>
            <a:r>
              <a:rPr lang="ru-RU" dirty="0"/>
              <a:t> </a:t>
            </a:r>
            <a:r>
              <a:rPr lang="ru-RU" dirty="0" err="1"/>
              <a:t>Адміністративно</a:t>
            </a:r>
            <a:r>
              <a:rPr lang="ru-RU" dirty="0"/>
              <a:t>-бюджетному </a:t>
            </a:r>
            <a:r>
              <a:rPr lang="ru-RU" dirty="0" err="1"/>
              <a:t>комітету</a:t>
            </a:r>
            <a:r>
              <a:rPr lang="ru-RU" dirty="0"/>
              <a:t> </a:t>
            </a:r>
            <a:r>
              <a:rPr lang="ru-RU" dirty="0" err="1"/>
              <a:t>Генеральної</a:t>
            </a:r>
            <a:r>
              <a:rPr lang="ru-RU" dirty="0"/>
              <a:t> </a:t>
            </a:r>
            <a:r>
              <a:rPr lang="ru-RU" dirty="0" err="1"/>
              <a:t>Асамблеї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включає</a:t>
            </a:r>
            <a:r>
              <a:rPr lang="ru-RU" dirty="0"/>
              <a:t> в себе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-члени ООН, вони </a:t>
            </a:r>
            <a:r>
              <a:rPr lang="ru-RU" dirty="0" err="1"/>
              <a:t>ще</a:t>
            </a:r>
            <a:r>
              <a:rPr lang="ru-RU" dirty="0"/>
              <a:t> раз </a:t>
            </a:r>
            <a:r>
              <a:rPr lang="ru-RU" dirty="0" err="1"/>
              <a:t>ретельно</a:t>
            </a:r>
            <a:r>
              <a:rPr lang="ru-RU" dirty="0"/>
              <a:t> </a:t>
            </a:r>
            <a:r>
              <a:rPr lang="ru-RU" dirty="0" err="1"/>
              <a:t>аналізують</a:t>
            </a:r>
            <a:r>
              <a:rPr lang="ru-RU" dirty="0"/>
              <a:t> </a:t>
            </a:r>
            <a:r>
              <a:rPr lang="ru-RU" dirty="0" err="1"/>
              <a:t>поданий</a:t>
            </a:r>
            <a:r>
              <a:rPr lang="ru-RU" dirty="0"/>
              <a:t> бюджет. І </a:t>
            </a:r>
            <a:r>
              <a:rPr lang="ru-RU" dirty="0" err="1"/>
              <a:t>нарешті</a:t>
            </a:r>
            <a:r>
              <a:rPr lang="ru-RU" dirty="0"/>
              <a:t>, бюджет </a:t>
            </a:r>
            <a:r>
              <a:rPr lang="ru-RU" dirty="0" err="1"/>
              <a:t>представляється</a:t>
            </a:r>
            <a:r>
              <a:rPr lang="ru-RU" dirty="0"/>
              <a:t> </a:t>
            </a:r>
            <a:r>
              <a:rPr lang="ru-RU" dirty="0" err="1"/>
              <a:t>Генеральній</a:t>
            </a:r>
            <a:r>
              <a:rPr lang="ru-RU" dirty="0"/>
              <a:t> </a:t>
            </a:r>
            <a:r>
              <a:rPr lang="ru-RU" dirty="0" err="1"/>
              <a:t>Асамблеї</a:t>
            </a:r>
            <a:r>
              <a:rPr lang="ru-RU" dirty="0"/>
              <a:t> для остаточного </a:t>
            </a:r>
            <a:r>
              <a:rPr lang="ru-RU" dirty="0" err="1"/>
              <a:t>розгляду</a:t>
            </a:r>
            <a:r>
              <a:rPr lang="ru-RU" dirty="0"/>
              <a:t> та </a:t>
            </a:r>
            <a:r>
              <a:rPr lang="ru-RU" dirty="0" err="1"/>
              <a:t>затвердження</a:t>
            </a:r>
            <a:r>
              <a:rPr lang="ru-RU" dirty="0"/>
              <a:t>. </a:t>
            </a:r>
            <a:r>
              <a:rPr lang="ru-RU" dirty="0" err="1"/>
              <a:t>Поточний</a:t>
            </a:r>
            <a:r>
              <a:rPr lang="ru-RU" dirty="0"/>
              <a:t> бюджет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оцінюється</a:t>
            </a:r>
            <a:r>
              <a:rPr lang="ru-RU" dirty="0"/>
              <a:t> в $ 4,19 </a:t>
            </a:r>
            <a:r>
              <a:rPr lang="ru-RU" dirty="0" smtClean="0"/>
              <a:t>млрд.</a:t>
            </a:r>
            <a:r>
              <a:rPr lang="ru-RU" dirty="0"/>
              <a:t> — за 2 </a:t>
            </a:r>
            <a:r>
              <a:rPr lang="ru-RU" dirty="0" smtClean="0"/>
              <a:t>роки,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/>
              <a:t>з 2008 по 2009 </a:t>
            </a:r>
            <a:r>
              <a:rPr lang="ru-RU" dirty="0" err="1"/>
              <a:t>рік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трохи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2 млрд </a:t>
            </a:r>
            <a:r>
              <a:rPr lang="ru-RU" dirty="0" smtClean="0"/>
              <a:t> </a:t>
            </a:r>
            <a:r>
              <a:rPr lang="ru-RU" dirty="0" err="1" smtClean="0"/>
              <a:t>доларів</a:t>
            </a:r>
            <a:r>
              <a:rPr lang="ru-RU" dirty="0" smtClean="0"/>
              <a:t> на </a:t>
            </a:r>
            <a:r>
              <a:rPr lang="ru-RU" dirty="0" err="1" smtClean="0"/>
              <a:t>рік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 descr="C:\Documents and Settings\User\Рабочий стол\f1763347e120-500x3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806857"/>
            <a:ext cx="4680520" cy="200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313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7552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Україна</a:t>
            </a:r>
            <a:r>
              <a:rPr lang="ru-RU" b="1" dirty="0"/>
              <a:t> в ООН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120679"/>
          </a:xfrm>
        </p:spPr>
        <p:txBody>
          <a:bodyPr/>
          <a:lstStyle/>
          <a:p>
            <a:r>
              <a:rPr lang="ru-RU" dirty="0"/>
              <a:t>Статут ООН,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підписано</a:t>
            </a:r>
            <a:r>
              <a:rPr lang="ru-RU" dirty="0"/>
              <a:t> 26 </a:t>
            </a:r>
            <a:r>
              <a:rPr lang="ru-RU" dirty="0" err="1"/>
              <a:t>червня</a:t>
            </a:r>
            <a:r>
              <a:rPr lang="ru-RU" dirty="0"/>
              <a:t> 1945 р., набрав </a:t>
            </a:r>
            <a:r>
              <a:rPr lang="ru-RU" dirty="0" err="1"/>
              <a:t>чинності</a:t>
            </a:r>
            <a:r>
              <a:rPr lang="ru-RU" dirty="0"/>
              <a:t> 24 </a:t>
            </a:r>
            <a:r>
              <a:rPr lang="ru-RU" dirty="0" err="1"/>
              <a:t>жовтня</a:t>
            </a:r>
            <a:r>
              <a:rPr lang="ru-RU" dirty="0"/>
              <a:t> 1945 р. </a:t>
            </a:r>
            <a:r>
              <a:rPr lang="ru-RU" dirty="0" err="1"/>
              <a:t>Цей</a:t>
            </a:r>
            <a:r>
              <a:rPr lang="ru-RU" dirty="0"/>
              <a:t> день </a:t>
            </a:r>
            <a:r>
              <a:rPr lang="ru-RU" dirty="0" err="1"/>
              <a:t>щорічно</a:t>
            </a:r>
            <a:r>
              <a:rPr lang="ru-RU" dirty="0"/>
              <a:t> </a:t>
            </a:r>
            <a:r>
              <a:rPr lang="ru-RU" dirty="0" err="1"/>
              <a:t>відзначається</a:t>
            </a:r>
            <a:r>
              <a:rPr lang="ru-RU" dirty="0"/>
              <a:t> як </a:t>
            </a:r>
            <a:r>
              <a:rPr lang="ru-RU" dirty="0" smtClean="0"/>
              <a:t> День ООН</a:t>
            </a:r>
          </a:p>
          <a:p>
            <a:r>
              <a:rPr lang="ru-RU" dirty="0" err="1"/>
              <a:t>Протягом</a:t>
            </a:r>
            <a:r>
              <a:rPr lang="ru-RU" dirty="0"/>
              <a:t> 1994–2001 </a:t>
            </a:r>
            <a:r>
              <a:rPr lang="ru-RU" dirty="0" err="1"/>
              <a:t>рр</a:t>
            </a:r>
            <a:r>
              <a:rPr lang="ru-RU" dirty="0"/>
              <a:t>. </a:t>
            </a:r>
            <a:r>
              <a:rPr lang="ru-RU" dirty="0" err="1"/>
              <a:t>відбулося</a:t>
            </a:r>
            <a:r>
              <a:rPr lang="ru-RU" dirty="0"/>
              <a:t> </a:t>
            </a:r>
            <a:r>
              <a:rPr lang="ru-RU" dirty="0" err="1"/>
              <a:t>сім</a:t>
            </a:r>
            <a:r>
              <a:rPr lang="ru-RU" dirty="0"/>
              <a:t> </a:t>
            </a:r>
            <a:r>
              <a:rPr lang="ru-RU" dirty="0" err="1"/>
              <a:t>зустрічей</a:t>
            </a:r>
            <a:r>
              <a:rPr lang="ru-RU" dirty="0"/>
              <a:t> Президента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Л.Кучми</a:t>
            </a:r>
            <a:r>
              <a:rPr lang="ru-RU" dirty="0"/>
              <a:t> з </a:t>
            </a:r>
            <a:r>
              <a:rPr lang="ru-RU" dirty="0" err="1"/>
              <a:t>Генеральним</a:t>
            </a:r>
            <a:r>
              <a:rPr lang="ru-RU" dirty="0"/>
              <a:t> секретарем </a:t>
            </a:r>
            <a:r>
              <a:rPr lang="ru-RU" dirty="0" smtClean="0"/>
              <a:t>ООН.</a:t>
            </a:r>
          </a:p>
          <a:p>
            <a:r>
              <a:rPr lang="ru-RU" dirty="0" err="1"/>
              <a:t>Україна</a:t>
            </a:r>
            <a:r>
              <a:rPr lang="ru-RU" dirty="0"/>
              <a:t>, як одна з держав-</a:t>
            </a:r>
            <a:r>
              <a:rPr lang="ru-RU" dirty="0" err="1"/>
              <a:t>засновниць</a:t>
            </a:r>
            <a:r>
              <a:rPr lang="ru-RU" dirty="0"/>
              <a:t> ООН, </a:t>
            </a:r>
            <a:r>
              <a:rPr lang="ru-RU" dirty="0" err="1"/>
              <a:t>надає</a:t>
            </a:r>
            <a:r>
              <a:rPr lang="ru-RU" dirty="0"/>
              <a:t> </a:t>
            </a:r>
            <a:r>
              <a:rPr lang="ru-RU" dirty="0" err="1"/>
              <a:t>виняткового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ООН з </a:t>
            </a:r>
            <a:r>
              <a:rPr lang="ru-RU" dirty="0" err="1"/>
              <a:t>підтримання</a:t>
            </a:r>
            <a:r>
              <a:rPr lang="ru-RU" dirty="0"/>
              <a:t> </a:t>
            </a:r>
            <a:r>
              <a:rPr lang="ru-RU" dirty="0" err="1"/>
              <a:t>міжнародного</a:t>
            </a:r>
            <a:r>
              <a:rPr lang="ru-RU" dirty="0"/>
              <a:t> миру та </a:t>
            </a:r>
            <a:r>
              <a:rPr lang="ru-RU" dirty="0" err="1"/>
              <a:t>безпеки</a:t>
            </a:r>
            <a:r>
              <a:rPr lang="ru-RU" dirty="0"/>
              <a:t>, </a:t>
            </a:r>
            <a:r>
              <a:rPr lang="ru-RU" dirty="0" err="1"/>
              <a:t>розглядаючи</a:t>
            </a:r>
            <a:r>
              <a:rPr lang="ru-RU" dirty="0"/>
              <a:t> участь у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як </a:t>
            </a:r>
            <a:r>
              <a:rPr lang="ru-RU" dirty="0" err="1"/>
              <a:t>важливий</a:t>
            </a:r>
            <a:r>
              <a:rPr lang="ru-RU" dirty="0"/>
              <a:t> </a:t>
            </a:r>
            <a:r>
              <a:rPr lang="ru-RU" dirty="0" err="1"/>
              <a:t>чинник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зовнішньої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. </a:t>
            </a:r>
            <a:r>
              <a:rPr lang="ru-RU" dirty="0" err="1"/>
              <a:t>Починаючи</a:t>
            </a:r>
            <a:r>
              <a:rPr lang="ru-RU" dirty="0"/>
              <a:t> з </a:t>
            </a:r>
            <a:r>
              <a:rPr lang="ru-RU" dirty="0" err="1"/>
              <a:t>липня</a:t>
            </a:r>
            <a:r>
              <a:rPr lang="ru-RU" dirty="0"/>
              <a:t> 1992 р., наша держава </a:t>
            </a:r>
            <a:r>
              <a:rPr lang="ru-RU" dirty="0" err="1"/>
              <a:t>виступає</a:t>
            </a:r>
            <a:r>
              <a:rPr lang="ru-RU" dirty="0"/>
              <a:t> як великий </a:t>
            </a:r>
            <a:r>
              <a:rPr lang="ru-RU" dirty="0" err="1"/>
              <a:t>контрибутор</a:t>
            </a:r>
            <a:r>
              <a:rPr lang="ru-RU" dirty="0"/>
              <a:t> до </a:t>
            </a:r>
            <a:r>
              <a:rPr lang="ru-RU" dirty="0" err="1"/>
              <a:t>операцій</a:t>
            </a:r>
            <a:r>
              <a:rPr lang="ru-RU" dirty="0"/>
              <a:t> ООН з </a:t>
            </a:r>
            <a:r>
              <a:rPr lang="ru-RU" dirty="0" err="1"/>
              <a:t>підтримання</a:t>
            </a:r>
            <a:r>
              <a:rPr lang="ru-RU" dirty="0"/>
              <a:t> миру (ОПМ). </a:t>
            </a:r>
            <a:r>
              <a:rPr lang="ru-RU" dirty="0" err="1"/>
              <a:t>Протягом</a:t>
            </a:r>
            <a:r>
              <a:rPr lang="ru-RU" dirty="0"/>
              <a:t> 10 </a:t>
            </a:r>
            <a:r>
              <a:rPr lang="ru-RU" dirty="0" err="1"/>
              <a:t>років</a:t>
            </a:r>
            <a:r>
              <a:rPr lang="ru-RU" dirty="0"/>
              <a:t> в ОПМ взяли участь </a:t>
            </a:r>
            <a:r>
              <a:rPr lang="ru-RU" dirty="0" err="1"/>
              <a:t>близько</a:t>
            </a:r>
            <a:r>
              <a:rPr lang="ru-RU" dirty="0"/>
              <a:t> 18 тис. </a:t>
            </a:r>
            <a:r>
              <a:rPr lang="ru-RU" dirty="0" err="1"/>
              <a:t>військовослужбовців</a:t>
            </a:r>
            <a:r>
              <a:rPr lang="ru-RU" dirty="0"/>
              <a:t> </a:t>
            </a:r>
            <a:r>
              <a:rPr lang="ru-RU" dirty="0" err="1"/>
              <a:t>Збройних</a:t>
            </a:r>
            <a:r>
              <a:rPr lang="ru-RU" dirty="0"/>
              <a:t> Сил та </a:t>
            </a:r>
            <a:r>
              <a:rPr lang="ru-RU" dirty="0" err="1"/>
              <a:t>працівників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внутрішніх</a:t>
            </a:r>
            <a:r>
              <a:rPr lang="ru-RU" dirty="0"/>
              <a:t> справ </a:t>
            </a:r>
            <a:r>
              <a:rPr lang="ru-RU" dirty="0" err="1"/>
              <a:t>України</a:t>
            </a:r>
            <a:r>
              <a:rPr lang="ru-RU" dirty="0" smtClean="0"/>
              <a:t>.</a:t>
            </a:r>
          </a:p>
          <a:p>
            <a:r>
              <a:rPr lang="ru-RU" dirty="0" err="1"/>
              <a:t>Нині</a:t>
            </a:r>
            <a:r>
              <a:rPr lang="ru-RU" dirty="0"/>
              <a:t> </a:t>
            </a:r>
            <a:r>
              <a:rPr lang="ru-RU" dirty="0" err="1"/>
              <a:t>Україна</a:t>
            </a:r>
            <a:r>
              <a:rPr lang="ru-RU" dirty="0"/>
              <a:t> є </a:t>
            </a:r>
            <a:r>
              <a:rPr lang="ru-RU" dirty="0" err="1"/>
              <a:t>найбільшим</a:t>
            </a:r>
            <a:r>
              <a:rPr lang="ru-RU" dirty="0"/>
              <a:t> </a:t>
            </a:r>
            <a:r>
              <a:rPr lang="ru-RU" dirty="0" err="1"/>
              <a:t>контрибутором</a:t>
            </a:r>
            <a:r>
              <a:rPr lang="ru-RU" dirty="0"/>
              <a:t> до </a:t>
            </a:r>
            <a:r>
              <a:rPr lang="ru-RU" dirty="0" err="1" smtClean="0"/>
              <a:t>операцій</a:t>
            </a:r>
            <a:r>
              <a:rPr lang="ru-RU" dirty="0" smtClean="0"/>
              <a:t> ООН з  </a:t>
            </a:r>
            <a:r>
              <a:rPr lang="ru-RU" dirty="0" err="1" smtClean="0"/>
              <a:t>підтримки</a:t>
            </a:r>
            <a:r>
              <a:rPr lang="ru-RU" dirty="0" smtClean="0"/>
              <a:t> миру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/>
              <a:t>європейських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та входить до 10 </a:t>
            </a:r>
            <a:r>
              <a:rPr lang="ru-RU" dirty="0" err="1"/>
              <a:t>найбільших</a:t>
            </a:r>
            <a:r>
              <a:rPr lang="ru-RU" dirty="0"/>
              <a:t> держав-</a:t>
            </a:r>
            <a:r>
              <a:rPr lang="ru-RU" dirty="0" err="1"/>
              <a:t>контрибуторів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і </a:t>
            </a:r>
            <a:r>
              <a:rPr lang="ru-RU" dirty="0" err="1"/>
              <a:t>бере</a:t>
            </a:r>
            <a:r>
              <a:rPr lang="ru-RU" dirty="0"/>
              <a:t> участь у </a:t>
            </a:r>
            <a:r>
              <a:rPr lang="ru-RU" dirty="0" err="1"/>
              <a:t>місіях</a:t>
            </a:r>
            <a:r>
              <a:rPr lang="ru-RU" dirty="0"/>
              <a:t> ООН в </a:t>
            </a:r>
            <a:r>
              <a:rPr lang="ru-RU" dirty="0" err="1"/>
              <a:t>Афганістані</a:t>
            </a:r>
            <a:r>
              <a:rPr lang="ru-RU" dirty="0"/>
              <a:t>, </a:t>
            </a:r>
            <a:r>
              <a:rPr lang="ru-RU" dirty="0" err="1"/>
              <a:t>Боснії</a:t>
            </a:r>
            <a:r>
              <a:rPr lang="ru-RU" dirty="0"/>
              <a:t> і </a:t>
            </a:r>
            <a:r>
              <a:rPr lang="ru-RU" dirty="0" err="1"/>
              <a:t>Герцеговині</a:t>
            </a:r>
            <a:r>
              <a:rPr lang="ru-RU" dirty="0"/>
              <a:t>, </a:t>
            </a:r>
            <a:r>
              <a:rPr lang="ru-RU" dirty="0" err="1"/>
              <a:t>Грузії</a:t>
            </a:r>
            <a:r>
              <a:rPr lang="ru-RU" dirty="0"/>
              <a:t>, </a:t>
            </a:r>
            <a:r>
              <a:rPr lang="ru-RU" dirty="0" err="1"/>
              <a:t>Демократичній</a:t>
            </a:r>
            <a:r>
              <a:rPr lang="ru-RU" dirty="0"/>
              <a:t> </a:t>
            </a:r>
            <a:r>
              <a:rPr lang="ru-RU" dirty="0" err="1"/>
              <a:t>Республіці</a:t>
            </a:r>
            <a:r>
              <a:rPr lang="ru-RU" dirty="0"/>
              <a:t> Конго, Косово (СРЮ), </a:t>
            </a:r>
            <a:r>
              <a:rPr lang="ru-RU" dirty="0" err="1"/>
              <a:t>Лівані</a:t>
            </a:r>
            <a:r>
              <a:rPr lang="ru-RU" dirty="0"/>
              <a:t>, </a:t>
            </a:r>
            <a:r>
              <a:rPr lang="ru-RU" dirty="0" err="1"/>
              <a:t>Східному</a:t>
            </a:r>
            <a:r>
              <a:rPr lang="ru-RU" dirty="0"/>
              <a:t> </a:t>
            </a:r>
            <a:r>
              <a:rPr lang="ru-RU" dirty="0" err="1"/>
              <a:t>Тиморі</a:t>
            </a:r>
            <a:r>
              <a:rPr lang="ru-RU" dirty="0"/>
              <a:t>, </a:t>
            </a:r>
            <a:r>
              <a:rPr lang="ru-RU" dirty="0" err="1"/>
              <a:t>Сьєрра</a:t>
            </a:r>
            <a:r>
              <a:rPr lang="ru-RU" dirty="0"/>
              <a:t>-Леоне, </a:t>
            </a:r>
            <a:r>
              <a:rPr lang="ru-RU" dirty="0" err="1"/>
              <a:t>Хорватії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6879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91</TotalTime>
  <Words>263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Перспектива</vt:lpstr>
      <vt:lpstr>Організація Об'єднаних Націй</vt:lpstr>
      <vt:lpstr>Презентация PowerPoint</vt:lpstr>
      <vt:lpstr>Презентация PowerPoint</vt:lpstr>
      <vt:lpstr>Історія створення </vt:lpstr>
      <vt:lpstr>Структура Організації Об'єднаних Націй </vt:lpstr>
      <vt:lpstr>Спеціалізовані установи та підрозділи ООН </vt:lpstr>
      <vt:lpstr>Членство в ООН </vt:lpstr>
      <vt:lpstr>Фінансування ООН </vt:lpstr>
      <vt:lpstr>Україна в ООН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Організація Об'єднаних Націй </dc:title>
  <cp:lastModifiedBy>User</cp:lastModifiedBy>
  <cp:revision>9</cp:revision>
  <dcterms:modified xsi:type="dcterms:W3CDTF">2013-10-17T18:37:49Z</dcterms:modified>
</cp:coreProperties>
</file>