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454B-A0BC-4CC9-8BD9-952BAA55C228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B94-B365-4133-B2C8-9810ECA9F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454B-A0BC-4CC9-8BD9-952BAA55C228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B94-B365-4133-B2C8-9810ECA9F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454B-A0BC-4CC9-8BD9-952BAA55C228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B94-B365-4133-B2C8-9810ECA9F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454B-A0BC-4CC9-8BD9-952BAA55C228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B94-B365-4133-B2C8-9810ECA9F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454B-A0BC-4CC9-8BD9-952BAA55C228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B94-B365-4133-B2C8-9810ECA9F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454B-A0BC-4CC9-8BD9-952BAA55C228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B94-B365-4133-B2C8-9810ECA9F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454B-A0BC-4CC9-8BD9-952BAA55C228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B94-B365-4133-B2C8-9810ECA9F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454B-A0BC-4CC9-8BD9-952BAA55C228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B94-B365-4133-B2C8-9810ECA9F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454B-A0BC-4CC9-8BD9-952BAA55C228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B94-B365-4133-B2C8-9810ECA9F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454B-A0BC-4CC9-8BD9-952BAA55C228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B94-B365-4133-B2C8-9810ECA9F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454B-A0BC-4CC9-8BD9-952BAA55C228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B94-B365-4133-B2C8-9810ECA9F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454B-A0BC-4CC9-8BD9-952BAA55C228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A5B94-B365-4133-B2C8-9810ECA9F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k.wikipedia.org/wiki/%D0%9E%D1%81%D0%B0%D0%B4%D0%BE%D0%B2%D1%96_%D0%B3%D1%96%D1%80%D1%81%D1%8C%D0%BA%D1%96_%D0%BF%D0%BE%D1%80%D0%BE%D0%B4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projects\My lessons\English\Irina\nastol.com.ua-90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144000" cy="762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57288" y="2928934"/>
            <a:ext cx="7772400" cy="1470025"/>
          </a:xfrm>
        </p:spPr>
        <p:txBody>
          <a:bodyPr>
            <a:noAutofit/>
          </a:bodyPr>
          <a:lstStyle/>
          <a:p>
            <a:r>
              <a:rPr lang="uk-UA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БІОСФЕРА</a:t>
            </a:r>
            <a:endParaRPr lang="ru-RU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357158" y="285728"/>
            <a:ext cx="8572560" cy="500066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i="1" dirty="0" err="1">
                <a:solidFill>
                  <a:schemeClr val="bg1"/>
                </a:solidFill>
              </a:rPr>
              <a:t>Основні</a:t>
            </a:r>
            <a:r>
              <a:rPr lang="ru-RU" sz="2700" i="1" dirty="0">
                <a:solidFill>
                  <a:schemeClr val="bg1"/>
                </a:solidFill>
              </a:rPr>
              <a:t> </a:t>
            </a:r>
            <a:r>
              <a:rPr lang="ru-RU" sz="2700" i="1" dirty="0" err="1">
                <a:solidFill>
                  <a:schemeClr val="bg1"/>
                </a:solidFill>
              </a:rPr>
              <a:t>положення</a:t>
            </a:r>
            <a:r>
              <a:rPr lang="ru-RU" sz="2700" i="1" dirty="0">
                <a:solidFill>
                  <a:schemeClr val="bg1"/>
                </a:solidFill>
              </a:rPr>
              <a:t> </a:t>
            </a:r>
            <a:r>
              <a:rPr lang="ru-RU" sz="2700" i="1" dirty="0" err="1">
                <a:solidFill>
                  <a:schemeClr val="bg1"/>
                </a:solidFill>
              </a:rPr>
              <a:t>вчення</a:t>
            </a:r>
            <a:r>
              <a:rPr lang="ru-RU" sz="2700" i="1" dirty="0">
                <a:solidFill>
                  <a:schemeClr val="bg1"/>
                </a:solidFill>
              </a:rPr>
              <a:t> В. І. </a:t>
            </a:r>
            <a:r>
              <a:rPr lang="ru-RU" sz="2700" i="1" dirty="0" err="1">
                <a:solidFill>
                  <a:schemeClr val="bg1"/>
                </a:solidFill>
              </a:rPr>
              <a:t>Вернадського</a:t>
            </a:r>
            <a:r>
              <a:rPr lang="ru-RU" sz="2700" i="1" dirty="0">
                <a:solidFill>
                  <a:schemeClr val="bg1"/>
                </a:solidFill>
              </a:rPr>
              <a:t> про </a:t>
            </a:r>
            <a:r>
              <a:rPr lang="ru-RU" sz="2700" i="1" dirty="0" err="1">
                <a:solidFill>
                  <a:schemeClr val="bg1"/>
                </a:solidFill>
              </a:rPr>
              <a:t>біосферу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857232"/>
            <a:ext cx="87154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★ </a:t>
            </a:r>
            <a:r>
              <a:rPr lang="ru-RU" dirty="0" err="1" smtClean="0"/>
              <a:t>Цілісність</a:t>
            </a:r>
            <a:r>
              <a:rPr lang="ru-RU" dirty="0" smtClean="0"/>
              <a:t> </a:t>
            </a:r>
            <a:r>
              <a:rPr lang="ru-RU" dirty="0" err="1"/>
              <a:t>біосфери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самоузгодженісттю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в </a:t>
            </a:r>
            <a:r>
              <a:rPr lang="ru-RU" dirty="0" err="1"/>
              <a:t>біосфері</a:t>
            </a:r>
            <a:r>
              <a:rPr lang="ru-RU" dirty="0"/>
              <a:t>, </a:t>
            </a:r>
            <a:r>
              <a:rPr lang="ru-RU" dirty="0" err="1"/>
              <a:t>обмежених</a:t>
            </a:r>
            <a:r>
              <a:rPr lang="ru-RU" dirty="0"/>
              <a:t> </a:t>
            </a:r>
            <a:r>
              <a:rPr lang="ru-RU" dirty="0" err="1"/>
              <a:t>фізичними</a:t>
            </a:r>
            <a:r>
              <a:rPr lang="ru-RU" dirty="0"/>
              <a:t> константами,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радіації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★ </a:t>
            </a:r>
            <a:r>
              <a:rPr lang="ru-RU" dirty="0" err="1" smtClean="0"/>
              <a:t>Земні</a:t>
            </a:r>
            <a:r>
              <a:rPr lang="ru-RU" dirty="0" smtClean="0"/>
              <a:t>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атомів</a:t>
            </a:r>
            <a:r>
              <a:rPr lang="ru-RU" dirty="0"/>
              <a:t>,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відображенням</a:t>
            </a:r>
            <a:r>
              <a:rPr lang="ru-RU" dirty="0"/>
              <a:t> </a:t>
            </a:r>
            <a:r>
              <a:rPr lang="ru-RU" dirty="0" err="1"/>
              <a:t>гармонії</a:t>
            </a:r>
            <a:r>
              <a:rPr lang="ru-RU" dirty="0"/>
              <a:t> космосу, </a:t>
            </a:r>
            <a:r>
              <a:rPr lang="ru-RU" dirty="0" err="1"/>
              <a:t>забезпечуючи</a:t>
            </a:r>
            <a:r>
              <a:rPr lang="ru-RU" dirty="0"/>
              <a:t> </a:t>
            </a:r>
            <a:r>
              <a:rPr lang="ru-RU" dirty="0" err="1"/>
              <a:t>гармонію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організованість</a:t>
            </a:r>
            <a:r>
              <a:rPr lang="ru-RU" dirty="0"/>
              <a:t> </a:t>
            </a:r>
            <a:r>
              <a:rPr lang="ru-RU" dirty="0" err="1"/>
              <a:t>біосфери</a:t>
            </a:r>
            <a:r>
              <a:rPr lang="ru-RU" dirty="0"/>
              <a:t>. </a:t>
            </a:r>
            <a:r>
              <a:rPr lang="ru-RU" dirty="0" err="1"/>
              <a:t>Сонце</a:t>
            </a:r>
            <a:r>
              <a:rPr lang="ru-RU" dirty="0"/>
              <a:t> як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біосфери</a:t>
            </a:r>
            <a:r>
              <a:rPr lang="ru-RU" dirty="0"/>
              <a:t>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★ Жива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біосфери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найдавніших</a:t>
            </a:r>
            <a:r>
              <a:rPr lang="ru-RU" dirty="0"/>
              <a:t> </a:t>
            </a:r>
            <a:r>
              <a:rPr lang="ru-RU" dirty="0" err="1"/>
              <a:t>геологічних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активно </a:t>
            </a:r>
            <a:r>
              <a:rPr lang="ru-RU" dirty="0" err="1"/>
              <a:t>трансформує</a:t>
            </a:r>
            <a:r>
              <a:rPr lang="ru-RU" dirty="0"/>
              <a:t> </a:t>
            </a:r>
            <a:r>
              <a:rPr lang="ru-RU" dirty="0" err="1"/>
              <a:t>сонячну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в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живого </a:t>
            </a:r>
            <a:r>
              <a:rPr lang="ru-RU" dirty="0" err="1"/>
              <a:t>постійна</a:t>
            </a:r>
            <a:r>
              <a:rPr lang="ru-RU" dirty="0"/>
              <a:t>, </a:t>
            </a:r>
            <a:r>
              <a:rPr lang="ru-RU" dirty="0" err="1"/>
              <a:t>змінюються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живої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 Сама жива </a:t>
            </a:r>
            <a:r>
              <a:rPr lang="ru-RU" dirty="0" err="1"/>
              <a:t>речовина</a:t>
            </a:r>
            <a:r>
              <a:rPr lang="ru-RU" dirty="0"/>
              <a:t> не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випадковим</a:t>
            </a:r>
            <a:r>
              <a:rPr lang="ru-RU" dirty="0"/>
              <a:t> </a:t>
            </a:r>
            <a:r>
              <a:rPr lang="ru-RU" dirty="0" err="1"/>
              <a:t>створенням</a:t>
            </a:r>
            <a:r>
              <a:rPr lang="ru-RU" dirty="0"/>
              <a:t>, а </a:t>
            </a:r>
            <a:r>
              <a:rPr lang="ru-RU" dirty="0" err="1"/>
              <a:t>є</a:t>
            </a:r>
            <a:r>
              <a:rPr lang="ru-RU" dirty="0"/>
              <a:t> результатом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світлової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в </a:t>
            </a:r>
            <a:r>
              <a:rPr lang="ru-RU" dirty="0" err="1"/>
              <a:t>дійсну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★ Чим </a:t>
            </a:r>
            <a:r>
              <a:rPr lang="ru-RU" dirty="0" err="1"/>
              <a:t>дрібніше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більшою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 вони </a:t>
            </a:r>
            <a:r>
              <a:rPr lang="ru-RU" dirty="0" err="1"/>
              <a:t>розмножуються</a:t>
            </a:r>
            <a:r>
              <a:rPr lang="ru-RU" dirty="0"/>
              <a:t>.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розмноження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щільності</a:t>
            </a:r>
            <a:r>
              <a:rPr lang="ru-RU" dirty="0"/>
              <a:t> </a:t>
            </a:r>
            <a:r>
              <a:rPr lang="ru-RU" dirty="0" err="1"/>
              <a:t>живої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 </a:t>
            </a:r>
            <a:r>
              <a:rPr lang="ru-RU" dirty="0" err="1"/>
              <a:t>Розтікання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 — результат </a:t>
            </a:r>
            <a:r>
              <a:rPr lang="ru-RU" dirty="0" err="1"/>
              <a:t>прояву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геохімічної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★ </a:t>
            </a:r>
            <a:r>
              <a:rPr lang="ru-RU" dirty="0" err="1" smtClean="0"/>
              <a:t>Автотрофні</a:t>
            </a:r>
            <a:r>
              <a:rPr lang="ru-RU" dirty="0" smtClean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навколишньої</a:t>
            </a:r>
            <a:r>
              <a:rPr lang="ru-RU" dirty="0"/>
              <a:t> </a:t>
            </a:r>
            <a:r>
              <a:rPr lang="ru-RU" dirty="0" err="1"/>
              <a:t>косної</a:t>
            </a:r>
            <a:r>
              <a:rPr lang="ru-RU" dirty="0"/>
              <a:t> </a:t>
            </a:r>
            <a:r>
              <a:rPr lang="ru-RU" dirty="0" err="1"/>
              <a:t>матерії</a:t>
            </a:r>
            <a:r>
              <a:rPr lang="ru-RU" dirty="0"/>
              <a:t>. Для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гетеротрофів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органічні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.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фотосинтезуючих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(</a:t>
            </a:r>
            <a:r>
              <a:rPr lang="ru-RU" dirty="0" err="1"/>
              <a:t>автотрофів</a:t>
            </a:r>
            <a:r>
              <a:rPr lang="ru-RU" dirty="0"/>
              <a:t>) </a:t>
            </a:r>
            <a:r>
              <a:rPr lang="ru-RU" dirty="0" err="1"/>
              <a:t>обмежується</a:t>
            </a:r>
            <a:r>
              <a:rPr lang="ru-RU" dirty="0"/>
              <a:t> </a:t>
            </a:r>
            <a:r>
              <a:rPr lang="ru-RU" dirty="0" err="1"/>
              <a:t>можливістю</a:t>
            </a:r>
            <a:r>
              <a:rPr lang="ru-RU" dirty="0"/>
              <a:t> </a:t>
            </a:r>
            <a:r>
              <a:rPr lang="ru-RU" dirty="0" err="1"/>
              <a:t>проникнення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87154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☆ </a:t>
            </a:r>
            <a:r>
              <a:rPr lang="ru-RU" sz="2000" dirty="0" smtClean="0"/>
              <a:t>Активна </a:t>
            </a:r>
            <a:r>
              <a:rPr lang="ru-RU" sz="2000" dirty="0" err="1"/>
              <a:t>трансформація</a:t>
            </a:r>
            <a:r>
              <a:rPr lang="ru-RU" sz="2000" dirty="0"/>
              <a:t> живою </a:t>
            </a:r>
            <a:r>
              <a:rPr lang="ru-RU" sz="2000" dirty="0" err="1"/>
              <a:t>речовиною</a:t>
            </a:r>
            <a:r>
              <a:rPr lang="ru-RU" sz="2000" dirty="0"/>
              <a:t> </a:t>
            </a:r>
            <a:r>
              <a:rPr lang="ru-RU" sz="2000" dirty="0" err="1"/>
              <a:t>космічної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</a:t>
            </a:r>
            <a:r>
              <a:rPr lang="ru-RU" sz="2000" dirty="0" err="1"/>
              <a:t>супроводжується</a:t>
            </a:r>
            <a:r>
              <a:rPr lang="ru-RU" sz="2000" dirty="0"/>
              <a:t> </a:t>
            </a:r>
            <a:r>
              <a:rPr lang="ru-RU" sz="2000" dirty="0" err="1"/>
              <a:t>прагненням</a:t>
            </a:r>
            <a:r>
              <a:rPr lang="ru-RU" sz="2000" dirty="0"/>
              <a:t> до </a:t>
            </a:r>
            <a:r>
              <a:rPr lang="ru-RU" sz="2000" dirty="0" err="1"/>
              <a:t>максимальної</a:t>
            </a:r>
            <a:r>
              <a:rPr lang="ru-RU" sz="2000" dirty="0"/>
              <a:t> </a:t>
            </a:r>
            <a:r>
              <a:rPr lang="ru-RU" sz="2000" dirty="0" err="1"/>
              <a:t>експансії</a:t>
            </a:r>
            <a:r>
              <a:rPr lang="ru-RU" sz="2000" dirty="0"/>
              <a:t>, </a:t>
            </a:r>
            <a:r>
              <a:rPr lang="ru-RU" sz="2000" dirty="0" err="1"/>
              <a:t>прагненням</a:t>
            </a:r>
            <a:r>
              <a:rPr lang="ru-RU" sz="2000" dirty="0"/>
              <a:t> </a:t>
            </a:r>
            <a:r>
              <a:rPr lang="ru-RU" sz="2000" dirty="0" err="1"/>
              <a:t>до</a:t>
            </a:r>
            <a:r>
              <a:rPr lang="ru-RU" sz="2000" dirty="0"/>
              <a:t> </a:t>
            </a:r>
            <a:r>
              <a:rPr lang="ru-RU" sz="2000" dirty="0" err="1"/>
              <a:t>заповнення</a:t>
            </a:r>
            <a:r>
              <a:rPr lang="ru-RU" sz="2000" dirty="0"/>
              <a:t> </a:t>
            </a:r>
            <a:r>
              <a:rPr lang="ru-RU" sz="2000" dirty="0" err="1"/>
              <a:t>всього</a:t>
            </a:r>
            <a:r>
              <a:rPr lang="ru-RU" sz="2000" dirty="0"/>
              <a:t> </a:t>
            </a:r>
            <a:r>
              <a:rPr lang="ru-RU" sz="2000" dirty="0" err="1"/>
              <a:t>можливого</a:t>
            </a:r>
            <a:r>
              <a:rPr lang="ru-RU" sz="2000" dirty="0"/>
              <a:t> простору. Цей </a:t>
            </a:r>
            <a:r>
              <a:rPr lang="ru-RU" sz="2000" dirty="0" err="1"/>
              <a:t>процес</a:t>
            </a:r>
            <a:r>
              <a:rPr lang="ru-RU" sz="2000" dirty="0"/>
              <a:t> В. І. </a:t>
            </a:r>
            <a:r>
              <a:rPr lang="ru-RU" sz="2000" dirty="0" err="1"/>
              <a:t>Вернадський</a:t>
            </a:r>
            <a:r>
              <a:rPr lang="ru-RU" sz="2000" dirty="0"/>
              <a:t> назвав «</a:t>
            </a:r>
            <a:r>
              <a:rPr lang="ru-RU" sz="2000" dirty="0" err="1"/>
              <a:t>тиском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».</a:t>
            </a:r>
          </a:p>
          <a:p>
            <a:endParaRPr lang="ru-RU" sz="2000" dirty="0" smtClean="0"/>
          </a:p>
          <a:p>
            <a:r>
              <a:rPr lang="ru-RU" sz="2000" dirty="0" smtClean="0"/>
              <a:t>☆ Формами </a:t>
            </a:r>
            <a:r>
              <a:rPr lang="ru-RU" sz="2000" dirty="0" err="1"/>
              <a:t>знаходження</a:t>
            </a:r>
            <a:r>
              <a:rPr lang="ru-RU" sz="2000" dirty="0"/>
              <a:t> </a:t>
            </a:r>
            <a:r>
              <a:rPr lang="ru-RU" sz="2000" dirty="0" err="1"/>
              <a:t>хімічних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 </a:t>
            </a:r>
            <a:r>
              <a:rPr lang="ru-RU" sz="2000" dirty="0" err="1"/>
              <a:t>є</a:t>
            </a:r>
            <a:r>
              <a:rPr lang="ru-RU" sz="2000" dirty="0"/>
              <a:t> </a:t>
            </a:r>
            <a:r>
              <a:rPr lang="ru-RU" sz="2000" dirty="0" err="1"/>
              <a:t>гірські</a:t>
            </a:r>
            <a:r>
              <a:rPr lang="ru-RU" sz="2000" dirty="0"/>
              <a:t> породи, </a:t>
            </a:r>
            <a:r>
              <a:rPr lang="ru-RU" sz="2000" dirty="0" err="1"/>
              <a:t>мінерали</a:t>
            </a:r>
            <a:r>
              <a:rPr lang="ru-RU" sz="2000" dirty="0"/>
              <a:t>, магма, </a:t>
            </a:r>
            <a:r>
              <a:rPr lang="ru-RU" sz="2000" dirty="0" err="1"/>
              <a:t>розсіяні</a:t>
            </a:r>
            <a:r>
              <a:rPr lang="ru-RU" sz="2000" dirty="0"/>
              <a:t> </a:t>
            </a:r>
            <a:r>
              <a:rPr lang="ru-RU" sz="2000" dirty="0" err="1"/>
              <a:t>елементи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жива </a:t>
            </a:r>
            <a:r>
              <a:rPr lang="ru-RU" sz="2000" dirty="0" err="1"/>
              <a:t>речовина</a:t>
            </a:r>
            <a:r>
              <a:rPr lang="ru-RU" sz="2000" dirty="0"/>
              <a:t>. У </a:t>
            </a:r>
            <a:r>
              <a:rPr lang="ru-RU" sz="2000" dirty="0" err="1"/>
              <a:t>земній</a:t>
            </a:r>
            <a:r>
              <a:rPr lang="ru-RU" sz="2000" dirty="0"/>
              <a:t> </a:t>
            </a:r>
            <a:r>
              <a:rPr lang="ru-RU" sz="2000" dirty="0" err="1"/>
              <a:t>корі</a:t>
            </a:r>
            <a:r>
              <a:rPr lang="ru-RU" sz="2000" dirty="0"/>
              <a:t> </a:t>
            </a:r>
            <a:r>
              <a:rPr lang="ru-RU" sz="2000" dirty="0" err="1"/>
              <a:t>відбуваються</a:t>
            </a:r>
            <a:r>
              <a:rPr lang="ru-RU" sz="2000" dirty="0"/>
              <a:t> </a:t>
            </a:r>
            <a:r>
              <a:rPr lang="ru-RU" sz="2000" dirty="0" err="1"/>
              <a:t>постійні</a:t>
            </a:r>
            <a:r>
              <a:rPr lang="ru-RU" sz="2000" dirty="0"/>
              <a:t> </a:t>
            </a:r>
            <a:r>
              <a:rPr lang="ru-RU" sz="2000" dirty="0" err="1"/>
              <a:t>перетворення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, </a:t>
            </a:r>
            <a:r>
              <a:rPr lang="ru-RU" sz="2000" dirty="0" err="1"/>
              <a:t>кругообіг</a:t>
            </a:r>
            <a:r>
              <a:rPr lang="ru-RU" sz="2000" dirty="0"/>
              <a:t>, </a:t>
            </a:r>
            <a:r>
              <a:rPr lang="ru-RU" sz="2000" dirty="0" err="1"/>
              <a:t>рух</a:t>
            </a:r>
            <a:r>
              <a:rPr lang="ru-RU" sz="2000" dirty="0"/>
              <a:t> </a:t>
            </a:r>
            <a:r>
              <a:rPr lang="ru-RU" sz="2000" dirty="0" err="1"/>
              <a:t>атомів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молекул.</a:t>
            </a:r>
          </a:p>
          <a:p>
            <a:endParaRPr lang="ru-RU" sz="2000" dirty="0" smtClean="0"/>
          </a:p>
          <a:p>
            <a:r>
              <a:rPr lang="ru-RU" sz="2000" dirty="0" smtClean="0"/>
              <a:t>☆ </a:t>
            </a:r>
            <a:r>
              <a:rPr lang="ru-RU" sz="2000" dirty="0" err="1" smtClean="0"/>
              <a:t>Поширення</a:t>
            </a:r>
            <a:r>
              <a:rPr lang="ru-RU" sz="2000" dirty="0" smtClean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на </a:t>
            </a:r>
            <a:r>
              <a:rPr lang="ru-RU" sz="2000" dirty="0" err="1"/>
              <a:t>нашій</a:t>
            </a:r>
            <a:r>
              <a:rPr lang="ru-RU" sz="2000" dirty="0"/>
              <a:t> </a:t>
            </a:r>
            <a:r>
              <a:rPr lang="ru-RU" sz="2000" dirty="0" err="1"/>
              <a:t>планеті</a:t>
            </a:r>
            <a:r>
              <a:rPr lang="ru-RU" sz="2000" dirty="0"/>
              <a:t> </a:t>
            </a:r>
            <a:r>
              <a:rPr lang="ru-RU" sz="2000" dirty="0" err="1"/>
              <a:t>визначається</a:t>
            </a:r>
            <a:r>
              <a:rPr lang="ru-RU" sz="2000" dirty="0"/>
              <a:t> полем </a:t>
            </a:r>
            <a:r>
              <a:rPr lang="ru-RU" sz="2000" dirty="0" err="1"/>
              <a:t>стійкості</a:t>
            </a:r>
            <a:r>
              <a:rPr lang="ru-RU" sz="2000" dirty="0"/>
              <a:t> </a:t>
            </a:r>
            <a:r>
              <a:rPr lang="ru-RU" sz="2000" dirty="0" err="1"/>
              <a:t>зелених</a:t>
            </a:r>
            <a:r>
              <a:rPr lang="ru-RU" sz="2000" dirty="0"/>
              <a:t> </a:t>
            </a:r>
            <a:r>
              <a:rPr lang="ru-RU" sz="2000" dirty="0" err="1"/>
              <a:t>рослин</a:t>
            </a:r>
            <a:r>
              <a:rPr lang="ru-RU" sz="2000" dirty="0"/>
              <a:t>. </a:t>
            </a:r>
            <a:r>
              <a:rPr lang="ru-RU" sz="2000" dirty="0" err="1"/>
              <a:t>Максимальне</a:t>
            </a:r>
            <a:r>
              <a:rPr lang="ru-RU" sz="2000" dirty="0"/>
              <a:t> поле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обмежується</a:t>
            </a:r>
            <a:r>
              <a:rPr lang="ru-RU" sz="2000" dirty="0"/>
              <a:t> </a:t>
            </a:r>
            <a:r>
              <a:rPr lang="ru-RU" sz="2000" dirty="0" err="1"/>
              <a:t>крайніми</a:t>
            </a:r>
            <a:r>
              <a:rPr lang="ru-RU" sz="2000" dirty="0"/>
              <a:t> межами </a:t>
            </a:r>
            <a:r>
              <a:rPr lang="ru-RU" sz="2000" dirty="0" err="1"/>
              <a:t>виживання</a:t>
            </a:r>
            <a:r>
              <a:rPr lang="ru-RU" sz="2000" dirty="0"/>
              <a:t> </a:t>
            </a:r>
            <a:r>
              <a:rPr lang="ru-RU" sz="2000" dirty="0" err="1"/>
              <a:t>організмів</a:t>
            </a:r>
            <a:r>
              <a:rPr lang="ru-RU" sz="2000" dirty="0"/>
              <a:t>, яке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стійкості</a:t>
            </a:r>
            <a:r>
              <a:rPr lang="ru-RU" sz="2000" dirty="0"/>
              <a:t> </a:t>
            </a:r>
            <a:r>
              <a:rPr lang="ru-RU" sz="2000" dirty="0" err="1"/>
              <a:t>хімічних</a:t>
            </a:r>
            <a:r>
              <a:rPr lang="ru-RU" sz="2000" dirty="0"/>
              <a:t> </a:t>
            </a:r>
            <a:r>
              <a:rPr lang="ru-RU" sz="2000" dirty="0" err="1"/>
              <a:t>сполук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становлять</a:t>
            </a:r>
            <a:r>
              <a:rPr lang="ru-RU" sz="2000" dirty="0"/>
              <a:t> живу </a:t>
            </a:r>
            <a:r>
              <a:rPr lang="ru-RU" sz="2000" dirty="0" err="1"/>
              <a:t>речовину</a:t>
            </a:r>
            <a:r>
              <a:rPr lang="ru-RU" sz="2000" dirty="0"/>
              <a:t>, до </a:t>
            </a:r>
            <a:r>
              <a:rPr lang="ru-RU" sz="2000" dirty="0" err="1"/>
              <a:t>певних</a:t>
            </a:r>
            <a:r>
              <a:rPr lang="ru-RU" sz="2000" dirty="0"/>
              <a:t> умов </a:t>
            </a:r>
            <a:r>
              <a:rPr lang="ru-RU" sz="2000" dirty="0" err="1"/>
              <a:t>середовища</a:t>
            </a:r>
            <a:r>
              <a:rPr lang="ru-RU" sz="2000" dirty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☆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/>
              <a:t>живої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 в </a:t>
            </a:r>
            <a:r>
              <a:rPr lang="ru-RU" sz="2000" dirty="0" err="1"/>
              <a:t>біосфері</a:t>
            </a:r>
            <a:r>
              <a:rPr lang="ru-RU" sz="2000" dirty="0"/>
              <a:t> </a:t>
            </a:r>
            <a:r>
              <a:rPr lang="ru-RU" sz="2000" dirty="0" err="1"/>
              <a:t>постійна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відповідає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газів</a:t>
            </a:r>
            <a:r>
              <a:rPr lang="ru-RU" sz="2000" dirty="0"/>
              <a:t> </a:t>
            </a:r>
            <a:r>
              <a:rPr lang="ru-RU" sz="2000" dirty="0" err="1"/>
              <a:t>в</a:t>
            </a:r>
            <a:r>
              <a:rPr lang="ru-RU" sz="2000" dirty="0"/>
              <a:t> </a:t>
            </a:r>
            <a:r>
              <a:rPr lang="ru-RU" sz="2000" dirty="0" err="1"/>
              <a:t>атмосфері</a:t>
            </a:r>
            <a:r>
              <a:rPr lang="ru-RU" sz="2000" dirty="0"/>
              <a:t>, перш за все </a:t>
            </a:r>
            <a:r>
              <a:rPr lang="ru-RU" sz="2000" dirty="0" err="1"/>
              <a:t>кисню</a:t>
            </a:r>
            <a:r>
              <a:rPr lang="ru-RU" sz="2000" dirty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☆ </a:t>
            </a:r>
            <a:r>
              <a:rPr lang="ru-RU" sz="2000" dirty="0" err="1" smtClean="0"/>
              <a:t>Будь-яка</a:t>
            </a:r>
            <a:r>
              <a:rPr lang="ru-RU" sz="2000" dirty="0" smtClean="0"/>
              <a:t> </a:t>
            </a:r>
            <a:r>
              <a:rPr lang="ru-RU" sz="2000" dirty="0"/>
              <a:t>система </a:t>
            </a:r>
            <a:r>
              <a:rPr lang="ru-RU" sz="2000" dirty="0" err="1"/>
              <a:t>досягає</a:t>
            </a:r>
            <a:r>
              <a:rPr lang="ru-RU" sz="2000" dirty="0"/>
              <a:t> </a:t>
            </a:r>
            <a:r>
              <a:rPr lang="ru-RU" sz="2000" dirty="0" err="1"/>
              <a:t>стійкої</a:t>
            </a:r>
            <a:r>
              <a:rPr lang="ru-RU" sz="2000" dirty="0"/>
              <a:t> </a:t>
            </a:r>
            <a:r>
              <a:rPr lang="ru-RU" sz="2000" dirty="0" err="1"/>
              <a:t>рівноваги</a:t>
            </a:r>
            <a:r>
              <a:rPr lang="ru-RU" sz="2000" dirty="0"/>
              <a:t>, при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вільна</a:t>
            </a:r>
            <a:r>
              <a:rPr lang="ru-RU" sz="2000" dirty="0"/>
              <a:t> </a:t>
            </a:r>
            <a:r>
              <a:rPr lang="ru-RU" sz="2000" dirty="0" err="1"/>
              <a:t>енергія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наближається</a:t>
            </a:r>
            <a:r>
              <a:rPr lang="ru-RU" sz="2000" dirty="0"/>
              <a:t> до нуля.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оболонками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786190"/>
            <a:ext cx="8229600" cy="247174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Атмосфера</a:t>
            </a:r>
            <a:r>
              <a:rPr lang="ru-RU" sz="1800" dirty="0" smtClean="0"/>
              <a:t> </a:t>
            </a:r>
            <a:r>
              <a:rPr lang="ru-RU" sz="1800" dirty="0" err="1"/>
              <a:t>Вплив</a:t>
            </a:r>
            <a:r>
              <a:rPr lang="ru-RU" sz="1800" dirty="0"/>
              <a:t> </a:t>
            </a:r>
            <a:r>
              <a:rPr lang="ru-RU" sz="1800" dirty="0" err="1"/>
              <a:t>організмів</a:t>
            </a:r>
            <a:r>
              <a:rPr lang="ru-RU" sz="1800" dirty="0"/>
              <a:t> </a:t>
            </a:r>
            <a:r>
              <a:rPr lang="ru-RU" sz="1800" dirty="0" err="1"/>
              <a:t>пов'язаний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 </a:t>
            </a:r>
            <a:r>
              <a:rPr lang="ru-RU" sz="1800" dirty="0" smtClean="0"/>
              <a:t>фотосинтезом. </a:t>
            </a:r>
            <a:r>
              <a:rPr lang="ru-RU" sz="1800" dirty="0" err="1"/>
              <a:t>Рослини</a:t>
            </a:r>
            <a:r>
              <a:rPr lang="ru-RU" sz="1800" dirty="0"/>
              <a:t> </a:t>
            </a:r>
            <a:r>
              <a:rPr lang="ru-RU" sz="1800" dirty="0" err="1"/>
              <a:t>поглинають</a:t>
            </a:r>
            <a:r>
              <a:rPr lang="ru-RU" sz="1800" dirty="0"/>
              <a:t> </a:t>
            </a:r>
            <a:r>
              <a:rPr lang="ru-RU" sz="1800" dirty="0" err="1" smtClean="0"/>
              <a:t>вуглекислий</a:t>
            </a:r>
            <a:r>
              <a:rPr lang="ru-RU" sz="1800" dirty="0" smtClean="0"/>
              <a:t> газ</a:t>
            </a:r>
            <a:r>
              <a:rPr lang="ru-RU" sz="1800" dirty="0"/>
              <a:t> 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виділяють</a:t>
            </a:r>
            <a:r>
              <a:rPr lang="ru-RU" sz="1800" dirty="0"/>
              <a:t> </a:t>
            </a:r>
            <a:r>
              <a:rPr lang="ru-RU" sz="1800" dirty="0" err="1" smtClean="0"/>
              <a:t>кисень</a:t>
            </a:r>
            <a:r>
              <a:rPr lang="ru-RU" sz="1800" dirty="0" smtClean="0"/>
              <a:t>. </a:t>
            </a:r>
            <a:r>
              <a:rPr lang="ru-RU" sz="1800" dirty="0" err="1"/>
              <a:t>Тваринний</a:t>
            </a:r>
            <a:r>
              <a:rPr lang="ru-RU" sz="1800" dirty="0"/>
              <a:t> </a:t>
            </a:r>
            <a:r>
              <a:rPr lang="ru-RU" sz="1800" dirty="0" err="1"/>
              <a:t>світ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тільки</a:t>
            </a:r>
            <a:r>
              <a:rPr lang="ru-RU" sz="1800" dirty="0"/>
              <a:t> </a:t>
            </a:r>
            <a:r>
              <a:rPr lang="ru-RU" sz="1800" dirty="0" err="1"/>
              <a:t>насичувати</a:t>
            </a:r>
            <a:r>
              <a:rPr lang="ru-RU" sz="1800" dirty="0"/>
              <a:t> атмосферу </a:t>
            </a:r>
            <a:r>
              <a:rPr lang="ru-RU" sz="1800" dirty="0" err="1"/>
              <a:t>вуглекислим</a:t>
            </a:r>
            <a:r>
              <a:rPr lang="ru-RU" sz="1800" dirty="0"/>
              <a:t> газом, </a:t>
            </a:r>
            <a:r>
              <a:rPr lang="ru-RU" sz="1800" dirty="0" err="1"/>
              <a:t>поглинаючи</a:t>
            </a:r>
            <a:r>
              <a:rPr lang="ru-RU" sz="1800" dirty="0"/>
              <a:t> </a:t>
            </a:r>
            <a:r>
              <a:rPr lang="ru-RU" sz="1800" dirty="0" err="1"/>
              <a:t>кисень</a:t>
            </a:r>
            <a:r>
              <a:rPr lang="ru-RU" sz="1800" dirty="0"/>
              <a:t> для потреб </a:t>
            </a:r>
            <a:r>
              <a:rPr lang="ru-RU" sz="1800" dirty="0" err="1" smtClean="0"/>
              <a:t>метаболізму</a:t>
            </a:r>
            <a:r>
              <a:rPr lang="ru-RU" sz="1800" dirty="0" smtClean="0"/>
              <a:t>. </a:t>
            </a:r>
            <a:r>
              <a:rPr lang="ru-RU" sz="1800" dirty="0"/>
              <a:t>Таким чином </a:t>
            </a:r>
            <a:r>
              <a:rPr lang="ru-RU" sz="1800" dirty="0" err="1"/>
              <a:t>організми</a:t>
            </a:r>
            <a:r>
              <a:rPr lang="ru-RU" sz="1800" dirty="0"/>
              <a:t> </a:t>
            </a:r>
            <a:r>
              <a:rPr lang="ru-RU" sz="1800" dirty="0" err="1"/>
              <a:t>регулюють</a:t>
            </a:r>
            <a:r>
              <a:rPr lang="ru-RU" sz="1800" dirty="0"/>
              <a:t> </a:t>
            </a:r>
            <a:r>
              <a:rPr lang="ru-RU" sz="1800" dirty="0" err="1"/>
              <a:t>вміст</a:t>
            </a:r>
            <a:r>
              <a:rPr lang="ru-RU" sz="1800" dirty="0"/>
              <a:t> </a:t>
            </a:r>
            <a:r>
              <a:rPr lang="ru-RU" sz="1800" dirty="0" err="1"/>
              <a:t>цих</a:t>
            </a:r>
            <a:r>
              <a:rPr lang="ru-RU" sz="1800" dirty="0"/>
              <a:t> </a:t>
            </a:r>
            <a:r>
              <a:rPr lang="ru-RU" sz="1800" dirty="0" err="1"/>
              <a:t>газів</a:t>
            </a:r>
            <a:r>
              <a:rPr lang="ru-RU" sz="1800" dirty="0"/>
              <a:t> у </a:t>
            </a:r>
            <a:r>
              <a:rPr lang="ru-RU" sz="1800" dirty="0" err="1"/>
              <a:t>атмосфері</a:t>
            </a:r>
            <a:r>
              <a:rPr lang="ru-RU" sz="1800" dirty="0"/>
              <a:t>.</a:t>
            </a:r>
          </a:p>
          <a:p>
            <a:r>
              <a:rPr lang="ru-RU" sz="1800" b="1" dirty="0" err="1" smtClean="0"/>
              <a:t>Гідросфера</a:t>
            </a:r>
            <a:r>
              <a:rPr lang="ru-RU" sz="1800" dirty="0" smtClean="0"/>
              <a:t>. </a:t>
            </a:r>
            <a:r>
              <a:rPr lang="ru-RU" sz="1800" dirty="0" err="1"/>
              <a:t>Організми</a:t>
            </a:r>
            <a:r>
              <a:rPr lang="ru-RU" sz="1800" dirty="0"/>
              <a:t> </a:t>
            </a:r>
            <a:r>
              <a:rPr lang="ru-RU" sz="1800" dirty="0" err="1"/>
              <a:t>забирають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води </a:t>
            </a:r>
            <a:r>
              <a:rPr lang="ru-RU" sz="1800" dirty="0" err="1"/>
              <a:t>морів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океанів</a:t>
            </a:r>
            <a:r>
              <a:rPr lang="ru-RU" sz="1800" dirty="0"/>
              <a:t> </a:t>
            </a:r>
            <a:r>
              <a:rPr lang="ru-RU" sz="1800" dirty="0" err="1"/>
              <a:t>необхідні</a:t>
            </a:r>
            <a:r>
              <a:rPr lang="ru-RU" sz="1800" dirty="0"/>
              <a:t> </a:t>
            </a:r>
            <a:r>
              <a:rPr lang="ru-RU" sz="1800" dirty="0" err="1"/>
              <a:t>речовини</a:t>
            </a:r>
            <a:r>
              <a:rPr lang="ru-RU" sz="1800" dirty="0"/>
              <a:t> (особливо </a:t>
            </a:r>
            <a:r>
              <a:rPr lang="ru-RU" sz="1800" dirty="0" err="1" smtClean="0"/>
              <a:t>кальцій</a:t>
            </a:r>
            <a:r>
              <a:rPr lang="ru-RU" sz="1800" dirty="0" smtClean="0"/>
              <a:t>) </a:t>
            </a:r>
            <a:r>
              <a:rPr lang="ru-RU" sz="1800" dirty="0"/>
              <a:t>на </a:t>
            </a:r>
            <a:r>
              <a:rPr lang="ru-RU" sz="1800" dirty="0" err="1"/>
              <a:t>побудову</a:t>
            </a:r>
            <a:r>
              <a:rPr lang="ru-RU" sz="1800" dirty="0"/>
              <a:t> </a:t>
            </a:r>
            <a:r>
              <a:rPr lang="ru-RU" sz="1800" dirty="0" err="1"/>
              <a:t>своїх</a:t>
            </a:r>
            <a:r>
              <a:rPr lang="ru-RU" sz="1800" dirty="0"/>
              <a:t> </a:t>
            </a:r>
            <a:r>
              <a:rPr lang="ru-RU" sz="1800" dirty="0" err="1" smtClean="0"/>
              <a:t>кістяків</a:t>
            </a:r>
            <a:r>
              <a:rPr lang="ru-RU" sz="1800" dirty="0" smtClean="0"/>
              <a:t>,</a:t>
            </a:r>
            <a:r>
              <a:rPr lang="ru-RU" sz="1800" dirty="0"/>
              <a:t> </a:t>
            </a:r>
            <a:r>
              <a:rPr lang="ru-RU" sz="1800" dirty="0" err="1" smtClean="0"/>
              <a:t>панцирів</a:t>
            </a:r>
            <a:r>
              <a:rPr lang="ru-RU" sz="1800" dirty="0" smtClean="0"/>
              <a:t>,</a:t>
            </a:r>
            <a:r>
              <a:rPr lang="ru-RU" sz="1800" dirty="0"/>
              <a:t> </a:t>
            </a:r>
            <a:r>
              <a:rPr lang="ru-RU" sz="1800" dirty="0" err="1" smtClean="0"/>
              <a:t>черепашок</a:t>
            </a:r>
            <a:r>
              <a:rPr lang="ru-RU" sz="1800" dirty="0" smtClean="0"/>
              <a:t>,</a:t>
            </a:r>
            <a:r>
              <a:rPr lang="ru-RU" sz="1800" dirty="0"/>
              <a:t> </a:t>
            </a:r>
            <a:r>
              <a:rPr lang="ru-RU" sz="1800" dirty="0" err="1" smtClean="0"/>
              <a:t>мушель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b="1" dirty="0" err="1" smtClean="0"/>
              <a:t>Літосфера</a:t>
            </a:r>
            <a:r>
              <a:rPr lang="ru-RU" sz="1800" dirty="0" smtClean="0"/>
              <a:t>. </a:t>
            </a:r>
            <a:r>
              <a:rPr lang="ru-RU" sz="1800" dirty="0"/>
              <a:t>З </a:t>
            </a:r>
            <a:r>
              <a:rPr lang="ru-RU" sz="1800" dirty="0" err="1"/>
              <a:t>решток</a:t>
            </a:r>
            <a:r>
              <a:rPr lang="ru-RU" sz="1800" dirty="0"/>
              <a:t> </a:t>
            </a:r>
            <a:r>
              <a:rPr lang="ru-RU" sz="1800" dirty="0" err="1"/>
              <a:t>організмів</a:t>
            </a:r>
            <a:r>
              <a:rPr lang="ru-RU" sz="1800" dirty="0"/>
              <a:t> </a:t>
            </a:r>
            <a:r>
              <a:rPr lang="ru-RU" sz="1800" dirty="0" err="1"/>
              <a:t>утворюються</a:t>
            </a:r>
            <a:r>
              <a:rPr lang="ru-RU" sz="1800" dirty="0"/>
              <a:t> </a:t>
            </a:r>
            <a:r>
              <a:rPr lang="ru-RU" sz="1800" dirty="0" err="1" smtClean="0"/>
              <a:t>осадові</a:t>
            </a:r>
            <a:r>
              <a:rPr lang="ru-RU" sz="1800" dirty="0" smtClean="0">
                <a:hlinkClick r:id="rId2" tooltip="Осадові гірські породи"/>
              </a:rPr>
              <a:t> </a:t>
            </a:r>
            <a:r>
              <a:rPr lang="ru-RU" sz="1800" dirty="0" err="1" smtClean="0"/>
              <a:t>гірські</a:t>
            </a:r>
            <a:r>
              <a:rPr lang="ru-RU" sz="1800" dirty="0" smtClean="0"/>
              <a:t> породи</a:t>
            </a:r>
            <a:r>
              <a:rPr lang="ru-RU" sz="1800" dirty="0"/>
              <a:t> </a:t>
            </a:r>
            <a:r>
              <a:rPr lang="ru-RU" sz="1800" dirty="0" err="1"/>
              <a:t>органічного</a:t>
            </a:r>
            <a:r>
              <a:rPr lang="ru-RU" sz="1800" dirty="0"/>
              <a:t> </a:t>
            </a:r>
            <a:r>
              <a:rPr lang="ru-RU" sz="1800" dirty="0" err="1"/>
              <a:t>походження</a:t>
            </a:r>
            <a:r>
              <a:rPr lang="ru-RU" sz="1800" dirty="0"/>
              <a:t> </a:t>
            </a:r>
            <a:r>
              <a:rPr lang="ru-RU" sz="1800" dirty="0" err="1" smtClean="0"/>
              <a:t>вапняки,торф,кам’яне</a:t>
            </a:r>
            <a:r>
              <a:rPr lang="ru-RU" sz="1800" dirty="0" smtClean="0"/>
              <a:t> </a:t>
            </a:r>
            <a:r>
              <a:rPr lang="ru-RU" sz="1800" dirty="0" err="1" smtClean="0"/>
              <a:t>вугілля</a:t>
            </a:r>
            <a:r>
              <a:rPr lang="ru-RU" sz="1800" dirty="0" smtClean="0"/>
              <a:t>), </a:t>
            </a:r>
            <a:r>
              <a:rPr lang="ru-RU" sz="1800" dirty="0"/>
              <a:t>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деякі</a:t>
            </a:r>
            <a:r>
              <a:rPr lang="ru-RU" sz="1800" dirty="0"/>
              <a:t> </a:t>
            </a:r>
            <a:r>
              <a:rPr lang="ru-RU" sz="1800" dirty="0" err="1"/>
              <a:t>форми</a:t>
            </a:r>
            <a:r>
              <a:rPr lang="ru-RU" sz="1800" dirty="0"/>
              <a:t> </a:t>
            </a:r>
            <a:r>
              <a:rPr lang="ru-RU" sz="1800" dirty="0" err="1"/>
              <a:t>поверхні</a:t>
            </a:r>
            <a:r>
              <a:rPr lang="ru-RU" sz="1800" dirty="0"/>
              <a:t> </a:t>
            </a:r>
            <a:r>
              <a:rPr lang="ru-RU" sz="1800" dirty="0" smtClean="0"/>
              <a:t>. 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5122" name="Picture 2" descr="C:\Users\tari4ok\Downloads\06d8bfeb91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2809875" cy="210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23" name="Picture 3" descr="D:\My projects\My lessons\English\Irina\гидросфера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142984"/>
            <a:ext cx="2857488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24" name="Picture 4" descr="D:\My projects\My lessons\English\Irina\litosfe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142984"/>
            <a:ext cx="259555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Що таке біосфера?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214950"/>
            <a:ext cx="8229600" cy="141127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b="1" dirty="0" smtClean="0"/>
              <a:t>     Біосфера</a:t>
            </a:r>
            <a:r>
              <a:rPr lang="uk-UA" dirty="0" smtClean="0"/>
              <a:t> це — сфера </a:t>
            </a:r>
            <a:r>
              <a:rPr lang="uk-UA" b="1" dirty="0" smtClean="0"/>
              <a:t>активного життя</a:t>
            </a:r>
            <a:r>
              <a:rPr lang="uk-UA" dirty="0" smtClean="0"/>
              <a:t>, </a:t>
            </a:r>
          </a:p>
          <a:p>
            <a:pPr algn="ctr">
              <a:buNone/>
            </a:pPr>
            <a:r>
              <a:rPr lang="uk-UA" dirty="0"/>
              <a:t> </a:t>
            </a:r>
            <a:r>
              <a:rPr lang="uk-UA" dirty="0" smtClean="0"/>
              <a:t>    що охоплює нижню частину атмосфери, гідросферу і верхню частину літосфери.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1000108"/>
            <a:ext cx="5429288" cy="4010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Історія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29198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біосферу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«область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зовнішню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оболонку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належать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Ж.Ю.Ламарку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біосфера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застосував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австрійський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геолог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Е.Зюсс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(1875)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називаючи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оболонку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наповнену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Детально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біосферу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розробив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В.І. Вернадський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My projects\My lessons\English\Irina\250px-Jean-baptiste_lamarc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2864588" cy="277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My projects\My lessons\English\Irina\220px-Eduard_Suess00.jpg"/>
          <p:cNvPicPr>
            <a:picLocks noChangeAspect="1" noChangeArrowheads="1"/>
          </p:cNvPicPr>
          <p:nvPr/>
        </p:nvPicPr>
        <p:blipFill>
          <a:blip r:embed="rId3"/>
          <a:srcRect t="7661" b="13709"/>
          <a:stretch>
            <a:fillRect/>
          </a:stretch>
        </p:blipFill>
        <p:spPr bwMode="auto">
          <a:xfrm>
            <a:off x="3500430" y="1928802"/>
            <a:ext cx="27940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My projects\My lessons\English\Irina\Вернадський_Іван_Васильович_1860.jpg"/>
          <p:cNvPicPr>
            <a:picLocks noChangeAspect="1" noChangeArrowheads="1"/>
          </p:cNvPicPr>
          <p:nvPr/>
        </p:nvPicPr>
        <p:blipFill>
          <a:blip r:embed="rId4"/>
          <a:srcRect b="7143"/>
          <a:stretch>
            <a:fillRect/>
          </a:stretch>
        </p:blipFill>
        <p:spPr bwMode="auto">
          <a:xfrm>
            <a:off x="6412243" y="1928802"/>
            <a:ext cx="216028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214290"/>
            <a:ext cx="821537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err="1"/>
              <a:t>Біосфера</a:t>
            </a:r>
            <a:r>
              <a:rPr lang="ru-RU" sz="1600" dirty="0"/>
              <a:t> </a:t>
            </a:r>
            <a:r>
              <a:rPr lang="ru-RU" sz="1600" dirty="0" err="1"/>
              <a:t>охоплює</a:t>
            </a:r>
            <a:r>
              <a:rPr lang="ru-RU" sz="1600" dirty="0"/>
              <a:t> </a:t>
            </a:r>
            <a:r>
              <a:rPr lang="ru-RU" sz="1600" dirty="0" err="1"/>
              <a:t>нижні</a:t>
            </a:r>
            <a:r>
              <a:rPr lang="ru-RU" sz="1600" dirty="0"/>
              <a:t> </a:t>
            </a:r>
            <a:r>
              <a:rPr lang="ru-RU" sz="1600" dirty="0" err="1"/>
              <a:t>шари</a:t>
            </a:r>
            <a:r>
              <a:rPr lang="ru-RU" sz="1600" dirty="0"/>
              <a:t> атмосфери до </a:t>
            </a:r>
            <a:r>
              <a:rPr lang="ru-RU" sz="1600" dirty="0" err="1"/>
              <a:t>висоти</a:t>
            </a:r>
            <a:r>
              <a:rPr lang="ru-RU" sz="1600" dirty="0"/>
              <a:t> </a:t>
            </a:r>
            <a:r>
              <a:rPr lang="ru-RU" sz="1600" dirty="0" err="1"/>
              <a:t>близько</a:t>
            </a:r>
            <a:r>
              <a:rPr lang="ru-RU" sz="1600" dirty="0"/>
              <a:t> 11 км, всю </a:t>
            </a:r>
            <a:r>
              <a:rPr lang="ru-RU" sz="1600" dirty="0" err="1"/>
              <a:t>гідросферу</a:t>
            </a:r>
            <a:r>
              <a:rPr lang="ru-RU" sz="1600" dirty="0"/>
              <a:t> 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верхній</a:t>
            </a:r>
            <a:r>
              <a:rPr lang="ru-RU" sz="1600" dirty="0"/>
              <a:t> шар літосфери до </a:t>
            </a:r>
            <a:r>
              <a:rPr lang="ru-RU" sz="1600" dirty="0" err="1"/>
              <a:t>глибини</a:t>
            </a:r>
            <a:r>
              <a:rPr lang="ru-RU" sz="1600" dirty="0"/>
              <a:t> 3-11 км на </a:t>
            </a:r>
            <a:r>
              <a:rPr lang="ru-RU" sz="1600" dirty="0" err="1"/>
              <a:t>суші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0,5-1,0 км </a:t>
            </a:r>
            <a:r>
              <a:rPr lang="ru-RU" sz="1600" dirty="0" err="1"/>
              <a:t>під</a:t>
            </a:r>
            <a:r>
              <a:rPr lang="ru-RU" sz="1600" dirty="0"/>
              <a:t> дном океану. </a:t>
            </a:r>
            <a:r>
              <a:rPr lang="ru-RU" sz="1600" dirty="0" err="1"/>
              <a:t>Товщина</a:t>
            </a:r>
            <a:r>
              <a:rPr lang="ru-RU" sz="1600" dirty="0"/>
              <a:t> </a:t>
            </a:r>
            <a:r>
              <a:rPr lang="ru-RU" sz="1600" dirty="0" err="1"/>
              <a:t>біосфери</a:t>
            </a:r>
            <a:r>
              <a:rPr lang="ru-RU" sz="1600" dirty="0"/>
              <a:t> на полюсах </a:t>
            </a:r>
            <a:r>
              <a:rPr lang="ru-RU" sz="1600" dirty="0" err="1"/>
              <a:t>Землі</a:t>
            </a:r>
            <a:r>
              <a:rPr lang="ru-RU" sz="1600" dirty="0"/>
              <a:t> </a:t>
            </a:r>
            <a:r>
              <a:rPr lang="ru-RU" sz="1600" dirty="0" err="1"/>
              <a:t>близько</a:t>
            </a:r>
            <a:r>
              <a:rPr lang="ru-RU" sz="1600" dirty="0"/>
              <a:t> 10 км, </a:t>
            </a:r>
            <a:r>
              <a:rPr lang="ru-RU" sz="1600" dirty="0" err="1"/>
              <a:t>наекваторі</a:t>
            </a:r>
            <a:r>
              <a:rPr lang="ru-RU" sz="1600" dirty="0"/>
              <a:t> — 28 км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b="1" i="1" u="sng" dirty="0"/>
              <a:t>Атмосфера </a:t>
            </a:r>
            <a:r>
              <a:rPr lang="ru-RU" sz="1600" b="1" i="1" u="sng" dirty="0" err="1"/>
              <a:t>Землі</a:t>
            </a:r>
            <a:r>
              <a:rPr lang="ru-RU" sz="1600" dirty="0"/>
              <a:t> — </a:t>
            </a:r>
            <a:r>
              <a:rPr lang="ru-RU" sz="1600" dirty="0" err="1"/>
              <a:t>найбільш</a:t>
            </a:r>
            <a:r>
              <a:rPr lang="ru-RU" sz="1600" dirty="0"/>
              <a:t> легка </a:t>
            </a:r>
            <a:r>
              <a:rPr lang="ru-RU" sz="1600" dirty="0" err="1"/>
              <a:t>оболонка</a:t>
            </a:r>
            <a:r>
              <a:rPr lang="ru-RU" sz="1600" dirty="0"/>
              <a:t> </a:t>
            </a:r>
            <a:r>
              <a:rPr lang="ru-RU" sz="1600" dirty="0" err="1"/>
              <a:t>Землі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межує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космічним</a:t>
            </a:r>
            <a:r>
              <a:rPr lang="ru-RU" sz="1600" dirty="0"/>
              <a:t> простором; через атмосферу </a:t>
            </a:r>
            <a:r>
              <a:rPr lang="ru-RU" sz="1600" dirty="0" err="1"/>
              <a:t>здійснюється</a:t>
            </a:r>
            <a:r>
              <a:rPr lang="ru-RU" sz="1600" dirty="0"/>
              <a:t> </a:t>
            </a:r>
            <a:r>
              <a:rPr lang="ru-RU" sz="1600" dirty="0" err="1"/>
              <a:t>обмін</a:t>
            </a:r>
            <a:r>
              <a:rPr lang="ru-RU" sz="1600" dirty="0"/>
              <a:t> </a:t>
            </a:r>
            <a:r>
              <a:rPr lang="ru-RU" sz="1600" dirty="0" err="1"/>
              <a:t>речовини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енергії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 космосом. </a:t>
            </a:r>
            <a:r>
              <a:rPr lang="ru-RU" sz="1600" dirty="0" err="1"/>
              <a:t>Переважні</a:t>
            </a:r>
            <a:r>
              <a:rPr lang="ru-RU" sz="1600" dirty="0"/>
              <a:t> </a:t>
            </a:r>
            <a:r>
              <a:rPr lang="ru-RU" sz="1600" dirty="0" err="1"/>
              <a:t>елементи</a:t>
            </a:r>
            <a:r>
              <a:rPr lang="ru-RU" sz="1600" dirty="0"/>
              <a:t> </a:t>
            </a:r>
            <a:r>
              <a:rPr lang="ru-RU" sz="1600" dirty="0" err="1"/>
              <a:t>хімічного</a:t>
            </a:r>
            <a:r>
              <a:rPr lang="ru-RU" sz="1600" dirty="0"/>
              <a:t> складу атмосфери: азот — </a:t>
            </a:r>
            <a:r>
              <a:rPr lang="en-US" sz="1600" dirty="0"/>
              <a:t>N</a:t>
            </a:r>
            <a:r>
              <a:rPr lang="ru-RU" sz="1600" baseline="-25000" dirty="0"/>
              <a:t>2</a:t>
            </a:r>
            <a:r>
              <a:rPr lang="ru-RU" sz="1600" dirty="0"/>
              <a:t>(78%),</a:t>
            </a:r>
            <a:r>
              <a:rPr lang="en-US" sz="1600" dirty="0"/>
              <a:t> </a:t>
            </a:r>
            <a:r>
              <a:rPr lang="ru-RU" sz="1600" dirty="0" err="1"/>
              <a:t>кисень</a:t>
            </a:r>
            <a:r>
              <a:rPr lang="ru-RU" sz="1600" dirty="0"/>
              <a:t> — </a:t>
            </a:r>
            <a:r>
              <a:rPr lang="en-US" sz="1600" dirty="0"/>
              <a:t>O</a:t>
            </a:r>
            <a:r>
              <a:rPr lang="ru-RU" sz="1600" baseline="-25000" dirty="0"/>
              <a:t>2</a:t>
            </a:r>
            <a:r>
              <a:rPr lang="en-US" sz="1600" dirty="0"/>
              <a:t> </a:t>
            </a:r>
            <a:r>
              <a:rPr lang="ru-RU" sz="1600" dirty="0"/>
              <a:t>(21%),</a:t>
            </a:r>
            <a:r>
              <a:rPr lang="en-US" sz="1600" dirty="0"/>
              <a:t> </a:t>
            </a:r>
            <a:r>
              <a:rPr lang="ru-RU" sz="1600" dirty="0"/>
              <a:t>аргон — </a:t>
            </a:r>
            <a:r>
              <a:rPr lang="en-US" sz="1600" dirty="0" err="1"/>
              <a:t>Ar</a:t>
            </a:r>
            <a:r>
              <a:rPr lang="ru-RU" sz="1600" dirty="0"/>
              <a:t> (1%),</a:t>
            </a:r>
            <a:r>
              <a:rPr lang="en-US" sz="1600" dirty="0"/>
              <a:t> </a:t>
            </a:r>
            <a:r>
              <a:rPr lang="ru-RU" sz="1600" dirty="0" err="1"/>
              <a:t>вуглекислий</a:t>
            </a:r>
            <a:r>
              <a:rPr lang="ru-RU" sz="1600" dirty="0"/>
              <a:t> газ — </a:t>
            </a:r>
            <a:r>
              <a:rPr lang="en-US" sz="1600" dirty="0"/>
              <a:t>CO</a:t>
            </a:r>
            <a:r>
              <a:rPr lang="ru-RU" sz="1600" baseline="-25000" dirty="0"/>
              <a:t>2</a:t>
            </a:r>
            <a:r>
              <a:rPr lang="en-US" sz="1600" dirty="0"/>
              <a:t> </a:t>
            </a:r>
            <a:r>
              <a:rPr lang="ru-RU" sz="1600" dirty="0"/>
              <a:t>(0,03%)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b="1" i="1" u="sng" dirty="0" err="1"/>
              <a:t>Гідросфера</a:t>
            </a:r>
            <a:r>
              <a:rPr lang="ru-RU" sz="1600" dirty="0"/>
              <a:t> — </a:t>
            </a:r>
            <a:r>
              <a:rPr lang="ru-RU" sz="1600" dirty="0" err="1"/>
              <a:t>водяна</a:t>
            </a:r>
            <a:r>
              <a:rPr lang="ru-RU" sz="1600" dirty="0"/>
              <a:t> </a:t>
            </a:r>
            <a:r>
              <a:rPr lang="ru-RU" sz="1600" dirty="0" err="1"/>
              <a:t>оболонка</a:t>
            </a:r>
            <a:r>
              <a:rPr lang="ru-RU" sz="1600" dirty="0"/>
              <a:t> </a:t>
            </a:r>
            <a:r>
              <a:rPr lang="ru-RU" sz="1600" dirty="0" err="1"/>
              <a:t>Землі</a:t>
            </a:r>
            <a:r>
              <a:rPr lang="ru-RU" sz="1600" dirty="0"/>
              <a:t>. У </a:t>
            </a:r>
            <a:r>
              <a:rPr lang="ru-RU" sz="1600" dirty="0" err="1"/>
              <a:t>наслідок</a:t>
            </a:r>
            <a:r>
              <a:rPr lang="ru-RU" sz="1600" dirty="0"/>
              <a:t> </a:t>
            </a:r>
            <a:r>
              <a:rPr lang="ru-RU" sz="1600" dirty="0" err="1"/>
              <a:t>високої</a:t>
            </a:r>
            <a:r>
              <a:rPr lang="ru-RU" sz="1600" dirty="0"/>
              <a:t> </a:t>
            </a:r>
            <a:r>
              <a:rPr lang="ru-RU" sz="1600" dirty="0" err="1"/>
              <a:t>рухливості</a:t>
            </a:r>
            <a:r>
              <a:rPr lang="ru-RU" sz="1600" dirty="0"/>
              <a:t> вода </a:t>
            </a:r>
            <a:r>
              <a:rPr lang="ru-RU" sz="1600" dirty="0" err="1"/>
              <a:t>проникає</a:t>
            </a:r>
            <a:r>
              <a:rPr lang="ru-RU" sz="1600" dirty="0"/>
              <a:t> </a:t>
            </a:r>
            <a:r>
              <a:rPr lang="ru-RU" sz="1600" dirty="0" err="1"/>
              <a:t>повсюдно</a:t>
            </a:r>
            <a:r>
              <a:rPr lang="ru-RU" sz="1600" dirty="0"/>
              <a:t> в </a:t>
            </a:r>
            <a:r>
              <a:rPr lang="ru-RU" sz="1600" dirty="0" err="1"/>
              <a:t>різні</a:t>
            </a:r>
            <a:r>
              <a:rPr lang="ru-RU" sz="1600" dirty="0"/>
              <a:t> </a:t>
            </a:r>
            <a:r>
              <a:rPr lang="ru-RU" sz="1600" dirty="0" err="1"/>
              <a:t>природні</a:t>
            </a:r>
            <a:r>
              <a:rPr lang="ru-RU" sz="1600" dirty="0"/>
              <a:t> </a:t>
            </a:r>
            <a:r>
              <a:rPr lang="ru-RU" sz="1600" dirty="0" err="1"/>
              <a:t>утворення</a:t>
            </a:r>
            <a:r>
              <a:rPr lang="ru-RU" sz="1600" dirty="0"/>
              <a:t>, </a:t>
            </a:r>
            <a:r>
              <a:rPr lang="ru-RU" sz="1600" dirty="0" err="1"/>
              <a:t>навіть</a:t>
            </a:r>
            <a:r>
              <a:rPr lang="ru-RU" sz="1600" dirty="0"/>
              <a:t> </a:t>
            </a:r>
            <a:r>
              <a:rPr lang="ru-RU" sz="1600" dirty="0" err="1"/>
              <a:t>найчистіші</a:t>
            </a:r>
            <a:r>
              <a:rPr lang="ru-RU" sz="1600" dirty="0"/>
              <a:t> </a:t>
            </a:r>
            <a:r>
              <a:rPr lang="ru-RU" sz="1600" dirty="0" err="1"/>
              <a:t>атмосферні</a:t>
            </a:r>
            <a:r>
              <a:rPr lang="ru-RU" sz="1600" dirty="0"/>
              <a:t> води </a:t>
            </a:r>
            <a:r>
              <a:rPr lang="ru-RU" sz="1600" dirty="0" err="1"/>
              <a:t>містять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10 до 50 мг/л </a:t>
            </a:r>
            <a:r>
              <a:rPr lang="ru-RU" sz="1600" dirty="0" err="1"/>
              <a:t>розчинних</a:t>
            </a:r>
            <a:r>
              <a:rPr lang="ru-RU" sz="1600" dirty="0"/>
              <a:t> </a:t>
            </a:r>
            <a:r>
              <a:rPr lang="ru-RU" sz="1600" dirty="0" err="1"/>
              <a:t>речовин</a:t>
            </a:r>
            <a:r>
              <a:rPr lang="ru-RU" sz="1600" dirty="0"/>
              <a:t>. </a:t>
            </a:r>
            <a:r>
              <a:rPr lang="ru-RU" sz="1600" dirty="0" err="1"/>
              <a:t>Переважні</a:t>
            </a:r>
            <a:r>
              <a:rPr lang="ru-RU" sz="1600" dirty="0"/>
              <a:t> </a:t>
            </a:r>
            <a:r>
              <a:rPr lang="ru-RU" sz="1600" dirty="0" err="1"/>
              <a:t>елементи</a:t>
            </a:r>
            <a:r>
              <a:rPr lang="ru-RU" sz="1600" dirty="0"/>
              <a:t> </a:t>
            </a:r>
            <a:r>
              <a:rPr lang="ru-RU" sz="1600" dirty="0" err="1"/>
              <a:t>хімічного</a:t>
            </a:r>
            <a:r>
              <a:rPr lang="ru-RU" sz="1600" dirty="0"/>
              <a:t> складу </a:t>
            </a:r>
            <a:r>
              <a:rPr lang="ru-RU" sz="1600" dirty="0" err="1"/>
              <a:t>гідросфери</a:t>
            </a:r>
            <a:r>
              <a:rPr lang="ru-RU" sz="1600" dirty="0"/>
              <a:t> </a:t>
            </a:r>
            <a:r>
              <a:rPr lang="ru-RU" sz="1600" dirty="0" err="1"/>
              <a:t>окрім</a:t>
            </a:r>
            <a:r>
              <a:rPr lang="ru-RU" sz="1600" dirty="0"/>
              <a:t> </a:t>
            </a:r>
            <a:r>
              <a:rPr lang="ru-RU" sz="1600" dirty="0" err="1"/>
              <a:t>власне</a:t>
            </a:r>
            <a:r>
              <a:rPr lang="ru-RU" sz="1600" dirty="0"/>
              <a:t> води: </a:t>
            </a:r>
            <a:r>
              <a:rPr lang="ru-RU" sz="1600" dirty="0" err="1"/>
              <a:t>йони</a:t>
            </a:r>
            <a:r>
              <a:rPr lang="ru-RU" sz="1600" dirty="0"/>
              <a:t> </a:t>
            </a:r>
            <a:r>
              <a:rPr lang="ru-RU" sz="1600" dirty="0" err="1"/>
              <a:t>натрію</a:t>
            </a:r>
            <a:r>
              <a:rPr lang="ru-RU" sz="1600" dirty="0"/>
              <a:t> — </a:t>
            </a:r>
            <a:r>
              <a:rPr lang="en-US" sz="1600" dirty="0"/>
              <a:t>Na</a:t>
            </a:r>
            <a:r>
              <a:rPr lang="ru-RU" sz="1600" baseline="30000" dirty="0"/>
              <a:t>+</a:t>
            </a:r>
            <a:r>
              <a:rPr lang="ru-RU" sz="1600" dirty="0"/>
              <a:t>,</a:t>
            </a:r>
            <a:r>
              <a:rPr lang="en-US" sz="1600" dirty="0"/>
              <a:t> </a:t>
            </a:r>
            <a:r>
              <a:rPr lang="ru-RU" sz="1600" dirty="0" err="1"/>
              <a:t>магнію</a:t>
            </a:r>
            <a:r>
              <a:rPr lang="ru-RU" sz="1600" dirty="0"/>
              <a:t> — </a:t>
            </a:r>
            <a:r>
              <a:rPr lang="en-US" sz="1600" dirty="0"/>
              <a:t>Mg</a:t>
            </a:r>
            <a:r>
              <a:rPr lang="ru-RU" sz="1600" baseline="30000" dirty="0"/>
              <a:t>2+</a:t>
            </a:r>
            <a:r>
              <a:rPr lang="ru-RU" sz="1600" dirty="0"/>
              <a:t>,</a:t>
            </a:r>
            <a:r>
              <a:rPr lang="en-US" sz="1600" dirty="0"/>
              <a:t> </a:t>
            </a:r>
            <a:r>
              <a:rPr lang="ru-RU" sz="1600" dirty="0" err="1"/>
              <a:t>кальцію</a:t>
            </a:r>
            <a:r>
              <a:rPr lang="ru-RU" sz="1600" dirty="0"/>
              <a:t> </a:t>
            </a:r>
            <a:r>
              <a:rPr lang="en-US" sz="1600" dirty="0"/>
              <a:t>Ca</a:t>
            </a:r>
            <a:r>
              <a:rPr lang="ru-RU" sz="1600" baseline="30000" dirty="0"/>
              <a:t>2+</a:t>
            </a:r>
            <a:r>
              <a:rPr lang="ru-RU" sz="1600" dirty="0"/>
              <a:t>,</a:t>
            </a:r>
            <a:r>
              <a:rPr lang="en-US" sz="1600" dirty="0"/>
              <a:t> </a:t>
            </a:r>
            <a:r>
              <a:rPr lang="ru-RU" sz="1600" dirty="0"/>
              <a:t>хлору — </a:t>
            </a:r>
            <a:r>
              <a:rPr lang="en-US" sz="1600" dirty="0" err="1"/>
              <a:t>Cl</a:t>
            </a:r>
            <a:r>
              <a:rPr lang="ru-RU" sz="1600" baseline="30000" dirty="0"/>
              <a:t>−</a:t>
            </a:r>
            <a:r>
              <a:rPr lang="ru-RU" sz="1600" dirty="0"/>
              <a:t>,</a:t>
            </a:r>
            <a:r>
              <a:rPr lang="en-US" sz="1600" dirty="0"/>
              <a:t> </a:t>
            </a:r>
            <a:r>
              <a:rPr lang="ru-RU" sz="1600" dirty="0" err="1"/>
              <a:t>сірка</a:t>
            </a:r>
            <a:r>
              <a:rPr lang="ru-RU" sz="1600" dirty="0"/>
              <a:t> — </a:t>
            </a:r>
            <a:r>
              <a:rPr lang="en-US" sz="1600" dirty="0"/>
              <a:t>S</a:t>
            </a:r>
            <a:r>
              <a:rPr lang="ru-RU" sz="1600" dirty="0"/>
              <a:t>,</a:t>
            </a:r>
            <a:r>
              <a:rPr lang="en-US" sz="1600" dirty="0"/>
              <a:t> </a:t>
            </a:r>
            <a:r>
              <a:rPr lang="ru-RU" sz="1600" dirty="0" err="1"/>
              <a:t>вуглець</a:t>
            </a:r>
            <a:r>
              <a:rPr lang="ru-RU" sz="1600" dirty="0"/>
              <a:t> — </a:t>
            </a:r>
            <a:r>
              <a:rPr lang="en-US" sz="1600" dirty="0"/>
              <a:t>C</a:t>
            </a:r>
            <a:r>
              <a:rPr lang="ru-RU" sz="1600" dirty="0"/>
              <a:t>. </a:t>
            </a:r>
            <a:r>
              <a:rPr lang="ru-RU" sz="1600" dirty="0" err="1"/>
              <a:t>Найважливіша</a:t>
            </a:r>
            <a:r>
              <a:rPr lang="ru-RU" sz="1600" dirty="0"/>
              <a:t> роль в </a:t>
            </a:r>
            <a:r>
              <a:rPr lang="ru-RU" sz="1600" dirty="0" err="1"/>
              <a:t>житті</a:t>
            </a:r>
            <a:r>
              <a:rPr lang="ru-RU" sz="1600" dirty="0"/>
              <a:t> </a:t>
            </a:r>
            <a:r>
              <a:rPr lang="ru-RU" sz="1600" dirty="0" err="1"/>
              <a:t>живих</a:t>
            </a:r>
            <a:r>
              <a:rPr lang="ru-RU" sz="1600" dirty="0"/>
              <a:t> </a:t>
            </a:r>
            <a:r>
              <a:rPr lang="ru-RU" sz="1600" dirty="0" err="1"/>
              <a:t>організмів</a:t>
            </a:r>
            <a:r>
              <a:rPr lang="ru-RU" sz="1600" dirty="0"/>
              <a:t> </a:t>
            </a:r>
            <a:r>
              <a:rPr lang="ru-RU" sz="1600" dirty="0" err="1"/>
              <a:t>належить</a:t>
            </a:r>
            <a:r>
              <a:rPr lang="ru-RU" sz="1600" dirty="0"/>
              <a:t> таким </a:t>
            </a:r>
            <a:r>
              <a:rPr lang="ru-RU" sz="1600" dirty="0" err="1"/>
              <a:t>елементам</a:t>
            </a:r>
            <a:r>
              <a:rPr lang="ru-RU" sz="1600" dirty="0"/>
              <a:t>, як азот — </a:t>
            </a:r>
            <a:r>
              <a:rPr lang="en-US" sz="1600" dirty="0"/>
              <a:t>N</a:t>
            </a:r>
            <a:r>
              <a:rPr lang="ru-RU" sz="1600" dirty="0"/>
              <a:t>,</a:t>
            </a:r>
            <a:r>
              <a:rPr lang="en-US" sz="1600" dirty="0"/>
              <a:t> </a:t>
            </a:r>
            <a:r>
              <a:rPr lang="ru-RU" sz="1600" dirty="0"/>
              <a:t>фосфор — </a:t>
            </a:r>
            <a:r>
              <a:rPr lang="en-US" sz="1600" dirty="0"/>
              <a:t>P</a:t>
            </a:r>
            <a:r>
              <a:rPr lang="ru-RU" sz="1600" dirty="0"/>
              <a:t>,</a:t>
            </a:r>
            <a:r>
              <a:rPr lang="en-US" sz="1600" dirty="0"/>
              <a:t> </a:t>
            </a:r>
            <a:r>
              <a:rPr lang="ru-RU" sz="1600" dirty="0" err="1"/>
              <a:t>калій</a:t>
            </a:r>
            <a:r>
              <a:rPr lang="ru-RU" sz="1600" dirty="0"/>
              <a:t> — </a:t>
            </a:r>
            <a:r>
              <a:rPr lang="en-US" sz="1600" dirty="0"/>
              <a:t>K</a:t>
            </a:r>
            <a:r>
              <a:rPr lang="ru-RU" sz="1600" dirty="0"/>
              <a:t>, </a:t>
            </a:r>
            <a:r>
              <a:rPr lang="ru-RU" sz="1600" dirty="0" err="1"/>
              <a:t>магній</a:t>
            </a:r>
            <a:r>
              <a:rPr lang="ru-RU" sz="1600" dirty="0"/>
              <a:t> — </a:t>
            </a:r>
            <a:r>
              <a:rPr lang="en-US" sz="1600" dirty="0"/>
              <a:t>Mg </a:t>
            </a:r>
            <a:r>
              <a:rPr lang="ru-RU" sz="1600" dirty="0"/>
              <a:t>та </a:t>
            </a:r>
            <a:r>
              <a:rPr lang="ru-RU" sz="1600" dirty="0" err="1"/>
              <a:t>сірка</a:t>
            </a:r>
            <a:r>
              <a:rPr lang="ru-RU" sz="1600" dirty="0"/>
              <a:t> — </a:t>
            </a:r>
            <a:r>
              <a:rPr lang="en-US" sz="1600" dirty="0"/>
              <a:t>S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засвоюються</a:t>
            </a:r>
            <a:r>
              <a:rPr lang="ru-RU" sz="1600" dirty="0"/>
              <a:t> ними. Головною </a:t>
            </a:r>
            <a:r>
              <a:rPr lang="ru-RU" sz="1600" dirty="0" err="1"/>
              <a:t>особливістю</a:t>
            </a:r>
            <a:r>
              <a:rPr lang="ru-RU" sz="1600" dirty="0"/>
              <a:t> </a:t>
            </a:r>
            <a:r>
              <a:rPr lang="ru-RU" sz="1600" dirty="0" err="1"/>
              <a:t>океанічної</a:t>
            </a:r>
            <a:r>
              <a:rPr lang="ru-RU" sz="1600" dirty="0"/>
              <a:t> води </a:t>
            </a:r>
            <a:r>
              <a:rPr lang="ru-RU" sz="1600" dirty="0" err="1"/>
              <a:t>є</a:t>
            </a:r>
            <a:r>
              <a:rPr lang="ru-RU" sz="1600" dirty="0"/>
              <a:t> те,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основні</a:t>
            </a:r>
            <a:r>
              <a:rPr lang="ru-RU" sz="1600" dirty="0"/>
              <a:t> </a:t>
            </a:r>
            <a:r>
              <a:rPr lang="ru-RU" sz="1600" dirty="0" err="1"/>
              <a:t>іони</a:t>
            </a:r>
            <a:r>
              <a:rPr lang="ru-RU" sz="1600" dirty="0"/>
              <a:t> </a:t>
            </a:r>
            <a:r>
              <a:rPr lang="ru-RU" sz="1600" dirty="0" err="1"/>
              <a:t>характеризуються</a:t>
            </a:r>
            <a:r>
              <a:rPr lang="ru-RU" sz="1600" dirty="0"/>
              <a:t> </a:t>
            </a:r>
            <a:r>
              <a:rPr lang="ru-RU" sz="1600" dirty="0" err="1"/>
              <a:t>постійним</a:t>
            </a:r>
            <a:r>
              <a:rPr lang="ru-RU" sz="1600" dirty="0"/>
              <a:t> </a:t>
            </a:r>
            <a:r>
              <a:rPr lang="ru-RU" sz="1600" dirty="0" err="1"/>
              <a:t>співвідношенням</a:t>
            </a:r>
            <a:r>
              <a:rPr lang="ru-RU" sz="1600" dirty="0"/>
              <a:t> у </a:t>
            </a:r>
            <a:r>
              <a:rPr lang="ru-RU" sz="1600" dirty="0" err="1"/>
              <a:t>всьому</a:t>
            </a:r>
            <a:r>
              <a:rPr lang="ru-RU" sz="1600" dirty="0"/>
              <a:t> </a:t>
            </a:r>
            <a:r>
              <a:rPr lang="ru-RU" sz="1600" dirty="0" err="1"/>
              <a:t>обсязі</a:t>
            </a:r>
            <a:r>
              <a:rPr lang="ru-RU" sz="1600" dirty="0"/>
              <a:t> </a:t>
            </a:r>
            <a:r>
              <a:rPr lang="ru-RU" sz="1600" dirty="0" err="1"/>
              <a:t>світового</a:t>
            </a:r>
            <a:r>
              <a:rPr lang="ru-RU" sz="1600" dirty="0"/>
              <a:t> океану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b="1" i="1" u="sng" dirty="0" err="1"/>
              <a:t>Літосфера</a:t>
            </a:r>
            <a:r>
              <a:rPr lang="ru-RU" sz="1600" dirty="0"/>
              <a:t> — </a:t>
            </a:r>
            <a:r>
              <a:rPr lang="ru-RU" sz="1600" dirty="0" err="1"/>
              <a:t>зовнішня</a:t>
            </a:r>
            <a:r>
              <a:rPr lang="ru-RU" sz="1600" dirty="0"/>
              <a:t> тверда </a:t>
            </a:r>
            <a:r>
              <a:rPr lang="ru-RU" sz="1600" dirty="0" err="1"/>
              <a:t>оболонка</a:t>
            </a:r>
            <a:r>
              <a:rPr lang="ru-RU" sz="1600" dirty="0"/>
              <a:t> </a:t>
            </a:r>
            <a:r>
              <a:rPr lang="ru-RU" sz="1600" dirty="0" err="1"/>
              <a:t>Землі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складається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 </a:t>
            </a:r>
            <a:r>
              <a:rPr lang="ru-RU" sz="1600" dirty="0" err="1"/>
              <a:t>осадових</a:t>
            </a:r>
            <a:r>
              <a:rPr lang="ru-RU" sz="1600" dirty="0"/>
              <a:t> </a:t>
            </a:r>
            <a:r>
              <a:rPr lang="ru-RU" sz="1600" dirty="0" err="1"/>
              <a:t>і</a:t>
            </a:r>
            <a:r>
              <a:rPr lang="ru-RU" sz="1600" dirty="0"/>
              <a:t> </a:t>
            </a:r>
            <a:r>
              <a:rPr lang="ru-RU" sz="1600" dirty="0" err="1"/>
              <a:t>магматичних</a:t>
            </a:r>
            <a:r>
              <a:rPr lang="ru-RU" sz="1600" dirty="0"/>
              <a:t> </a:t>
            </a:r>
            <a:r>
              <a:rPr lang="ru-RU" sz="1600" dirty="0" err="1"/>
              <a:t>порід</a:t>
            </a:r>
            <a:r>
              <a:rPr lang="ru-RU" sz="1600" dirty="0"/>
              <a:t>. </a:t>
            </a:r>
            <a:r>
              <a:rPr lang="ru-RU" sz="1600" dirty="0" err="1"/>
              <a:t>Поверхневий</a:t>
            </a:r>
            <a:r>
              <a:rPr lang="ru-RU" sz="1600" dirty="0"/>
              <a:t> шар літосфери, у </a:t>
            </a:r>
            <a:r>
              <a:rPr lang="ru-RU" sz="1600" dirty="0" err="1"/>
              <a:t>якому</a:t>
            </a:r>
            <a:r>
              <a:rPr lang="ru-RU" sz="1600" dirty="0"/>
              <a:t> </a:t>
            </a:r>
            <a:r>
              <a:rPr lang="ru-RU" sz="1600" dirty="0" err="1"/>
              <a:t>здійснюється</a:t>
            </a:r>
            <a:r>
              <a:rPr lang="ru-RU" sz="1600" dirty="0"/>
              <a:t> </a:t>
            </a:r>
            <a:r>
              <a:rPr lang="ru-RU" sz="1600" dirty="0" err="1"/>
              <a:t>взаємодія</a:t>
            </a:r>
            <a:r>
              <a:rPr lang="ru-RU" sz="1600" dirty="0"/>
              <a:t> </a:t>
            </a:r>
            <a:r>
              <a:rPr lang="ru-RU" sz="1600" dirty="0" err="1"/>
              <a:t>живої</a:t>
            </a:r>
            <a:r>
              <a:rPr lang="ru-RU" sz="1600" dirty="0"/>
              <a:t> </a:t>
            </a:r>
            <a:r>
              <a:rPr lang="ru-RU" sz="1600" dirty="0" err="1"/>
              <a:t>матерії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мінеральною</a:t>
            </a:r>
            <a:r>
              <a:rPr lang="ru-RU" sz="1600" dirty="0"/>
              <a:t> (</a:t>
            </a:r>
            <a:r>
              <a:rPr lang="ru-RU" sz="1600" dirty="0" err="1"/>
              <a:t>неорганічною</a:t>
            </a:r>
            <a:r>
              <a:rPr lang="ru-RU" sz="1600" dirty="0"/>
              <a:t>), </a:t>
            </a:r>
            <a:r>
              <a:rPr lang="ru-RU" sz="1600" dirty="0" err="1"/>
              <a:t>являє</a:t>
            </a:r>
            <a:r>
              <a:rPr lang="ru-RU" sz="1600" dirty="0"/>
              <a:t> </a:t>
            </a:r>
            <a:r>
              <a:rPr lang="ru-RU" sz="1600" dirty="0" err="1"/>
              <a:t>собоюґрунт</a:t>
            </a:r>
            <a:r>
              <a:rPr lang="ru-RU" sz="1600" dirty="0"/>
              <a:t>. </a:t>
            </a:r>
            <a:r>
              <a:rPr lang="ru-RU" sz="1600" dirty="0" err="1"/>
              <a:t>Залишки</a:t>
            </a:r>
            <a:r>
              <a:rPr lang="ru-RU" sz="1600" dirty="0"/>
              <a:t> </a:t>
            </a:r>
            <a:r>
              <a:rPr lang="ru-RU" sz="1600" dirty="0" err="1"/>
              <a:t>організмів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розкладання</a:t>
            </a:r>
            <a:r>
              <a:rPr lang="ru-RU" sz="1600" dirty="0"/>
              <a:t> </a:t>
            </a:r>
            <a:r>
              <a:rPr lang="ru-RU" sz="1600" dirty="0" err="1"/>
              <a:t>переходять</a:t>
            </a:r>
            <a:r>
              <a:rPr lang="ru-RU" sz="1600" dirty="0"/>
              <a:t> у гумус (</a:t>
            </a:r>
            <a:r>
              <a:rPr lang="ru-RU" sz="1600" dirty="0" err="1"/>
              <a:t>родючу</a:t>
            </a:r>
            <a:r>
              <a:rPr lang="ru-RU" sz="1600" dirty="0"/>
              <a:t> </a:t>
            </a:r>
            <a:r>
              <a:rPr lang="ru-RU" sz="1600" dirty="0" err="1"/>
              <a:t>частину</a:t>
            </a:r>
            <a:r>
              <a:rPr lang="ru-RU" sz="1600" dirty="0"/>
              <a:t> </a:t>
            </a:r>
            <a:r>
              <a:rPr lang="ru-RU" sz="1600" dirty="0" err="1"/>
              <a:t>ґрунту</a:t>
            </a:r>
            <a:r>
              <a:rPr lang="ru-RU" sz="1600" dirty="0"/>
              <a:t>). </a:t>
            </a:r>
            <a:r>
              <a:rPr lang="ru-RU" sz="1600" dirty="0" err="1"/>
              <a:t>Складовими</a:t>
            </a:r>
            <a:r>
              <a:rPr lang="ru-RU" sz="1600" dirty="0"/>
              <a:t> </a:t>
            </a:r>
            <a:r>
              <a:rPr lang="ru-RU" sz="1600" dirty="0" err="1"/>
              <a:t>частинами</a:t>
            </a:r>
            <a:r>
              <a:rPr lang="ru-RU" sz="1600" dirty="0"/>
              <a:t> </a:t>
            </a:r>
            <a:r>
              <a:rPr lang="ru-RU" sz="1600" dirty="0" err="1"/>
              <a:t>ґрунту</a:t>
            </a:r>
            <a:r>
              <a:rPr lang="ru-RU" sz="1600" dirty="0"/>
              <a:t> </a:t>
            </a:r>
            <a:r>
              <a:rPr lang="ru-RU" sz="1600" dirty="0" err="1"/>
              <a:t>служать</a:t>
            </a:r>
            <a:r>
              <a:rPr lang="ru-RU" sz="1600" dirty="0"/>
              <a:t> </a:t>
            </a:r>
            <a:r>
              <a:rPr lang="ru-RU" sz="1600" dirty="0" err="1"/>
              <a:t>мінерали</a:t>
            </a:r>
            <a:r>
              <a:rPr lang="ru-RU" sz="1600" dirty="0"/>
              <a:t>, </a:t>
            </a:r>
            <a:r>
              <a:rPr lang="ru-RU" sz="1600" dirty="0" err="1"/>
              <a:t>органічні</a:t>
            </a:r>
            <a:r>
              <a:rPr lang="ru-RU" sz="1600" dirty="0"/>
              <a:t> </a:t>
            </a:r>
            <a:r>
              <a:rPr lang="ru-RU" sz="1600" dirty="0" err="1"/>
              <a:t>речовини</a:t>
            </a:r>
            <a:r>
              <a:rPr lang="ru-RU" sz="1600" dirty="0"/>
              <a:t>, </a:t>
            </a:r>
            <a:r>
              <a:rPr lang="ru-RU" sz="1600" dirty="0" err="1"/>
              <a:t>живі</a:t>
            </a:r>
            <a:r>
              <a:rPr lang="ru-RU" sz="1600" dirty="0"/>
              <a:t> </a:t>
            </a:r>
            <a:r>
              <a:rPr lang="ru-RU" sz="1600" dirty="0" err="1"/>
              <a:t>організми</a:t>
            </a:r>
            <a:r>
              <a:rPr lang="ru-RU" sz="1600" dirty="0"/>
              <a:t>, вода, гази. </a:t>
            </a:r>
            <a:r>
              <a:rPr lang="ru-RU" sz="1600" dirty="0" err="1"/>
              <a:t>Педосфера</a:t>
            </a:r>
            <a:r>
              <a:rPr lang="ru-RU" sz="1600" dirty="0"/>
              <a:t> — </a:t>
            </a:r>
            <a:r>
              <a:rPr lang="ru-RU" sz="1600" dirty="0" err="1"/>
              <a:t>ґрунтова</a:t>
            </a:r>
            <a:r>
              <a:rPr lang="ru-RU" sz="1600" dirty="0"/>
              <a:t> </a:t>
            </a:r>
            <a:r>
              <a:rPr lang="ru-RU" sz="1600" dirty="0" err="1"/>
              <a:t>оболонка</a:t>
            </a:r>
            <a:r>
              <a:rPr lang="ru-RU" sz="1600" dirty="0"/>
              <a:t> </a:t>
            </a:r>
            <a:r>
              <a:rPr lang="ru-RU" sz="1600" dirty="0" err="1"/>
              <a:t>планети</a:t>
            </a:r>
            <a:r>
              <a:rPr lang="ru-RU" sz="1600" dirty="0"/>
              <a:t>, </a:t>
            </a:r>
            <a:r>
              <a:rPr lang="ru-RU" sz="1600" dirty="0" err="1"/>
              <a:t>повністю</a:t>
            </a:r>
            <a:r>
              <a:rPr lang="ru-RU" sz="1600" dirty="0"/>
              <a:t> </a:t>
            </a:r>
            <a:r>
              <a:rPr lang="ru-RU" sz="1600" dirty="0" err="1"/>
              <a:t>просякнута</a:t>
            </a:r>
            <a:r>
              <a:rPr lang="ru-RU" sz="1600" dirty="0"/>
              <a:t> </a:t>
            </a:r>
            <a:r>
              <a:rPr lang="ru-RU" sz="1600" dirty="0" err="1"/>
              <a:t>живими</a:t>
            </a:r>
            <a:r>
              <a:rPr lang="ru-RU" sz="1600" dirty="0"/>
              <a:t> </a:t>
            </a:r>
            <a:r>
              <a:rPr lang="ru-RU" sz="1600" dirty="0" err="1"/>
              <a:t>організмами</a:t>
            </a:r>
            <a:r>
              <a:rPr lang="ru-RU" sz="1600" dirty="0"/>
              <a:t> та </a:t>
            </a:r>
            <a:r>
              <a:rPr lang="ru-RU" sz="1600" dirty="0" err="1"/>
              <a:t>складається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продуктів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життєдіяльності</a:t>
            </a:r>
            <a:r>
              <a:rPr lang="ru-RU" sz="1600" dirty="0"/>
              <a:t>. </a:t>
            </a:r>
            <a:r>
              <a:rPr lang="ru-RU" sz="1600" dirty="0" err="1"/>
              <a:t>Переважні</a:t>
            </a:r>
            <a:r>
              <a:rPr lang="ru-RU" sz="1600" dirty="0"/>
              <a:t> </a:t>
            </a:r>
            <a:r>
              <a:rPr lang="ru-RU" sz="1600" dirty="0" err="1"/>
              <a:t>елементи</a:t>
            </a:r>
            <a:r>
              <a:rPr lang="ru-RU" sz="1600" dirty="0"/>
              <a:t> </a:t>
            </a:r>
            <a:r>
              <a:rPr lang="ru-RU" sz="1600" dirty="0" err="1"/>
              <a:t>хімічного</a:t>
            </a:r>
            <a:r>
              <a:rPr lang="ru-RU" sz="1600" dirty="0"/>
              <a:t> складу літосфери: </a:t>
            </a:r>
            <a:r>
              <a:rPr lang="ru-RU" sz="1600" dirty="0" err="1"/>
              <a:t>кисень</a:t>
            </a:r>
            <a:r>
              <a:rPr lang="ru-RU" sz="1600" dirty="0"/>
              <a:t> — </a:t>
            </a:r>
            <a:r>
              <a:rPr lang="en-US" sz="1600" dirty="0"/>
              <a:t>O</a:t>
            </a:r>
            <a:r>
              <a:rPr lang="ru-RU" sz="1600" dirty="0"/>
              <a:t>,</a:t>
            </a:r>
            <a:r>
              <a:rPr lang="en-US" sz="1600" dirty="0"/>
              <a:t> </a:t>
            </a:r>
            <a:r>
              <a:rPr lang="ru-RU" sz="1600" dirty="0" err="1"/>
              <a:t>кремній</a:t>
            </a:r>
            <a:r>
              <a:rPr lang="ru-RU" sz="1600" dirty="0"/>
              <a:t> — </a:t>
            </a:r>
            <a:r>
              <a:rPr lang="en-US" sz="1600" dirty="0"/>
              <a:t>Si</a:t>
            </a:r>
            <a:r>
              <a:rPr lang="ru-RU" sz="1600" dirty="0"/>
              <a:t>,</a:t>
            </a:r>
            <a:r>
              <a:rPr lang="en-US" sz="1600" dirty="0"/>
              <a:t> </a:t>
            </a:r>
            <a:r>
              <a:rPr lang="ru-RU" sz="1600" dirty="0" err="1"/>
              <a:t>алюміній</a:t>
            </a:r>
            <a:r>
              <a:rPr lang="ru-RU" sz="1600" dirty="0"/>
              <a:t> — </a:t>
            </a:r>
            <a:r>
              <a:rPr lang="en-US" sz="1600" dirty="0"/>
              <a:t>Al</a:t>
            </a:r>
            <a:r>
              <a:rPr lang="ru-RU" sz="1600" dirty="0"/>
              <a:t>,</a:t>
            </a:r>
            <a:r>
              <a:rPr lang="en-US" sz="1600" dirty="0"/>
              <a:t> </a:t>
            </a:r>
            <a:r>
              <a:rPr lang="ru-RU" sz="1600" dirty="0" err="1"/>
              <a:t>залізо</a:t>
            </a:r>
            <a:r>
              <a:rPr lang="ru-RU" sz="1600" dirty="0"/>
              <a:t> — </a:t>
            </a:r>
            <a:r>
              <a:rPr lang="en-US" sz="1600" dirty="0"/>
              <a:t>Fe</a:t>
            </a:r>
            <a:r>
              <a:rPr lang="ru-RU" sz="1600" dirty="0"/>
              <a:t>, </a:t>
            </a:r>
            <a:r>
              <a:rPr lang="ru-RU" sz="1600" dirty="0" err="1"/>
              <a:t>кальцій</a:t>
            </a:r>
            <a:r>
              <a:rPr lang="ru-RU" sz="1600" dirty="0"/>
              <a:t> — </a:t>
            </a:r>
            <a:r>
              <a:rPr lang="en-US" sz="1600" dirty="0"/>
              <a:t>Ca</a:t>
            </a:r>
            <a:r>
              <a:rPr lang="ru-RU" sz="1600" dirty="0"/>
              <a:t>, </a:t>
            </a:r>
            <a:r>
              <a:rPr lang="ru-RU" sz="1600" dirty="0" err="1"/>
              <a:t>магній</a:t>
            </a:r>
            <a:r>
              <a:rPr lang="ru-RU" sz="1600" dirty="0"/>
              <a:t> — </a:t>
            </a:r>
            <a:r>
              <a:rPr lang="en-US" sz="1600" dirty="0"/>
              <a:t>Mg</a:t>
            </a:r>
            <a:r>
              <a:rPr lang="ru-RU" sz="1600" dirty="0"/>
              <a:t>, </a:t>
            </a:r>
            <a:r>
              <a:rPr lang="ru-RU" sz="1600" dirty="0" err="1"/>
              <a:t>натрій</a:t>
            </a:r>
            <a:r>
              <a:rPr lang="ru-RU" sz="1600" dirty="0"/>
              <a:t> — </a:t>
            </a:r>
            <a:r>
              <a:rPr lang="en-US" sz="1600" dirty="0"/>
              <a:t>Na</a:t>
            </a:r>
            <a:r>
              <a:rPr lang="ru-RU" sz="1600" dirty="0"/>
              <a:t>, </a:t>
            </a:r>
            <a:r>
              <a:rPr lang="ru-RU" sz="1600" dirty="0" err="1"/>
              <a:t>калій</a:t>
            </a:r>
            <a:r>
              <a:rPr lang="ru-RU" sz="1600" dirty="0"/>
              <a:t> — </a:t>
            </a:r>
            <a:r>
              <a:rPr lang="en-US" sz="1600" dirty="0"/>
              <a:t>K </a:t>
            </a:r>
            <a:endParaRPr lang="ru-RU" sz="1600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Межі біосфери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803911"/>
            <a:ext cx="8229600" cy="1054089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      Біосфера займає нижній шар атмосфери(10 км), всю гідросферу(11км) і верхній шар земної кори(15 км).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785926"/>
            <a:ext cx="3643306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785926"/>
            <a:ext cx="3500462" cy="3429023"/>
          </a:xfrm>
          <a:prstGeom prst="parallelogram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КОЛООБІГ РЕЧОВИН В БІОСФЕРІ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72074"/>
            <a:ext cx="8229600" cy="107157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900" dirty="0" smtClean="0"/>
              <a:t>    Біогеохімічні цикли це переміщення біогенних елементів від одного компоненту біосфери до інших. На певних етапах цього кругообігу вони входять до складу живої речовини.</a:t>
            </a:r>
          </a:p>
          <a:p>
            <a:endParaRPr lang="ru-RU" dirty="0"/>
          </a:p>
        </p:txBody>
      </p:sp>
      <p:pic>
        <p:nvPicPr>
          <p:cNvPr id="3074" name="Picture 2" descr="D:\My projects\My lessons\English\Irina\1311079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86" y="1714488"/>
            <a:ext cx="4581928" cy="3252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My projects\My lessons\English\Irina\Мал._2._Колообіг_вод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3493" y="1714488"/>
            <a:ext cx="4086225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біогеохімічний цикл карбону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858180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біогеохімічний цикл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оксигену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 нітрогену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571744"/>
            <a:ext cx="3819037" cy="3143272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571744"/>
            <a:ext cx="4345811" cy="3143272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000760" y="2071678"/>
            <a:ext cx="3071834" cy="27860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2071678"/>
            <a:ext cx="3000396" cy="27860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234" y="2071678"/>
            <a:ext cx="2857488" cy="27860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Роль організмів у перетворенні оболонок Землі </a:t>
            </a:r>
            <a:endParaRPr lang="ru-RU" sz="4000" dirty="0"/>
          </a:p>
        </p:txBody>
      </p:sp>
      <p:pic>
        <p:nvPicPr>
          <p:cNvPr id="4098" name="Picture 2" descr="D:\My projects\My lessons\English\Irina\350px-Priroda5_2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2384539" cy="1778184"/>
          </a:xfrm>
          <a:prstGeom prst="ellipse">
            <a:avLst/>
          </a:prstGeom>
          <a:ln w="381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D:\My projects\My lessons\English\Irina\geo_evropa4_te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8665" y="2428868"/>
            <a:ext cx="2667781" cy="1714512"/>
          </a:xfrm>
          <a:prstGeom prst="ellipse">
            <a:avLst/>
          </a:prstGeom>
          <a:ln w="762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266" y="2183605"/>
            <a:ext cx="2928958" cy="1602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32" y="4242207"/>
            <a:ext cx="2857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створення осадових порід </a:t>
            </a:r>
          </a:p>
          <a:p>
            <a:pPr algn="ctr"/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57554" y="428625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ґрунтоутворення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397355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підтримання сталості газового складу атмосфери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281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БІОСФЕРА</vt:lpstr>
      <vt:lpstr>Що таке біосфера?</vt:lpstr>
      <vt:lpstr>Історія</vt:lpstr>
      <vt:lpstr>Слайд 4</vt:lpstr>
      <vt:lpstr>Межі біосфери</vt:lpstr>
      <vt:lpstr>КОЛООБІГ РЕЧОВИН В БІОСФЕРІ</vt:lpstr>
      <vt:lpstr>біогеохімічний цикл карбону </vt:lpstr>
      <vt:lpstr>біогеохімічний цикл оксигену і нітрогену</vt:lpstr>
      <vt:lpstr>Роль організмів у перетворенні оболонок Землі </vt:lpstr>
      <vt:lpstr>Основні положення вчення В. І. Вернадського про біосферу </vt:lpstr>
      <vt:lpstr>Слайд 11</vt:lpstr>
      <vt:lpstr>Взаємодія з іншими оболонками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БІОСФЕРА</dc:title>
  <dc:creator>tari4ok</dc:creator>
  <cp:lastModifiedBy>tari4ok</cp:lastModifiedBy>
  <cp:revision>9</cp:revision>
  <dcterms:created xsi:type="dcterms:W3CDTF">2014-03-28T06:51:27Z</dcterms:created>
  <dcterms:modified xsi:type="dcterms:W3CDTF">2014-05-16T05:44:37Z</dcterms:modified>
</cp:coreProperties>
</file>