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F%D0%B8%D1%81%D0%BE%D0%BA_%D1%81%D1%82%D1%80%D0%B0%D0%BD_%D0%BF%D0%BE_%D0%BD%D0%B0%D1%81%D0%B5%D0%BB%D0%B5%D0%BD%D0%B8%D1%8E" TargetMode="External"/><Relationship Id="rId13" Type="http://schemas.openxmlformats.org/officeDocument/2006/relationships/hyperlink" Target="http://ru.wikipedia.org/wiki/%D0%9F%D1%80%D0%B5%D0%B7%D0%B8%D0%B4%D0%B5%D0%BD%D1%82_%D0%9F%D0%BE%D0%BB%D1%8C%D1%88%D0%B8" TargetMode="External"/><Relationship Id="rId18" Type="http://schemas.openxmlformats.org/officeDocument/2006/relationships/hyperlink" Target="http://ru.wikipedia.org/wiki/%D0%A0%D0%BE%D1%81%D1%81%D0%B8%D1%8F" TargetMode="External"/><Relationship Id="rId26" Type="http://schemas.openxmlformats.org/officeDocument/2006/relationships/hyperlink" Target="http://ru.wikipedia.org/wiki/%D0%9A%D0%B0%D1%82%D0%BE%D0%BB%D0%B8%D1%86%D0%B8%D0%B7%D0%BC" TargetMode="External"/><Relationship Id="rId3" Type="http://schemas.openxmlformats.org/officeDocument/2006/relationships/hyperlink" Target="http://ru.wikipedia.org/wiki/%D0%9F%D0%BE%D0%BB%D1%8C%D1%81%D0%BA%D0%B8%D0%B9_%D1%8F%D0%B7%D1%8B%D0%BA" TargetMode="External"/><Relationship Id="rId21" Type="http://schemas.openxmlformats.org/officeDocument/2006/relationships/hyperlink" Target="http://ru.wikipedia.org/wiki/%D0%91%D0%B5%D0%BB%D0%BE%D1%80%D1%83%D1%81%D1%81%D0%B8%D1%8F" TargetMode="External"/><Relationship Id="rId7" Type="http://schemas.openxmlformats.org/officeDocument/2006/relationships/hyperlink" Target="http://ru.wikipedia.org/wiki/2011_%D0%B3%D0%BE%D0%B4" TargetMode="External"/><Relationship Id="rId12" Type="http://schemas.openxmlformats.org/officeDocument/2006/relationships/hyperlink" Target="http://ru.wikipedia.org/wiki/%D0%9F%D0%B0%D1%80%D0%BB%D0%B0%D0%BC%D0%B5%D0%BD%D1%82%D1%81%D0%BA%D0%B0%D1%8F_%D1%80%D0%B5%D1%81%D0%BF%D1%83%D0%B1%D0%BB%D0%B8%D0%BA%D0%B0" TargetMode="External"/><Relationship Id="rId17" Type="http://schemas.openxmlformats.org/officeDocument/2006/relationships/hyperlink" Target="http://ru.wikipedia.org/wiki/%D0%91%D0%B0%D0%BB%D1%82%D0%B8%D0%B9%D1%81%D0%BA%D0%BE%D0%B5_%D0%BC%D0%BE%D1%80%D0%B5" TargetMode="External"/><Relationship Id="rId25" Type="http://schemas.openxmlformats.org/officeDocument/2006/relationships/hyperlink" Target="http://ru.wikipedia.org/wiki/%D0%93%D0%B5%D1%80%D0%BC%D0%B0%D0%BD%D0%B8%D1%8F" TargetMode="External"/><Relationship Id="rId2" Type="http://schemas.openxmlformats.org/officeDocument/2006/relationships/image" Target="../media/image2.gif"/><Relationship Id="rId16" Type="http://schemas.openxmlformats.org/officeDocument/2006/relationships/hyperlink" Target="http://ru.wikipedia.org/wiki/%D0%94%D0%BE%D0%BD%D0%B0%D0%BB%D1%8C%D0%B4_%D0%A2%D1%83%D1%81%D0%BA" TargetMode="External"/><Relationship Id="rId20" Type="http://schemas.openxmlformats.org/officeDocument/2006/relationships/hyperlink" Target="http://ru.wikipedia.org/wiki/%D0%9B%D0%B8%D1%82%D0%B2%D0%B0" TargetMode="External"/><Relationship Id="rId29" Type="http://schemas.openxmlformats.org/officeDocument/2006/relationships/hyperlink" Target="http://ru.wikipedia.org/wiki/%D0%9F%D0%BE%D0%BB%D1%8C%D1%81%D0%BA%D0%B8%D0%B9_%D0%B7%D0%BB%D0%BE%D1%82%D1%8B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5%D1%80%D0%B5%D0%BF%D0%B8%D1%81%D1%8C_%D0%BD%D0%B0%D1%81%D0%B5%D0%BB%D0%B5%D0%BD%D0%B8%D1%8F" TargetMode="External"/><Relationship Id="rId11" Type="http://schemas.openxmlformats.org/officeDocument/2006/relationships/hyperlink" Target="http://ru.wikipedia.org/wiki/%D0%A3%D0%BD%D0%B8%D1%82%D0%B0%D1%80%D0%BD%D0%BE%D0%B5_%D0%B3%D0%BE%D1%81%D1%83%D0%B4%D0%B0%D1%80%D1%81%D1%82%D0%B2%D0%BE" TargetMode="External"/><Relationship Id="rId24" Type="http://schemas.openxmlformats.org/officeDocument/2006/relationships/hyperlink" Target="http://ru.wikipedia.org/wiki/%D0%A7%D0%B5%D1%85%D0%B8%D1%8F" TargetMode="External"/><Relationship Id="rId5" Type="http://schemas.openxmlformats.org/officeDocument/2006/relationships/hyperlink" Target="http://ru.wikipedia.org/wiki/%D0%A6%D0%B5%D0%BD%D1%82%D1%80%D0%B0%D0%BB%D1%8C%D0%BD%D0%B0%D1%8F_%D0%95%D0%B2%D1%80%D0%BE%D0%BF%D0%B0" TargetMode="External"/><Relationship Id="rId15" Type="http://schemas.openxmlformats.org/officeDocument/2006/relationships/hyperlink" Target="http://ru.wikipedia.org/wiki/%D0%9F%D1%80%D0%B5%D0%BC%D1%8C%D0%B5%D1%80-%D0%BC%D0%B8%D0%BD%D0%B8%D1%81%D1%82%D1%80_%D0%9F%D0%BE%D0%BB%D1%8C%D1%88%D0%B8" TargetMode="External"/><Relationship Id="rId23" Type="http://schemas.openxmlformats.org/officeDocument/2006/relationships/hyperlink" Target="http://ru.wikipedia.org/wiki/%D0%A1%D0%BB%D0%BE%D0%B2%D0%B0%D0%BA%D0%B8%D1%8F" TargetMode="External"/><Relationship Id="rId28" Type="http://schemas.openxmlformats.org/officeDocument/2006/relationships/hyperlink" Target="http://ru.wikipedia.org/wiki/%D0%94%D0%BE%D0%BB%D0%BB%D0%B0%D1%80_%D0%A1%D0%A8%D0%90" TargetMode="External"/><Relationship Id="rId10" Type="http://schemas.openxmlformats.org/officeDocument/2006/relationships/hyperlink" Target="http://ru.wikipedia.org/wiki/%D0%92%D0%B0%D1%80%D1%88%D0%B0%D0%B2%D0%B0" TargetMode="External"/><Relationship Id="rId19" Type="http://schemas.openxmlformats.org/officeDocument/2006/relationships/hyperlink" Target="http://ru.wikipedia.org/wiki/%D0%9A%D0%B0%D0%BB%D0%B8%D0%BD%D0%B8%D0%BD%D0%B3%D1%80%D0%B0%D0%B4%D1%81%D0%BA%D0%B0%D1%8F_%D0%BE%D0%B1%D0%BB%D0%B0%D1%81%D1%82%D1%8C" TargetMode="External"/><Relationship Id="rId31" Type="http://schemas.openxmlformats.org/officeDocument/2006/relationships/image" Target="../media/image3.jpeg"/><Relationship Id="rId4" Type="http://schemas.openxmlformats.org/officeDocument/2006/relationships/hyperlink" Target="http://ru.wikipedia.org/wiki/%D0%93%D0%BE%D1%81%D1%83%D0%B4%D0%B0%D1%80%D1%81%D1%82%D0%B2%D0%BE" TargetMode="External"/><Relationship Id="rId9" Type="http://schemas.openxmlformats.org/officeDocument/2006/relationships/hyperlink" Target="http://ru.wikipedia.org/wiki/%D0%A1%D0%BF%D0%B8%D1%81%D0%BE%D0%BA_%D1%81%D1%82%D1%80%D0%B0%D0%BD_%D0%B8_%D0%B7%D0%B0%D0%B2%D0%B8%D1%81%D0%B8%D0%BC%D1%8B%D1%85_%D1%82%D0%B5%D1%80%D1%80%D0%B8%D1%82%D0%BE%D1%80%D0%B8%D0%B9_%D0%BF%D0%BE_%D0%BF%D0%BB%D0%BE%D1%89%D0%B0%D0%B4%D0%B8" TargetMode="External"/><Relationship Id="rId14" Type="http://schemas.openxmlformats.org/officeDocument/2006/relationships/hyperlink" Target="http://ru.wikipedia.org/wiki/%D0%91%D1%80%D0%BE%D0%BD%D0%B8%D1%81%D0%BB%D0%B0%D0%B2_%D0%9A%D0%BE%D0%BC%D0%BE%D1%80%D0%BE%D0%B2%D1%81%D0%BA%D0%B8%D0%B9" TargetMode="External"/><Relationship Id="rId22" Type="http://schemas.openxmlformats.org/officeDocument/2006/relationships/hyperlink" Target="http://ru.wikipedia.org/wiki/%D0%A3%D0%BA%D1%80%D0%B0%D0%B8%D0%BD%D0%B0" TargetMode="External"/><Relationship Id="rId27" Type="http://schemas.openxmlformats.org/officeDocument/2006/relationships/hyperlink" Target="http://ru.wikipedia.org/wiki/%D0%92%D0%B0%D0%BB%D0%BE%D0%B2%D1%8B%D0%B9_%D0%B2%D0%BD%D1%83%D1%82%D1%80%D0%B5%D0%BD%D0%BD%D0%B8%D0%B9_%D0%BF%D1%80%D0%BE%D0%B4%D1%83%D0%BA%D1%82" TargetMode="External"/><Relationship Id="rId30" Type="http://schemas.openxmlformats.org/officeDocument/2006/relationships/hyperlink" Target="http://ru.wikipedia.org/wiki/%D0%92%D0%B0%D0%BB%D1%8E%D1%82%D0%BD%D1%8B%D0%B9_%D0%BA%D1%83%D1%80%D1%8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0%D0%BF%D0%B0%D1%82%D1%8B" TargetMode="External"/><Relationship Id="rId13" Type="http://schemas.openxmlformats.org/officeDocument/2006/relationships/hyperlink" Target="http://ru.wikipedia.org/wiki/%D0%9E%D0%B4%D1%80%D0%B0_(%D1%80%D0%B5%D0%BA%D0%B0)" TargetMode="External"/><Relationship Id="rId18" Type="http://schemas.openxmlformats.org/officeDocument/2006/relationships/hyperlink" Target="http://ru.wikipedia.org/wiki/%D0%A1%D0%BB%D0%BE%D0%B2%D0%B0%D0%BA%D0%B8%D1%8F" TargetMode="External"/><Relationship Id="rId3" Type="http://schemas.openxmlformats.org/officeDocument/2006/relationships/hyperlink" Target="http://ru.wikipedia.org/wiki/%D0%95%D0%B2%D1%80%D0%BE%D0%BF%D0%B0" TargetMode="External"/><Relationship Id="rId7" Type="http://schemas.openxmlformats.org/officeDocument/2006/relationships/hyperlink" Target="http://ru.wikipedia.org/wiki/%D0%9B%D1%8E%D0%B1%D0%BB%D0%B8%D0%BD%D1%81%D0%BA%D0%B0%D1%8F_%D0%B2%D0%BE%D0%B7%D0%B2%D1%8B%D1%88%D0%B5%D0%BD%D0%BD%D0%BE%D1%81%D1%82%D1%8C" TargetMode="External"/><Relationship Id="rId12" Type="http://schemas.openxmlformats.org/officeDocument/2006/relationships/hyperlink" Target="http://ru.wikipedia.org/wiki/%D0%92%D0%B8%D1%81%D0%BB%D0%B0_(%D1%80%D0%B5%D0%BA%D0%B0)" TargetMode="External"/><Relationship Id="rId17" Type="http://schemas.openxmlformats.org/officeDocument/2006/relationships/hyperlink" Target="http://ru.wikipedia.org/wiki/%D0%A3%D0%BA%D1%80%D0%B0%D0%B8%D0%BD%D0%B0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1%D0%B5%D0%BB%D0%BE%D1%80%D1%83%D1%81%D1%81%D0%B8%D1%8F" TargetMode="External"/><Relationship Id="rId20" Type="http://schemas.openxmlformats.org/officeDocument/2006/relationships/hyperlink" Target="http://ru.wikipedia.org/wiki/%D0%93%D0%B5%D1%80%D0%BC%D0%B0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0%BB%D0%BE%D0%BF%D0%BE%D0%BB%D1%8C%D1%81%D0%BA%D0%B0%D1%8F_%D0%B2%D0%BE%D0%B7%D0%B2%D1%8B%D1%88%D0%B5%D0%BD%D0%BD%D0%BE%D1%81%D1%82%D1%8C" TargetMode="External"/><Relationship Id="rId11" Type="http://schemas.openxmlformats.org/officeDocument/2006/relationships/hyperlink" Target="http://ru.wikipedia.org/wiki/%D0%A1%D1%83%D0%B4%D0%B5%D1%82%D1%8B" TargetMode="External"/><Relationship Id="rId5" Type="http://schemas.openxmlformats.org/officeDocument/2006/relationships/hyperlink" Target="http://ru.wikipedia.org/wiki/%D0%91%D0%B0%D0%BB%D1%82%D0%B8%D0%B9%D1%81%D0%BA%D0%B0%D1%8F_%D0%B3%D1%80%D1%8F%D0%B4%D0%B0" TargetMode="External"/><Relationship Id="rId15" Type="http://schemas.openxmlformats.org/officeDocument/2006/relationships/hyperlink" Target="http://ru.wikipedia.org/wiki/%D0%9B%D0%B8%D1%82%D0%B2%D0%B0" TargetMode="External"/><Relationship Id="rId10" Type="http://schemas.openxmlformats.org/officeDocument/2006/relationships/hyperlink" Target="http://ru.wikipedia.org/wiki/%D0%A2%D0%B0%D1%82%D1%80%D1%8B" TargetMode="External"/><Relationship Id="rId19" Type="http://schemas.openxmlformats.org/officeDocument/2006/relationships/hyperlink" Target="http://ru.wikipedia.org/wiki/%D0%A7%D0%B5%D1%85%D0%B8%D1%8F" TargetMode="External"/><Relationship Id="rId4" Type="http://schemas.openxmlformats.org/officeDocument/2006/relationships/hyperlink" Target="http://ru.wikipedia.org/wiki/%D0%9F%D0%BE%D0%BB%D1%8C%D1%81%D0%BA%D0%B0%D1%8F_%D0%BD%D0%B8%D0%B7%D0%BC%D0%B5%D0%BD%D0%BD%D0%BE%D1%81%D1%82%D1%8C" TargetMode="External"/><Relationship Id="rId9" Type="http://schemas.openxmlformats.org/officeDocument/2006/relationships/hyperlink" Target="http://ru.wikipedia.org/wiki/%D0%A0%D1%8B%D1%81%D1%8B" TargetMode="External"/><Relationship Id="rId14" Type="http://schemas.openxmlformats.org/officeDocument/2006/relationships/hyperlink" Target="http://ru.wikipedia.org/wiki/%D0%A0%D0%BE%D1%81%D1%81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5%D0%BC%D1%86%D1%8B" TargetMode="External"/><Relationship Id="rId13" Type="http://schemas.openxmlformats.org/officeDocument/2006/relationships/hyperlink" Target="http://ru.wikipedia.org/wiki/%D0%9F%D0%BE%D0%BB%D1%8C%D1%81%D0%BA%D0%BE-%D0%BB%D0%B8%D1%82%D0%BE%D0%B2%D1%81%D0%BA%D0%B8%D0%B5_%D1%82%D0%B0%D1%82%D0%B0%D1%80%D1%8B" TargetMode="External"/><Relationship Id="rId18" Type="http://schemas.openxmlformats.org/officeDocument/2006/relationships/hyperlink" Target="http://pl.wikipedia.org/wiki/Pierwsze_wysiedlenie_Polak%C3%B3w_z_Kres%C3%B3w_Wschodnich" TargetMode="External"/><Relationship Id="rId3" Type="http://schemas.openxmlformats.org/officeDocument/2006/relationships/hyperlink" Target="http://ru.wikipedia.org/wiki/2008_%D0%B3%D0%BE%D0%B4" TargetMode="External"/><Relationship Id="rId21" Type="http://schemas.openxmlformats.org/officeDocument/2006/relationships/hyperlink" Target="http://ru.wikipedia.org/wiki/%D0%97%D0%B0%D0%BF%D0%B0%D0%B4%D0%BD%D0%B0%D1%8F_%D0%95%D0%B2%D1%80%D0%BE%D0%BF%D0%B0" TargetMode="External"/><Relationship Id="rId7" Type="http://schemas.openxmlformats.org/officeDocument/2006/relationships/hyperlink" Target="http://ru.wikipedia.org/wiki/%D0%A1%D0%B8%D0%BB%D0%B5%D0%B7%D1%86%D1%8B" TargetMode="External"/><Relationship Id="rId12" Type="http://schemas.openxmlformats.org/officeDocument/2006/relationships/hyperlink" Target="http://ru.wikipedia.org/wiki/%D0%95%D0%B2%D1%80%D0%B5%D0%B8" TargetMode="External"/><Relationship Id="rId17" Type="http://schemas.openxmlformats.org/officeDocument/2006/relationships/hyperlink" Target="http://ru.wikipedia.org/wiki/%D0%94%D0%B5%D0%BF%D0%BE%D1%80%D1%82%D0%B0%D1%86%D0%B8%D1%8F_%D0%BD%D0%B5%D0%BC%D1%86%D0%B5%D0%B2_%D0%BF%D0%BE%D1%81%D0%BB%D0%B5_%D0%92%D1%82%D0%BE%D1%80%D0%BE%D0%B9_%D0%BC%D0%B8%D1%80%D0%BE%D0%B2%D0%BE%D0%B9_%D0%B2%D0%BE%D0%B9%D0%BD%D1%8B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ru.wikipedia.org/wiki/%D0%A5%D0%BE%D0%BB%D0%BE%D0%BA%D0%BE%D1%81%D1%82_%D0%B2_%D0%9F%D0%BE%D0%BB%D1%8C%D1%88%D0%B5" TargetMode="External"/><Relationship Id="rId20" Type="http://schemas.openxmlformats.org/officeDocument/2006/relationships/hyperlink" Target="http://ru.wikipedia.org/wiki/%D0%92%D1%8B%D1%81%D0%B5%D0%BB%D0%B5%D0%BD%D0%B8%D0%B5_%D1%83%D0%BA%D1%80%D0%B0%D0%B8%D0%BD%D1%86%D0%B5%D0%B2_%D0%B8%D0%B7_%D0%9F%D0%BE%D0%BB%D1%8C%D1%88%D0%B8_%D0%B2_%D0%A3%D0%A1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0%BB%D1%8C%D1%81%D0%BA%D0%B8%D0%B9_%D1%8F%D0%B7%D1%8B%D0%BA" TargetMode="External"/><Relationship Id="rId11" Type="http://schemas.openxmlformats.org/officeDocument/2006/relationships/hyperlink" Target="http://ru.wikipedia.org/wiki/%D0%A6%D1%8B%D0%B3%D0%B0%D0%BD%D0%B5" TargetMode="External"/><Relationship Id="rId5" Type="http://schemas.openxmlformats.org/officeDocument/2006/relationships/hyperlink" Target="http://ru.wikipedia.org/wiki/%D0%9F%D0%BE%D0%BB%D1%8F%D0%BA%D0%B8" TargetMode="External"/><Relationship Id="rId15" Type="http://schemas.openxmlformats.org/officeDocument/2006/relationships/hyperlink" Target="http://ru.wikipedia.org/wiki/%D0%92%D1%82%D0%BE%D1%80%D0%B0%D1%8F_%D0%BC%D0%B8%D1%80%D0%BE%D0%B2%D0%B0%D1%8F_%D0%B2%D0%BE%D0%B9%D0%BD%D0%B0" TargetMode="External"/><Relationship Id="rId10" Type="http://schemas.openxmlformats.org/officeDocument/2006/relationships/hyperlink" Target="http://ru.wikipedia.org/wiki/%D0%A3%D0%BA%D1%80%D0%B0%D0%B8%D0%BD%D1%86%D1%8B" TargetMode="External"/><Relationship Id="rId19" Type="http://schemas.openxmlformats.org/officeDocument/2006/relationships/hyperlink" Target="http://ru.wikipedia.org/w/index.php?title=%D0%92%D1%8B%D1%81%D0%B5%D0%BB%D0%B5%D0%BD%D0%B8%D0%B5_%D0%BF%D0%BE%D0%BB%D1%8C%D1%81%D0%BA%D0%BE%D0%B3%D0%BE_%D0%BD%D0%B0%D1%81%D0%B5%D0%BB%D0%B5%D0%BD%D0%B8%D1%8F_%D0%B8%D0%B7_%D0%A1%D0%A1%D0%A1%D0%A0&amp;action=edit&amp;redlink=1" TargetMode="External"/><Relationship Id="rId4" Type="http://schemas.openxmlformats.org/officeDocument/2006/relationships/hyperlink" Target="http://ru.wikipedia.org/wiki/2002_%D0%B3%D0%BE%D0%B4" TargetMode="External"/><Relationship Id="rId9" Type="http://schemas.openxmlformats.org/officeDocument/2006/relationships/hyperlink" Target="http://ru.wikipedia.org/wiki/%D0%91%D0%B5%D0%BB%D0%BE%D1%80%D1%83%D1%81%D1%8B" TargetMode="External"/><Relationship Id="rId14" Type="http://schemas.openxmlformats.org/officeDocument/2006/relationships/hyperlink" Target="http://ru.wikipedia.org/wiki/XX_%D0%B2%D0%B5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B%D1%8C%D1%81%D0%BA%D0%BE%D0%B5_%D1%85%D0%BE%D0%B7%D1%8F%D0%B9%D1%81%D1%82%D0%B2%D0%BE" TargetMode="External"/><Relationship Id="rId13" Type="http://schemas.openxmlformats.org/officeDocument/2006/relationships/hyperlink" Target="http://ru.wikipedia.org/wiki/2007" TargetMode="External"/><Relationship Id="rId3" Type="http://schemas.openxmlformats.org/officeDocument/2006/relationships/hyperlink" Target="http://ru.wikipedia.org/wiki/%D0%A1%D0%BE%D1%86%D0%B8%D0%B0%D0%BB%D0%B8%D1%81%D1%82%D0%B8%D1%87%D0%B5%D1%81%D0%BA%D0%B8%D0%B5_%D1%81%D1%82%D1%80%D0%B0%D0%BD%D1%8B" TargetMode="External"/><Relationship Id="rId7" Type="http://schemas.openxmlformats.org/officeDocument/2006/relationships/hyperlink" Target="http://ru.wikipedia.org/wiki/2008" TargetMode="External"/><Relationship Id="rId12" Type="http://schemas.openxmlformats.org/officeDocument/2006/relationships/hyperlink" Target="http://ru.wikipedia.org/wiki/%D0%94%D0%BE%D0%BB%D0%BB%D0%B0%D1%80_(%D0%A1%D0%A8%D0%90)" TargetMode="External"/><Relationship Id="rId2" Type="http://schemas.openxmlformats.org/officeDocument/2006/relationships/image" Target="../media/image9.gif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4" TargetMode="External"/><Relationship Id="rId11" Type="http://schemas.openxmlformats.org/officeDocument/2006/relationships/hyperlink" Target="http://ru.wikipedia.org/wiki/%D0%92%D0%B0%D0%BB%D0%BE%D0%B2%D0%BE%D0%B9_%D0%BD%D0%B0%D1%86%D0%B8%D0%BE%D0%BD%D0%B0%D0%BB%D1%8C%D0%BD%D1%8B%D0%B9_%D0%BF%D1%80%D0%BE%D0%B4%D1%83%D0%BA%D1%82" TargetMode="External"/><Relationship Id="rId5" Type="http://schemas.openxmlformats.org/officeDocument/2006/relationships/hyperlink" Target="http://ru.wikipedia.org/wiki/%D0%91%D0%B5%D0%B7%D1%80%D0%B0%D0%B1%D0%BE%D1%82%D0%B8%D1%86%D0%B0" TargetMode="External"/><Relationship Id="rId15" Type="http://schemas.openxmlformats.org/officeDocument/2006/relationships/hyperlink" Target="http://ru.wikipedia.org/wiki/%D0%92%D0%92%D0%9F" TargetMode="External"/><Relationship Id="rId10" Type="http://schemas.openxmlformats.org/officeDocument/2006/relationships/hyperlink" Target="http://ru.wikipedia.org/wiki/%D0%AD%D0%BA%D1%81%D0%BF%D1%80%D0%BE%D0%BF%D1%80%D0%B8%D0%B0%D1%86%D0%B8%D1%8F" TargetMode="External"/><Relationship Id="rId4" Type="http://schemas.openxmlformats.org/officeDocument/2006/relationships/hyperlink" Target="http://ru.wikipedia.org/wiki/%D0%9F%D1%80%D0%B8%D0%B2%D0%B0%D1%82%D0%B8%D0%B7%D0%B0%D1%86%D0%B8%D1%8F" TargetMode="External"/><Relationship Id="rId9" Type="http://schemas.openxmlformats.org/officeDocument/2006/relationships/hyperlink" Target="http://ru.wikipedia.org/wiki/%D0%98%D0%BD%D0%B2%D0%B5%D1%81%D1%82%D0%B8%D1%86%D0%B8%D0%B8" TargetMode="External"/><Relationship Id="rId14" Type="http://schemas.openxmlformats.org/officeDocument/2006/relationships/hyperlink" Target="http://ru.wikipedia.org/wiki/2007_%D0%B3%D0%BE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71480"/>
            <a:ext cx="67408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тему: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«Польша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9780" y="5286388"/>
            <a:ext cx="3944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ученицы 10 класса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Иванисовой Анны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428868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00042"/>
            <a:ext cx="8143932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По́льша</a:t>
            </a:r>
            <a:r>
              <a:rPr lang="ru-RU" dirty="0" smtClean="0"/>
              <a:t> (</a:t>
            </a:r>
            <a:r>
              <a:rPr lang="ru-RU" dirty="0" smtClean="0">
                <a:hlinkClick r:id="rId3" tooltip="Польский язык"/>
              </a:rPr>
              <a:t>польск.</a:t>
            </a:r>
            <a:r>
              <a:rPr lang="ru-RU" dirty="0" smtClean="0"/>
              <a:t> </a:t>
            </a:r>
            <a:r>
              <a:rPr lang="ru-RU" i="1" dirty="0" err="1" smtClean="0"/>
              <a:t>Polska</a:t>
            </a:r>
            <a:r>
              <a:rPr lang="ru-RU" dirty="0" smtClean="0"/>
              <a:t>), официальное название — </a:t>
            </a:r>
            <a:r>
              <a:rPr lang="ru-RU" b="1" dirty="0" err="1" smtClean="0"/>
              <a:t>Респу́блика</a:t>
            </a:r>
            <a:r>
              <a:rPr lang="ru-RU" b="1" dirty="0" smtClean="0"/>
              <a:t> </a:t>
            </a:r>
            <a:r>
              <a:rPr lang="ru-RU" b="1" dirty="0" err="1" smtClean="0"/>
              <a:t>По́льша</a:t>
            </a:r>
            <a:r>
              <a:rPr lang="ru-RU" dirty="0" smtClean="0"/>
              <a:t> (</a:t>
            </a:r>
            <a:r>
              <a:rPr lang="ru-RU" dirty="0" smtClean="0">
                <a:hlinkClick r:id="rId3" tooltip="Польский язык"/>
              </a:rPr>
              <a:t>польск.</a:t>
            </a:r>
            <a:r>
              <a:rPr lang="ru-RU" dirty="0" smtClean="0"/>
              <a:t> </a:t>
            </a:r>
            <a:r>
              <a:rPr lang="ru-RU" i="1" dirty="0" err="1" smtClean="0"/>
              <a:t>Rzeczpospolita</a:t>
            </a:r>
            <a:r>
              <a:rPr lang="ru-RU" i="1" dirty="0" smtClean="0"/>
              <a:t> </a:t>
            </a:r>
            <a:r>
              <a:rPr lang="ru-RU" i="1" dirty="0" err="1" smtClean="0"/>
              <a:t>Polska</a:t>
            </a:r>
            <a:r>
              <a:rPr lang="ru-RU" dirty="0" smtClean="0"/>
              <a:t>) — </a:t>
            </a:r>
            <a:r>
              <a:rPr lang="ru-RU" dirty="0" smtClean="0">
                <a:hlinkClick r:id="rId4" tooltip="Государство"/>
              </a:rPr>
              <a:t>государство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dirty="0" err="1" smtClean="0">
                <a:hlinkClick r:id="rId5" tooltip="Центральная Европа"/>
              </a:rPr>
              <a:t>Центральной</a:t>
            </a:r>
            <a:r>
              <a:rPr lang="ru-RU" dirty="0" smtClean="0">
                <a:hlinkClick r:id="rId5" tooltip="Центральная Европа"/>
              </a:rPr>
              <a:t> Европе</a:t>
            </a:r>
            <a:r>
              <a:rPr lang="ru-RU" dirty="0" smtClean="0"/>
              <a:t>. Население, по итогам </a:t>
            </a:r>
            <a:r>
              <a:rPr lang="ru-RU" dirty="0" smtClean="0">
                <a:hlinkClick r:id="rId6" tooltip="Перепись населения"/>
              </a:rPr>
              <a:t>переписи</a:t>
            </a:r>
            <a:r>
              <a:rPr lang="ru-RU" dirty="0" smtClean="0"/>
              <a:t> </a:t>
            </a:r>
            <a:r>
              <a:rPr lang="ru-RU" dirty="0" smtClean="0">
                <a:hlinkClick r:id="rId7" tooltip="2011 год"/>
              </a:rPr>
              <a:t>2011 года</a:t>
            </a:r>
            <a:r>
              <a:rPr lang="ru-RU" dirty="0" smtClean="0"/>
              <a:t>, составляет более 38,5 миллионов человек, территория — 312 679 км², по обоим этим показателям является крупнейшей страной Центральной Европы. Занимает </a:t>
            </a:r>
            <a:r>
              <a:rPr lang="ru-RU" dirty="0" smtClean="0">
                <a:hlinkClick r:id="rId8" tooltip="Список стран по населению"/>
              </a:rPr>
              <a:t>тридцать четвёртое место в мире по численности населения</a:t>
            </a:r>
            <a:r>
              <a:rPr lang="ru-RU" dirty="0" smtClean="0"/>
              <a:t> и </a:t>
            </a:r>
            <a:r>
              <a:rPr lang="ru-RU" dirty="0" smtClean="0">
                <a:hlinkClick r:id="rId9" tooltip="Список стран и зависимых территорий по площади"/>
              </a:rPr>
              <a:t>шестьдесят девятое по территории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Столица — </a:t>
            </a:r>
            <a:r>
              <a:rPr lang="ru-RU" dirty="0" smtClean="0">
                <a:hlinkClick r:id="rId10" tooltip="Варшава"/>
              </a:rPr>
              <a:t>Варшава</a:t>
            </a:r>
            <a:r>
              <a:rPr lang="ru-RU" dirty="0" smtClean="0"/>
              <a:t>. Государственный язык — </a:t>
            </a:r>
            <a:r>
              <a:rPr lang="ru-RU" dirty="0" smtClean="0">
                <a:hlinkClick r:id="rId3" tooltip="Польский язык"/>
              </a:rPr>
              <a:t>польский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11" tooltip="Унитарное государство"/>
              </a:rPr>
              <a:t>Унитарное государство</a:t>
            </a:r>
            <a:r>
              <a:rPr lang="ru-RU" dirty="0" smtClean="0"/>
              <a:t>, </a:t>
            </a:r>
            <a:r>
              <a:rPr lang="ru-RU" dirty="0" smtClean="0">
                <a:hlinkClick r:id="rId12" tooltip="Парламентская республика"/>
              </a:rPr>
              <a:t>парламентская республика</a:t>
            </a:r>
            <a:r>
              <a:rPr lang="ru-RU" dirty="0" smtClean="0"/>
              <a:t>. В августе 2010 года пост </a:t>
            </a:r>
            <a:r>
              <a:rPr lang="ru-RU" dirty="0" smtClean="0">
                <a:hlinkClick r:id="rId13" tooltip="Президент Польши"/>
              </a:rPr>
              <a:t>президента</a:t>
            </a:r>
            <a:r>
              <a:rPr lang="ru-RU" dirty="0" smtClean="0"/>
              <a:t> занял </a:t>
            </a:r>
            <a:r>
              <a:rPr lang="ru-RU" dirty="0" err="1" smtClean="0">
                <a:hlinkClick r:id="rId14" tooltip="Бронислав Коморовский"/>
              </a:rPr>
              <a:t>Бронислав</a:t>
            </a:r>
            <a:r>
              <a:rPr lang="ru-RU" dirty="0" smtClean="0">
                <a:hlinkClick r:id="rId14" tooltip="Бронислав Коморовский"/>
              </a:rPr>
              <a:t> </a:t>
            </a:r>
            <a:r>
              <a:rPr lang="ru-RU" dirty="0" err="1" smtClean="0">
                <a:hlinkClick r:id="rId14" tooltip="Бронислав Коморовский"/>
              </a:rPr>
              <a:t>Коморовский</a:t>
            </a:r>
            <a:r>
              <a:rPr lang="ru-RU" dirty="0" smtClean="0"/>
              <a:t>, </a:t>
            </a:r>
            <a:r>
              <a:rPr lang="ru-RU" dirty="0" smtClean="0">
                <a:hlinkClick r:id="rId15" tooltip="Премьер-министр Польши"/>
              </a:rPr>
              <a:t>премьер-министра</a:t>
            </a:r>
            <a:r>
              <a:rPr lang="ru-RU" dirty="0" smtClean="0"/>
              <a:t> — </a:t>
            </a:r>
            <a:r>
              <a:rPr lang="ru-RU" dirty="0" smtClean="0">
                <a:hlinkClick r:id="rId16" tooltip="Дональд Туск"/>
              </a:rPr>
              <a:t>Дональд Туск</a:t>
            </a:r>
            <a:r>
              <a:rPr lang="ru-RU" dirty="0" smtClean="0"/>
              <a:t>. Подразделяется на 16 воеводств.</a:t>
            </a:r>
          </a:p>
          <a:p>
            <a:r>
              <a:rPr lang="ru-RU" dirty="0" smtClean="0"/>
              <a:t>Расположена в центре Европы. Омывается водами </a:t>
            </a:r>
            <a:r>
              <a:rPr lang="ru-RU" dirty="0" smtClean="0">
                <a:hlinkClick r:id="rId17" tooltip="Балтийское море"/>
              </a:rPr>
              <a:t>Балтийского моря</a:t>
            </a:r>
            <a:r>
              <a:rPr lang="ru-RU" dirty="0" smtClean="0"/>
              <a:t>. Имеет сухопутную границу с </a:t>
            </a:r>
            <a:r>
              <a:rPr lang="ru-RU" dirty="0" smtClean="0">
                <a:hlinkClick r:id="rId18" tooltip="Россия"/>
              </a:rPr>
              <a:t>Россией</a:t>
            </a:r>
            <a:r>
              <a:rPr lang="ru-RU" dirty="0" smtClean="0"/>
              <a:t> (</a:t>
            </a:r>
            <a:r>
              <a:rPr lang="ru-RU" dirty="0" smtClean="0">
                <a:hlinkClick r:id="rId19" tooltip="Калининградская область"/>
              </a:rPr>
              <a:t>Калининградской областью</a:t>
            </a:r>
            <a:r>
              <a:rPr lang="ru-RU" dirty="0" smtClean="0"/>
              <a:t>), </a:t>
            </a:r>
            <a:r>
              <a:rPr lang="ru-RU" dirty="0" smtClean="0">
                <a:hlinkClick r:id="rId20" tooltip="Литва"/>
              </a:rPr>
              <a:t>Литвой</a:t>
            </a:r>
            <a:r>
              <a:rPr lang="ru-RU" dirty="0" smtClean="0"/>
              <a:t>, </a:t>
            </a:r>
            <a:r>
              <a:rPr lang="ru-RU" dirty="0" smtClean="0">
                <a:hlinkClick r:id="rId21" tooltip="Белоруссия"/>
              </a:rPr>
              <a:t>Белоруссией</a:t>
            </a:r>
            <a:r>
              <a:rPr lang="ru-RU" dirty="0" smtClean="0"/>
              <a:t>, </a:t>
            </a:r>
            <a:r>
              <a:rPr lang="ru-RU" dirty="0" smtClean="0">
                <a:hlinkClick r:id="rId22" tooltip="Украина"/>
              </a:rPr>
              <a:t>Украиной</a:t>
            </a:r>
            <a:r>
              <a:rPr lang="ru-RU" dirty="0" smtClean="0"/>
              <a:t>, </a:t>
            </a:r>
            <a:r>
              <a:rPr lang="ru-RU" dirty="0" smtClean="0">
                <a:hlinkClick r:id="rId23" tooltip="Словакия"/>
              </a:rPr>
              <a:t>Словакией</a:t>
            </a:r>
            <a:r>
              <a:rPr lang="ru-RU" dirty="0" smtClean="0"/>
              <a:t>, </a:t>
            </a:r>
            <a:r>
              <a:rPr lang="ru-RU" dirty="0" smtClean="0">
                <a:hlinkClick r:id="rId24" tooltip="Чехия"/>
              </a:rPr>
              <a:t>Чехией</a:t>
            </a:r>
            <a:r>
              <a:rPr lang="ru-RU" dirty="0" smtClean="0"/>
              <a:t> и </a:t>
            </a:r>
            <a:r>
              <a:rPr lang="ru-RU" dirty="0" smtClean="0">
                <a:hlinkClick r:id="rId25" tooltip="Германия"/>
              </a:rPr>
              <a:t>Германией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Бо́льшая</a:t>
            </a:r>
            <a:r>
              <a:rPr lang="ru-RU" dirty="0" smtClean="0"/>
              <a:t> часть верующих (около 87 % населения) исповедует </a:t>
            </a:r>
            <a:r>
              <a:rPr lang="ru-RU" dirty="0" smtClean="0">
                <a:hlinkClick r:id="rId26" tooltip="Католицизм"/>
              </a:rPr>
              <a:t>католицизм</a:t>
            </a:r>
            <a:r>
              <a:rPr lang="ru-RU" dirty="0" smtClean="0"/>
              <a:t>, что делает Польшу страной с самым большим католическим населением в Центральной Европе.</a:t>
            </a:r>
          </a:p>
          <a:p>
            <a:r>
              <a:rPr lang="ru-RU" dirty="0" smtClean="0"/>
              <a:t>Индустриальная страна с динамично развивающейся экономикой. Объём </a:t>
            </a:r>
            <a:r>
              <a:rPr lang="ru-RU" dirty="0" smtClean="0">
                <a:hlinkClick r:id="rId27" tooltip="Валовый внутренний продукт"/>
              </a:rPr>
              <a:t>ВВП</a:t>
            </a:r>
            <a:r>
              <a:rPr lang="ru-RU" dirty="0" smtClean="0"/>
              <a:t> за 2011 год составил 771 миллиард </a:t>
            </a:r>
            <a:r>
              <a:rPr lang="ru-RU" dirty="0" smtClean="0">
                <a:hlinkClick r:id="rId28" tooltip="Доллар США"/>
              </a:rPr>
              <a:t>долларов США</a:t>
            </a:r>
            <a:r>
              <a:rPr lang="ru-RU" dirty="0" smtClean="0"/>
              <a:t>(20 184 долларов США на душу населения). Денежная единица — </a:t>
            </a:r>
            <a:r>
              <a:rPr lang="ru-RU" dirty="0" smtClean="0">
                <a:hlinkClick r:id="rId29" tooltip="Польский злотый"/>
              </a:rPr>
              <a:t>польский злотый</a:t>
            </a:r>
            <a:r>
              <a:rPr lang="ru-RU" dirty="0" smtClean="0"/>
              <a:t> (усреднённый </a:t>
            </a:r>
            <a:r>
              <a:rPr lang="ru-RU" dirty="0" smtClean="0">
                <a:hlinkClick r:id="rId30" tooltip="Валютный курс"/>
              </a:rPr>
              <a:t>курс</a:t>
            </a:r>
            <a:r>
              <a:rPr lang="ru-RU" dirty="0" smtClean="0"/>
              <a:t> за 2012 год — 3,27 злотых за 1 доллар США).</a:t>
            </a:r>
          </a:p>
          <a:p>
            <a:endParaRPr lang="ru-RU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00232" y="1000108"/>
            <a:ext cx="5072098" cy="468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8286808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Общая </a:t>
            </a:r>
            <a:r>
              <a:rPr lang="ru-RU" dirty="0" smtClean="0"/>
              <a:t>площадь Польши — 312 658 </a:t>
            </a:r>
            <a:r>
              <a:rPr lang="ru-RU" dirty="0" smtClean="0"/>
              <a:t>км² </a:t>
            </a:r>
            <a:r>
              <a:rPr lang="ru-RU" dirty="0" smtClean="0"/>
              <a:t>(по площади занимает 69-е место в мире, и 9-е в </a:t>
            </a:r>
            <a:r>
              <a:rPr lang="ru-RU" dirty="0" smtClean="0">
                <a:hlinkClick r:id="rId3" tooltip="Европа"/>
              </a:rPr>
              <a:t>Европе</a:t>
            </a:r>
            <a:r>
              <a:rPr lang="ru-RU" dirty="0" smtClean="0"/>
              <a:t>). Суша — 304,459 км², вода — 8,220 км². Около 2/3 территории на севере и в центре страны занимает </a:t>
            </a:r>
            <a:r>
              <a:rPr lang="ru-RU" dirty="0" smtClean="0">
                <a:hlinkClick r:id="rId4" tooltip="Польская низменность"/>
              </a:rPr>
              <a:t>Польская низменность</a:t>
            </a:r>
            <a:r>
              <a:rPr lang="ru-RU" dirty="0" smtClean="0"/>
              <a:t>. На севере — </a:t>
            </a:r>
            <a:r>
              <a:rPr lang="ru-RU" dirty="0" smtClean="0">
                <a:hlinkClick r:id="rId5" tooltip="Балтийская гряда"/>
              </a:rPr>
              <a:t>Балтийская гряда</a:t>
            </a:r>
            <a:r>
              <a:rPr lang="ru-RU" dirty="0" smtClean="0"/>
              <a:t>, на юге и юго-востоке — </a:t>
            </a:r>
            <a:r>
              <a:rPr lang="ru-RU" dirty="0" err="1" smtClean="0">
                <a:hlinkClick r:id="rId6" tooltip="Малопольская возвышенность"/>
              </a:rPr>
              <a:t>Малопольская</a:t>
            </a:r>
            <a:r>
              <a:rPr lang="ru-RU" dirty="0" smtClean="0"/>
              <a:t> и </a:t>
            </a:r>
            <a:r>
              <a:rPr lang="ru-RU" dirty="0" err="1" smtClean="0">
                <a:hlinkClick r:id="rId7" tooltip="Люблинская возвышенность"/>
              </a:rPr>
              <a:t>Люблинская</a:t>
            </a:r>
            <a:r>
              <a:rPr lang="ru-RU" dirty="0" smtClean="0">
                <a:hlinkClick r:id="rId7" tooltip="Люблинская возвышенность"/>
              </a:rPr>
              <a:t> возвышенности</a:t>
            </a:r>
            <a:r>
              <a:rPr lang="ru-RU" dirty="0" smtClean="0"/>
              <a:t>, вдоль южной границы — </a:t>
            </a:r>
            <a:r>
              <a:rPr lang="ru-RU" dirty="0" smtClean="0">
                <a:hlinkClick r:id="rId8" tooltip="Карпаты"/>
              </a:rPr>
              <a:t>Карпаты</a:t>
            </a:r>
            <a:r>
              <a:rPr lang="ru-RU" dirty="0" smtClean="0"/>
              <a:t> (высшая точка 2499 м, гора </a:t>
            </a:r>
            <a:r>
              <a:rPr lang="ru-RU" dirty="0" err="1" smtClean="0">
                <a:hlinkClick r:id="rId9" tooltip="Рысы"/>
              </a:rPr>
              <a:t>Рысы</a:t>
            </a:r>
            <a:r>
              <a:rPr lang="ru-RU" dirty="0" smtClean="0"/>
              <a:t> в </a:t>
            </a:r>
            <a:r>
              <a:rPr lang="ru-RU" dirty="0" smtClean="0">
                <a:hlinkClick r:id="rId10" tooltip="Татры"/>
              </a:rPr>
              <a:t>Татрах</a:t>
            </a:r>
            <a:r>
              <a:rPr lang="ru-RU" dirty="0" smtClean="0"/>
              <a:t>) </a:t>
            </a:r>
            <a:r>
              <a:rPr lang="ru-RU" dirty="0" err="1" smtClean="0"/>
              <a:t>и</a:t>
            </a:r>
            <a:r>
              <a:rPr lang="ru-RU" dirty="0" err="1" smtClean="0">
                <a:hlinkClick r:id="rId11" tooltip="Судеты"/>
              </a:rPr>
              <a:t>Судеты</a:t>
            </a:r>
            <a:r>
              <a:rPr lang="ru-RU" dirty="0" smtClean="0"/>
              <a:t>. Крупные реки — </a:t>
            </a:r>
            <a:r>
              <a:rPr lang="ru-RU" dirty="0" smtClean="0">
                <a:hlinkClick r:id="rId12" tooltip="Висла (река)"/>
              </a:rPr>
              <a:t>Висла</a:t>
            </a:r>
            <a:r>
              <a:rPr lang="ru-RU" dirty="0" smtClean="0"/>
              <a:t>, </a:t>
            </a:r>
            <a:r>
              <a:rPr lang="ru-RU" dirty="0" smtClean="0">
                <a:hlinkClick r:id="rId13" tooltip="Одра (река)"/>
              </a:rPr>
              <a:t>Одра</a:t>
            </a:r>
            <a:r>
              <a:rPr lang="ru-RU" dirty="0" smtClean="0"/>
              <a:t>; густая речная сеть. Озёра преимущественно на севере. Под лесом 28 % территории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Протяжённость границ</a:t>
            </a:r>
          </a:p>
          <a:p>
            <a:r>
              <a:rPr lang="ru-RU" dirty="0" smtClean="0"/>
              <a:t>Общая протяжённость границ — 3528 км, из них — 3054 </a:t>
            </a:r>
            <a:r>
              <a:rPr lang="ru-RU" dirty="0" smtClean="0"/>
              <a:t> </a:t>
            </a:r>
            <a:r>
              <a:rPr lang="ru-RU" dirty="0" smtClean="0"/>
              <a:t>км сухопутных и 528 (491) морских. Границы с сопредельными государствами: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14" tooltip="Россия"/>
              </a:rPr>
              <a:t>Россия</a:t>
            </a:r>
            <a:r>
              <a:rPr lang="ru-RU" dirty="0" smtClean="0"/>
              <a:t> — 206 </a:t>
            </a:r>
            <a:r>
              <a:rPr lang="ru-RU" dirty="0" smtClean="0"/>
              <a:t> </a:t>
            </a:r>
            <a:r>
              <a:rPr lang="ru-RU" dirty="0" smtClean="0"/>
              <a:t>км,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15" tooltip="Литва"/>
              </a:rPr>
              <a:t>Литва</a:t>
            </a:r>
            <a:r>
              <a:rPr lang="ru-RU" dirty="0" smtClean="0"/>
              <a:t> — 103 </a:t>
            </a:r>
            <a:r>
              <a:rPr lang="ru-RU" dirty="0" smtClean="0"/>
              <a:t> </a:t>
            </a:r>
            <a:r>
              <a:rPr lang="ru-RU" dirty="0" smtClean="0"/>
              <a:t>км,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16" tooltip="Белоруссия"/>
              </a:rPr>
              <a:t>Белоруссия</a:t>
            </a:r>
            <a:r>
              <a:rPr lang="ru-RU" dirty="0" smtClean="0"/>
              <a:t> — 416 </a:t>
            </a:r>
            <a:r>
              <a:rPr lang="ru-RU" dirty="0" smtClean="0"/>
              <a:t> </a:t>
            </a:r>
            <a:r>
              <a:rPr lang="ru-RU" dirty="0" smtClean="0"/>
              <a:t>км,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17" tooltip="Украина"/>
              </a:rPr>
              <a:t>Украина</a:t>
            </a:r>
            <a:r>
              <a:rPr lang="ru-RU" dirty="0" smtClean="0"/>
              <a:t> — 529 </a:t>
            </a:r>
            <a:r>
              <a:rPr lang="ru-RU" dirty="0" smtClean="0"/>
              <a:t> </a:t>
            </a:r>
            <a:r>
              <a:rPr lang="ru-RU" dirty="0" smtClean="0"/>
              <a:t>км,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18" tooltip="Словакия"/>
              </a:rPr>
              <a:t>Словакия</a:t>
            </a:r>
            <a:r>
              <a:rPr lang="ru-RU" dirty="0" smtClean="0"/>
              <a:t> — 539 </a:t>
            </a:r>
            <a:r>
              <a:rPr lang="ru-RU" dirty="0" smtClean="0"/>
              <a:t> </a:t>
            </a:r>
            <a:r>
              <a:rPr lang="ru-RU" dirty="0" smtClean="0"/>
              <a:t>км,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19" tooltip="Чехия"/>
              </a:rPr>
              <a:t>Чехия</a:t>
            </a:r>
            <a:r>
              <a:rPr lang="ru-RU" dirty="0" smtClean="0"/>
              <a:t> — 790 </a:t>
            </a:r>
            <a:r>
              <a:rPr lang="ru-RU" dirty="0" smtClean="0"/>
              <a:t> </a:t>
            </a:r>
            <a:r>
              <a:rPr lang="ru-RU" dirty="0" smtClean="0"/>
              <a:t>км,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20" tooltip="Германия"/>
              </a:rPr>
              <a:t>Германия</a:t>
            </a:r>
            <a:r>
              <a:rPr lang="ru-RU" dirty="0" smtClean="0"/>
              <a:t> — 467 </a:t>
            </a:r>
            <a:r>
              <a:rPr lang="ru-RU" dirty="0" smtClean="0"/>
              <a:t> </a:t>
            </a:r>
            <a:r>
              <a:rPr lang="ru-RU" dirty="0" smtClean="0"/>
              <a:t>км.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0"/>
            <a:ext cx="5694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География 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Польши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0"/>
            <a:ext cx="4853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Климат 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Польши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857232"/>
            <a:ext cx="8858312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Климат Польши отличается непостоянным характером. Влажные и облачные периоды часто сменяются сухими и ясными. Характер климата, в основном, определяется господством западного переноса, в течение всего года поставляющего влажный и теплый воздух с Атлантики.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территории страны можно выделить 3 климатические зоны: Балтийское побережье, центральные равнинные и возвышенные районы и южные горные районы.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Климат Балтийского побережья наиболее неустойчив. Самым холодным месяцем является январь, средняя температура которого составляет около -2 градусов. Зимой разброс температур невелик: в дневные часы воздух прогревается до +1...+3</a:t>
            </a:r>
            <a:r>
              <a:rPr lang="ru-RU" baseline="30000" dirty="0" smtClean="0"/>
              <a:t>o</a:t>
            </a:r>
            <a:r>
              <a:rPr lang="ru-RU" dirty="0" smtClean="0"/>
              <a:t>C, ночью выхолаживается до -2...-4</a:t>
            </a:r>
            <a:r>
              <a:rPr lang="ru-RU" baseline="30000" dirty="0" smtClean="0"/>
              <a:t>o</a:t>
            </a:r>
            <a:r>
              <a:rPr lang="ru-RU" dirty="0" smtClean="0"/>
              <a:t>C. Самый теплый месяц - июль со средней температурой +17 градусов. Дневная температура в июле в зависимости от места составляет от +20 до +23</a:t>
            </a:r>
            <a:r>
              <a:rPr lang="ru-RU" baseline="30000" dirty="0" smtClean="0"/>
              <a:t>o</a:t>
            </a:r>
            <a:r>
              <a:rPr lang="ru-RU" dirty="0" smtClean="0"/>
              <a:t>C, ночная - +10...+13</a:t>
            </a:r>
            <a:r>
              <a:rPr lang="ru-RU" baseline="30000" dirty="0" smtClean="0"/>
              <a:t>o</a:t>
            </a:r>
            <a:r>
              <a:rPr lang="ru-RU" dirty="0" smtClean="0"/>
              <a:t>C. За год выпадает около 600 мм осадков, при этом их максимальное количество приходится на июль и август (80-90 мм), а минимальное - на март (около 30 мм).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Население Польши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42918"/>
            <a:ext cx="8501122" cy="6032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Численность населения Польши в </a:t>
            </a:r>
            <a:r>
              <a:rPr lang="ru-RU" sz="1600" dirty="0" smtClean="0">
                <a:hlinkClick r:id="rId3" tooltip="2008 год"/>
              </a:rPr>
              <a:t>2008 году</a:t>
            </a:r>
            <a:r>
              <a:rPr lang="ru-RU" sz="1600" dirty="0" smtClean="0"/>
              <a:t> составляла 38 116 000 </a:t>
            </a:r>
            <a:r>
              <a:rPr lang="ru-RU" sz="1600" dirty="0" smtClean="0"/>
              <a:t>человек. </a:t>
            </a:r>
            <a:r>
              <a:rPr lang="ru-RU" sz="1600" dirty="0" smtClean="0"/>
              <a:t>Таким образом, она является восьмой по населению страной в Европе, и шестой в Евросоюзе. Средняя плотность населения составляет 122 человека на км².</a:t>
            </a:r>
          </a:p>
          <a:p>
            <a:r>
              <a:rPr lang="ru-RU" sz="1600" dirty="0" smtClean="0"/>
              <a:t>Современная Польша — одно из самых мононациональных государств мира. По данным переписи населения </a:t>
            </a:r>
            <a:r>
              <a:rPr lang="ru-RU" sz="1600" dirty="0" smtClean="0">
                <a:hlinkClick r:id="rId4" tooltip="2002 год"/>
              </a:rPr>
              <a:t>2002 года</a:t>
            </a:r>
            <a:r>
              <a:rPr lang="ru-RU" sz="1600" dirty="0" smtClean="0"/>
              <a:t>, 96,74 % населения Польши отнесли себя к </a:t>
            </a:r>
            <a:r>
              <a:rPr lang="ru-RU" sz="1600" dirty="0" smtClean="0"/>
              <a:t>этническим </a:t>
            </a:r>
            <a:r>
              <a:rPr lang="ru-RU" sz="1600" dirty="0" smtClean="0">
                <a:hlinkClick r:id="rId5" tooltip="Поляки"/>
              </a:rPr>
              <a:t>полякам</a:t>
            </a:r>
            <a:r>
              <a:rPr lang="ru-RU" sz="1600" dirty="0" smtClean="0"/>
              <a:t>. 97,8 % при переписи заявили, что дома говорят на </a:t>
            </a:r>
            <a:r>
              <a:rPr lang="ru-RU" sz="1600" dirty="0" smtClean="0">
                <a:hlinkClick r:id="rId6" tooltip="Польский язык"/>
              </a:rPr>
              <a:t>польском языке</a:t>
            </a:r>
            <a:r>
              <a:rPr lang="ru-RU" sz="1600" dirty="0" smtClean="0"/>
              <a:t>. К другим национальностям отнесли себя 1,23 % процента населения страны, из них самые крупные этнические группы — </a:t>
            </a:r>
            <a:r>
              <a:rPr lang="ru-RU" sz="1600" dirty="0" smtClean="0">
                <a:hlinkClick r:id="rId7" tooltip="Силезцы"/>
              </a:rPr>
              <a:t>силезцы</a:t>
            </a:r>
            <a:r>
              <a:rPr lang="ru-RU" sz="1600" dirty="0" smtClean="0"/>
              <a:t> (0,45 %), </a:t>
            </a:r>
            <a:r>
              <a:rPr lang="ru-RU" sz="1600" dirty="0" smtClean="0">
                <a:hlinkClick r:id="rId8" tooltip="Немцы"/>
              </a:rPr>
              <a:t>немцы</a:t>
            </a:r>
            <a:r>
              <a:rPr lang="ru-RU" sz="1600" dirty="0" smtClean="0"/>
              <a:t> (0,4 %), </a:t>
            </a:r>
            <a:r>
              <a:rPr lang="ru-RU" sz="1600" dirty="0" smtClean="0">
                <a:hlinkClick r:id="rId9" tooltip="Белорусы"/>
              </a:rPr>
              <a:t>белорусы</a:t>
            </a:r>
            <a:r>
              <a:rPr lang="ru-RU" sz="1600" dirty="0" smtClean="0"/>
              <a:t> (0,1 %), </a:t>
            </a:r>
            <a:r>
              <a:rPr lang="ru-RU" sz="1600" dirty="0" smtClean="0">
                <a:hlinkClick r:id="rId10" tooltip="Украинцы"/>
              </a:rPr>
              <a:t>украинцы</a:t>
            </a:r>
            <a:r>
              <a:rPr lang="ru-RU" sz="1600" dirty="0" smtClean="0"/>
              <a:t> (0,1 %), </a:t>
            </a:r>
            <a:r>
              <a:rPr lang="ru-RU" sz="1600" dirty="0" smtClean="0">
                <a:hlinkClick r:id="rId11" tooltip="Цыгане"/>
              </a:rPr>
              <a:t>цыгане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12" tooltip="Евреи"/>
              </a:rPr>
              <a:t>евреи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13" tooltip="Польско-литовские татары"/>
              </a:rPr>
              <a:t>польско-литовские татары</a:t>
            </a:r>
            <a:r>
              <a:rPr lang="ru-RU" sz="1600" dirty="0" smtClean="0"/>
              <a:t>. Более 2 % населения отказались дать ответ на вопрос о национальности.</a:t>
            </a:r>
          </a:p>
          <a:p>
            <a:r>
              <a:rPr lang="ru-RU" sz="1600" dirty="0" smtClean="0"/>
              <a:t>Исключительно высокая </a:t>
            </a:r>
            <a:r>
              <a:rPr lang="ru-RU" sz="1600" dirty="0" err="1" smtClean="0"/>
              <a:t>моноэтничность</a:t>
            </a:r>
            <a:r>
              <a:rPr lang="ru-RU" sz="1600" dirty="0" smtClean="0"/>
              <a:t> Польши — последствие исторических событий середины </a:t>
            </a:r>
            <a:r>
              <a:rPr lang="ru-RU" sz="1600" dirty="0" smtClean="0">
                <a:hlinkClick r:id="rId14" tooltip="XX век"/>
              </a:rPr>
              <a:t>XX столетия</a:t>
            </a:r>
            <a:r>
              <a:rPr lang="ru-RU" sz="1600" dirty="0" smtClean="0"/>
              <a:t>, радикально изменивших национальную структуру страны, — а именно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15" tooltip="Вторая мировая война"/>
              </a:rPr>
              <a:t>Второй </a:t>
            </a:r>
            <a:r>
              <a:rPr lang="ru-RU" sz="1600" dirty="0" smtClean="0">
                <a:hlinkClick r:id="rId15" tooltip="Вторая мировая война"/>
              </a:rPr>
              <a:t>мировой войны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16" tooltip="Холокост в Польше"/>
              </a:rPr>
              <a:t>Холокоста</a:t>
            </a:r>
            <a:r>
              <a:rPr lang="ru-RU" sz="1600" dirty="0" smtClean="0"/>
              <a:t>) и послевоенных изменений европейских границ и связанных с этим массовых перемещений </a:t>
            </a:r>
            <a:r>
              <a:rPr lang="ru-RU" sz="1600" dirty="0" smtClean="0">
                <a:hlinkClick r:id="rId17" tooltip="Депортация немцев после Второй мировой войны"/>
              </a:rPr>
              <a:t>немецкого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18" tooltip="pl:Pierwsze wysiedlenie Polaków z Kresów Wschodnich"/>
              </a:rPr>
              <a:t>польского</a:t>
            </a:r>
            <a:r>
              <a:rPr lang="ru-RU" sz="1600" dirty="0" smtClean="0"/>
              <a:t> (польск.)</a:t>
            </a:r>
            <a:r>
              <a:rPr lang="ru-RU" sz="1600" dirty="0" smtClean="0">
                <a:hlinkClick r:id="rId19" tooltip="Выселение польского населения из СССР (страница отсутствует)"/>
              </a:rPr>
              <a:t>русск.</a:t>
            </a:r>
            <a:r>
              <a:rPr lang="ru-RU" sz="1600" dirty="0" smtClean="0"/>
              <a:t> и </a:t>
            </a:r>
            <a:r>
              <a:rPr lang="ru-RU" sz="1600" dirty="0" smtClean="0">
                <a:hlinkClick r:id="rId20" tooltip="Выселение украинцев из Польши в УССР"/>
              </a:rPr>
              <a:t>украинского населения</a:t>
            </a:r>
            <a:r>
              <a:rPr lang="ru-RU" sz="1600" dirty="0" smtClean="0"/>
              <a:t>, а также этническая политика государства. Как показывает официальная статистика, за последние два десятилетия не было зафиксировано заметного притока иммигрантов в Польшу, за исключением принятия нескольких тысяч беженцев из Чечни. По польским законам статус беженца даёт право находиться в стране, но не позволяет ни осуществлять трудовую деятельность в целях заработка, ни получать от государства социальное пособие, обеспечение беженцев берут на себя международные и местные гуманитарные и благотворительные организации. По этой причине Польша для беженцев оказывается обычно страной транзита.</a:t>
            </a:r>
          </a:p>
          <a:p>
            <a:r>
              <a:rPr lang="ru-RU" sz="1600" dirty="0" smtClean="0"/>
              <a:t>В последние годы население Польши постепенно уменьшается из-за роста эмиграции и падения рождаемости. После вступления страны в Евросоюз большое количество поляков эмигрировали в </a:t>
            </a:r>
            <a:r>
              <a:rPr lang="ru-RU" sz="1600" dirty="0" smtClean="0">
                <a:hlinkClick r:id="rId21" tooltip="Западная Европа"/>
              </a:rPr>
              <a:t>западноевропейские</a:t>
            </a:r>
            <a:r>
              <a:rPr lang="ru-RU" sz="1600" dirty="0" smtClean="0"/>
              <a:t> страны в поисках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4445" y="0"/>
            <a:ext cx="890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Этнический состав населения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981075"/>
            <a:ext cx="7543800" cy="4895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0"/>
            <a:ext cx="44580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Экономика Польши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714356"/>
            <a:ext cx="714380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Польша — бывшая </a:t>
            </a:r>
            <a:r>
              <a:rPr lang="ru-RU" dirty="0" smtClean="0">
                <a:hlinkClick r:id="rId3" tooltip="Социалистические страны"/>
              </a:rPr>
              <a:t>социалистическая страна</a:t>
            </a:r>
            <a:r>
              <a:rPr lang="ru-RU" dirty="0" smtClean="0"/>
              <a:t>, поэтому на её экономику оказали серьёзное влияние политические перемены, произошедшие в начале 90-х годов. Так, в это время началась волна </a:t>
            </a:r>
            <a:r>
              <a:rPr lang="ru-RU" dirty="0" smtClean="0">
                <a:hlinkClick r:id="rId4" tooltip="Приватизация"/>
              </a:rPr>
              <a:t>приватизации</a:t>
            </a:r>
            <a:r>
              <a:rPr lang="ru-RU" dirty="0" smtClean="0"/>
              <a:t>, в ходе которой основная часть государственной собственности перешла в частные руки. Широкие незаполненные ниши развивающейся экономической системы всерьёз интересуют многих западных инвесторов, что делает польскую экономику значимой и важной для всего европейского рынка. Развитая рыночная экономика способствует конкуренции.</a:t>
            </a:r>
          </a:p>
          <a:p>
            <a:r>
              <a:rPr lang="ru-RU" dirty="0" smtClean="0"/>
              <a:t>У польской экономики есть и свои слабые стороны. В первую очередь это относительно высокая, по меркам Евросоюза</a:t>
            </a:r>
            <a:r>
              <a:rPr lang="ru-RU" dirty="0" smtClean="0"/>
              <a:t>, </a:t>
            </a:r>
            <a:r>
              <a:rPr lang="ru-RU" dirty="0" smtClean="0">
                <a:hlinkClick r:id="rId5" tooltip="Безработица"/>
              </a:rPr>
              <a:t>безработица</a:t>
            </a:r>
            <a:r>
              <a:rPr lang="ru-RU" dirty="0" smtClean="0"/>
              <a:t> (в </a:t>
            </a:r>
            <a:r>
              <a:rPr lang="ru-RU" dirty="0" smtClean="0">
                <a:hlinkClick r:id="rId6" tooltip="2004"/>
              </a:rPr>
              <a:t>2004</a:t>
            </a:r>
            <a:r>
              <a:rPr lang="ru-RU" dirty="0" smtClean="0"/>
              <a:t> г. 18 %, но в </a:t>
            </a:r>
            <a:r>
              <a:rPr lang="ru-RU" dirty="0" smtClean="0">
                <a:hlinkClick r:id="rId7" tooltip="2008"/>
              </a:rPr>
              <a:t>2008</a:t>
            </a:r>
            <a:r>
              <a:rPr lang="ru-RU" dirty="0" smtClean="0"/>
              <a:t> г. — только 6,5 %). </a:t>
            </a:r>
            <a:r>
              <a:rPr lang="ru-RU" dirty="0" smtClean="0">
                <a:hlinkClick r:id="rId8" tooltip="Сельское хозяйство"/>
              </a:rPr>
              <a:t>Сельское хозяйство</a:t>
            </a:r>
            <a:r>
              <a:rPr lang="ru-RU" dirty="0" smtClean="0"/>
              <a:t> страдает от отсутствия </a:t>
            </a:r>
            <a:r>
              <a:rPr lang="ru-RU" dirty="0" smtClean="0">
                <a:hlinkClick r:id="rId9" tooltip="Инвестиции"/>
              </a:rPr>
              <a:t>инвестиций</a:t>
            </a:r>
            <a:r>
              <a:rPr lang="ru-RU" dirty="0" smtClean="0"/>
              <a:t>, обилия мелких хозяйств и избыточного персонала. Не определён объём компенсаций за </a:t>
            </a:r>
            <a:r>
              <a:rPr lang="ru-RU" dirty="0" smtClean="0">
                <a:hlinkClick r:id="rId10" tooltip="Экспроприация"/>
              </a:rPr>
              <a:t>экспроприации</a:t>
            </a:r>
            <a:r>
              <a:rPr lang="ru-RU" dirty="0" smtClean="0"/>
              <a:t> в коммунистическое время.</a:t>
            </a:r>
          </a:p>
          <a:p>
            <a:r>
              <a:rPr lang="ru-RU" dirty="0" smtClean="0"/>
              <a:t>Польша — индустриально-аграрная страна. </a:t>
            </a:r>
            <a:r>
              <a:rPr lang="ru-RU" dirty="0" smtClean="0">
                <a:hlinkClick r:id="rId11" tooltip="Валовой национальный продукт"/>
              </a:rPr>
              <a:t>Валовой национальный продукт</a:t>
            </a:r>
            <a:r>
              <a:rPr lang="ru-RU" dirty="0" smtClean="0"/>
              <a:t> на душу населения 16 600 </a:t>
            </a:r>
            <a:r>
              <a:rPr lang="ru-RU" dirty="0" smtClean="0">
                <a:hlinkClick r:id="rId12" tooltip="Доллар (США)"/>
              </a:rPr>
              <a:t>долларов</a:t>
            </a:r>
            <a:r>
              <a:rPr lang="ru-RU" dirty="0" smtClean="0"/>
              <a:t> в год (</a:t>
            </a:r>
            <a:r>
              <a:rPr lang="ru-RU" dirty="0" smtClean="0">
                <a:hlinkClick r:id="rId13" tooltip="2007"/>
              </a:rPr>
              <a:t>2007</a:t>
            </a:r>
            <a:r>
              <a:rPr lang="ru-RU" dirty="0" smtClean="0"/>
              <a:t>). В</a:t>
            </a:r>
            <a:r>
              <a:rPr lang="ru-RU" dirty="0" smtClean="0">
                <a:hlinkClick r:id="rId14" tooltip="2007 год"/>
              </a:rPr>
              <a:t>2007 году</a:t>
            </a:r>
            <a:r>
              <a:rPr lang="ru-RU" dirty="0" smtClean="0"/>
              <a:t> </a:t>
            </a:r>
            <a:r>
              <a:rPr lang="ru-RU" dirty="0" smtClean="0">
                <a:hlinkClick r:id="rId15" tooltip="ВВП"/>
              </a:rPr>
              <a:t>ВВП</a:t>
            </a:r>
            <a:r>
              <a:rPr lang="ru-RU" dirty="0" smtClean="0"/>
              <a:t> Польши, по предварительным данным, составил 632 </a:t>
            </a:r>
            <a:r>
              <a:rPr lang="ru-RU" dirty="0" err="1" smtClean="0"/>
              <a:t>млрд</a:t>
            </a:r>
            <a:r>
              <a:rPr lang="ru-RU" dirty="0" smtClean="0"/>
              <a:t> долл. Внешний долг Польши на конец III квартала </a:t>
            </a:r>
            <a:r>
              <a:rPr lang="ru-RU" dirty="0" smtClean="0">
                <a:hlinkClick r:id="rId14" tooltip="2007 год"/>
              </a:rPr>
              <a:t>2007 года</a:t>
            </a:r>
            <a:r>
              <a:rPr lang="ru-RU" dirty="0" smtClean="0"/>
              <a:t> составил 204 </a:t>
            </a:r>
            <a:r>
              <a:rPr lang="ru-RU" dirty="0" err="1" smtClean="0"/>
              <a:t>млрд</a:t>
            </a:r>
            <a:r>
              <a:rPr lang="ru-RU" dirty="0" smtClean="0"/>
              <a:t> 967 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/>
              <a:t>долларов.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23123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3174" y="1928802"/>
            <a:ext cx="42877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5976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Государственные финансы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132123123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642918"/>
            <a:ext cx="6929486" cy="601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0"/>
            <a:ext cx="6786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Статистика экономики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928670"/>
            <a:ext cx="6858048" cy="5595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40</Words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Anton</cp:lastModifiedBy>
  <cp:revision>44</cp:revision>
  <dcterms:modified xsi:type="dcterms:W3CDTF">2012-12-25T04:57:07Z</dcterms:modified>
</cp:coreProperties>
</file>