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5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65" r:id="rId17"/>
    <p:sldId id="291" r:id="rId18"/>
    <p:sldId id="267" r:id="rId19"/>
    <p:sldId id="292" r:id="rId20"/>
    <p:sldId id="298" r:id="rId21"/>
    <p:sldId id="293" r:id="rId22"/>
    <p:sldId id="273" r:id="rId23"/>
    <p:sldId id="275" r:id="rId24"/>
    <p:sldId id="266" r:id="rId25"/>
    <p:sldId id="277" r:id="rId26"/>
    <p:sldId id="295" r:id="rId27"/>
    <p:sldId id="296" r:id="rId28"/>
    <p:sldId id="297" r:id="rId29"/>
    <p:sldId id="294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97"/>
    <a:srgbClr val="899379"/>
    <a:srgbClr val="FF9999"/>
    <a:srgbClr val="A1E329"/>
    <a:srgbClr val="33CCFF"/>
    <a:srgbClr val="3760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58" autoAdjust="0"/>
  </p:normalViewPr>
  <p:slideViewPr>
    <p:cSldViewPr>
      <p:cViewPr varScale="1">
        <p:scale>
          <a:sx n="102" d="100"/>
          <a:sy n="102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C822-52BE-48AD-8DEF-1F4C156270E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1345-9945-4284-B094-9BA1242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89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7858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Клонування</a:t>
            </a:r>
            <a:endParaRPr lang="ru-RU" sz="9600" b="1" cap="none" spc="0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8596" y="1000109"/>
            <a:ext cx="357190" cy="50006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sz="3600" dirty="0" smtClean="0">
                <a:latin typeface="Monotype Corsiva" pitchFamily="66" charset="0"/>
              </a:rPr>
              <a:t>        </a:t>
            </a:r>
            <a:endParaRPr lang="ru-RU" sz="2600" b="1" dirty="0"/>
          </a:p>
        </p:txBody>
      </p:sp>
      <p:pic>
        <p:nvPicPr>
          <p:cNvPr id="4" name="Рисунок 3" descr="kl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2343">
            <a:off x="873062" y="1678659"/>
            <a:ext cx="2452167" cy="2035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752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9951">
            <a:off x="756646" y="4169789"/>
            <a:ext cx="2582486" cy="2398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357686" y="1571588"/>
            <a:ext cx="4643470" cy="5286412"/>
          </a:xfrm>
          <a:prstGeom prst="roundRect">
            <a:avLst/>
          </a:prstGeom>
          <a:solidFill>
            <a:srgbClr val="A1E329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6314" y="1714488"/>
            <a:ext cx="3929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Monotype Corsiva" pitchFamily="66" charset="0"/>
              </a:rPr>
              <a:t>Здійснюють з метою вилучення стовбурових клітин для медичних розробок. Терапевтичне клонування людини передбачає, що розвиток ембріона закінчується через 14 днів. Використовується для отримання стовбурних клітин з ембріону</a:t>
            </a:r>
            <a:r>
              <a:rPr lang="uk-UA" sz="2800" b="1" dirty="0" smtClean="0">
                <a:solidFill>
                  <a:schemeClr val="bg1"/>
                </a:solidFill>
              </a:rPr>
              <a:t> 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0"/>
            <a:ext cx="71758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Терапевтичне клонування</a:t>
            </a:r>
            <a:endParaRPr lang="ru-RU" sz="43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426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Monotype Corsiva" pitchFamily="66" charset="0"/>
              </a:rPr>
              <a:t>     </a:t>
            </a:r>
            <a:r>
              <a:rPr lang="uk-UA" b="1" dirty="0" smtClean="0">
                <a:latin typeface="Monotype Corsiva" pitchFamily="66" charset="0"/>
              </a:rPr>
              <a:t>має на меті створення організму, який генетично ідентичний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uk-UA" b="1" dirty="0" smtClean="0">
                <a:latin typeface="Monotype Corsiva" pitchFamily="66" charset="0"/>
              </a:rPr>
              <a:t>іншій живій чи померлій істоті.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601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Репродуктивне клонування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fe665ed920feedad149f42937f3094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71810"/>
            <a:ext cx="4047046" cy="300039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9" name="Рисунок 8" descr="ac7aea9099_209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000372"/>
            <a:ext cx="4067515" cy="271464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0" y="1"/>
            <a:ext cx="928662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Monotype Corsiva" pitchFamily="66" charset="0"/>
              </a:rPr>
              <a:t>          </a:t>
            </a:r>
            <a:endParaRPr lang="uk-UA" sz="2600" b="1" dirty="0" smtClean="0">
              <a:latin typeface="Monotype Corsiva" pitchFamily="66" charset="0"/>
            </a:endParaRPr>
          </a:p>
        </p:txBody>
      </p:sp>
      <p:sp>
        <p:nvSpPr>
          <p:cNvPr id="30722" name="AutoShape 2" descr="data:image/jpeg;base64,/9j/4AAQSkZJRgABAQAAAQABAAD/2wCEAAkGBhQSERUUExQWFRUWFxoXGRYYGBocGBkYGB8cGBoYFRkXHSYeFxojHBcVHy8gIycpLCwsFx4xNTAqNSYrLCkBCQoKDgwOGg8PGCwkHCQpKSksLCkpLCwpLCkpKSwpLCwsLCwsLCksKSksKSkpKSwsLCksKSksLCksLCksLCwpKf/AABEIALcBEwMBIgACEQEDEQH/xAAcAAACAgMBAQAAAAAAAAAAAAAFBgMEAAIHAQj/xABDEAACAQIEAwUGBAQEBAYDAAABAhEAAwQSITEFBkETIlFhcTKBkaGxwQcUI0JSYtHwFSRy4RZjkvFDgqKys8IXNZP/xAAYAQADAQEAAAAAAAAAAAAAAAABAgMABP/EACERAAICAwEBAAMBAQAAAAAAAAABAhESITEDQSIyUWET/9oADAMBAAIRAxEAPwCxjcJmLd4Cnv8ADRCuGdT0uH5gUvHgdsiXGsdTTLyIAouqNACp+IP9Kip5NDY0hqoHxFf1H9B9KOUG4mP1D5qKefDR6L+GcLduTtlH3rTkzEA466F2NufgR/Wq3FV1b/TWnI9sjHT42mHzU/aoxVsZs6RSlzTpfTzA+9NtKPOJi9a8x96tPgiNCND6UR5PP6dwf8z7Ch4291XuTzpeH84+lTT/ACQz4XOaF/yzeq/UUgcT2FO3OPGLVmwVuOAzRlXdjr0ApBxXFrbrvEfxCPrSev7DR4On4et/l28rh+gpjxeKW2hdzCrqev0pW/Di6DZuZWDfqdD5CmHjdnPh7i+Kn4bmrQ/UR9FTm/mrD38JdsozFrgj2GAGoMksAOlBuXeP2Usdh2me5BAUazVTmLE2jba3aln6gawPOlbkvCzjBIIKgyKi5N3Y1JDB/wAGpctPccw0k/OnDlvhqthyrCQBHyoM2I79xJ0OsVZ4NzKtqzdz6FZ98Cki0ujMjv4G3hSL6iCN6sDmVb4Bcwsf3NC8TxIYrDxbIJjxqPl7CkKVOhG4rOW6AVDcsHEFluaaxW3GMpswpBB+NB+blAcxEgdNK8/DfBi698OC3c0J6TNZLVm+m3IWDDYl56DSmTmHgqK63I1GtQ8n4AW8Qy+Z3ovzkdvSg39MhbuWmuOCNqLWcMAoEamo+HXQLc9as2hmIqPWMkUeIYFEuqwEGKg/xzDic1yDOxrfjmJAujvDSs4zgrXYFnAJKyDAroSFFHme4jmUiB1r3lDAgkudaX7gzHUwJ2pw5eshNBtTy0qF+lrEYYFhptUfGbTG1lG1R4jiAzEA6itcTi5AE1JsIP4UgtNRe9fzHyoLcPe0NX7FyYqi3sVhF8WoMV7QtzqaytgHIdsacxVp/bTDyg/610eKIfm39aVUxAKIfEUy8mNNyf8Alx8CKK00HqHGhPFB+oPNaLUM4qO8voatPgseifxm4EljsFNRclYwNi1I6qw+U/apOZ0m23+k0sfhniCMVZB6kgf9JrlUmpUM0dqpP57aHsHzI+lONLfOnB+3trDFCskMACQdNp0rp9OCR6VLQ091XOUxDXh5r96RsZZOEth7mLu3WIPdMAKF3nL6igfAvxLxZxdq3aVIu3EtkNMHMwEnroCYioqW0Ua0dU5owOe5ajcgj4Qa5Xzzw5kZu0JB6DpXcblsF1PgG+cf0pC524L+bxK2ZCoWUu37o/lnrTei3YI/wHfgIIs4sf8AOU/+hR9q6XxQ/o3PNSPjpQblPl6zgjcs2Zy6McxkyZ3NFOLv3QPFln0Bk1SL/EV9BPDeVbeFw9zLLXGUlmbUloPwHlShg+D5bnbmA5EEUy8082BL1vD2iCzauf4V6D1NAsaXcXOzZAw2Dzl98VzzpukPHmykWm4xirP/AA/Zv25uJM+BIPypXxuKxeGZTe7Eq2v6cmfjtVz/APJFlFCqrs220QTpMmhFV0LYO5ksDAsv5cmGGx6EfaiX4fcZe6uIa5rBAB93+4qhzBwO9cdgqm40AkDcdTW/Ilvs0vgzowBB0gjcfSsnaB9Gk8KsXic6CSN6EcAwZwbPlM55+HT5US7cBgfKoMTcEip3SoaiO5eKvnBMnrQjEY2+97vHMtELz1uIMRvSVZj23cAFTW8GMQuU7A7gkH5Ut3+Y8OCRnJMxoDRTl7j1nU5iB57/AA3qkYtAuxd5q4eMPcItTB8SSZ6nWh2E4hexDhHclVU6DQaUy8y4b8ziVCeyF7x2ifGqdnga2L4KklSp36H1quVLYtbKFvh0oO7qG+lGVvZQYra441iqtt5MGkysNE2A4CHtvdY60scbD23ENpTUMQyqVB0NDsVgVcy2tJizNFZUPZB/GtrN8ireTuhOgrL3CLvZdpbtm4DIIUiRHiKpADRJg2tugYk6z9YrKG4fiYtqENi5I36ee1ZT7BobeLY3sksmNJApi/D7igfEsg/hJj4UK4yUOHBaIGtR8kcStniVrJpnRh66E/ap5fmg1o6/Q/io9j1NEKo8VGi/6q658Ej0VOM2508ZFLOGFnAXLWIxDFAhLBQpJOhBgD1pu4kO8v8AqFWUs5tysSZDLMDeZ+grmXSrKXD/AMWcJdIGW8haCuZBqDoD3WMCQd4qbj/OuHFvMrZl72Ywe6AJza7j0pJ5ywlq2pyDIFEkIMu8wNOrHxOg99c94dhu3xWGsvLLcxFtGUn9rOuca9Ms06m5IVpI6VzzhcuGUKGYvBGhk5tQB8KReAYC6uNwc23UnE2iCysgYK4LZSRB0nau48z2ALlpso9fCNo9xIqzkW5YTNqUuKw02KMGHpoIpcWmw3aC9xu+o9T7qTeYXP52QSsRr/Wj/FOYrOHJa40DKIjcz0ArnuL5rz4rNcAVWjKu/p76PqwRGHmPmC7g7LXrSh2IEhvkdOlQcx8ca3hrXaODcuKCW0ABMTlHxgVS5ivLcssBIkbH/eoLfKFrGYe0b9tmdLYGZXZYiQesMdeopIyGkhWs42cQjqc2pkjX6UyWMZ+qogk3GAIA2HifAUn8T4emCvn8sXAt/uZpObWYIGo2+lRWOfb/AGttRlRTctrcYAlmDOoJOYwNOgrY7sFjVzzaAPdAByEBuokjbw0BrnN+yVZQRBLKBp0J0I8q6liL35h7YuKHBuRA2AmNfdU/NPAkvi2FVVNi8r5v4kGhTT+9KEZGaLHAjLmSNtz4+tR4bhSPfu21gM3fMfCaIYbDhQ2XY6+YFUP8XXDYg3iMwC5TA11pbroQTjLi28QbRbVdDXuOsx10IoRjuN4e5jGvX7bnMO6F6RtOoo0cS1yAiQpEgnw86g5DAfhwfOQ/s1ZtIy3VIOgYUbxfLVm9hAC9xC5gvbIzArrAmRE1zrjvADhiB2r3A05S0jNlMaA7jz20q3nD+sEmN/MfDVOZnRT3RqAJB3JkddvhXPMZbIaFke/61cw/MDWTGUHrDaiPE1Fg7V3FXDlGrGT0C7DrtXQlXSbdjJyGAtt3cZszmfcNKI8wCLSlemvnrVrhXDlw+FC5++GPvqticQGtOv7jPyqEnbHXBbwmJaAdd6nvWiGJHWqOF4gIg70atEMBGvjS3/DaBhxD+FRvi38KO9iPCoWVZir0JYG/ON4UxcvY4MmVxAUzOu5Om1VcZwq4bLXLT2lyAlu1Ugf+VgTPvA99AcHx/E2VysEIeGBZfgVII0MHetjYboM4927RobSdNtvfrWUJ/wCJ0/ciE+OtZW/5/wCGyDOI4bdbDqpYkncTRrkHky+mMw99u6tsnQ7kFSsfOm/h3AUtxPebxP2rfmXgxxOG7JXe3LAkowWFXU6wfEaeVTjCmMOdzEqu7AepA+tDOJ8WsZY7a3IYaZ1nXTafOuK3vw2s9oYvXrmYN3yEcsAuYAvI3WD3oAEeKzXwWGt4O5pa1BJnMAO4WSdFmJLD3g9a6H6WqEUaOtcQuK0FWVhI2IP0qawwZc3Qkr7xM/SuY3vxGuju27CFjEEnMSTBGgQGff0ph5F5ju4jA3TdM3Evsp0iJRGiBtqTSQW2NJk34kcvXLtiw2Hs3HuXLnfIlgARALCe701iAJ2rSxyJZweMw7BZYXLZDkk7wuk6DU9K6Vw9ptWzr7C777daGcZRSq5jsQR4yDIM9NRTSjjtCp2Qcz3BmWTAA1qhZ4ksAIQ0ifEevpSxz/xm7eXuKVWTMGTA03+dC+E8dJyL5RvoYHhU5zvaHiqN+fheS6lwWbl61BMoR3WA9nKTmjqTFKmA4icRfU3LbWysaBvf+5dPhXUGsBratpMQJGkmSZ67xXOuaBmvwmp20HX92w1O3vJoN2bg9XeIWew/VdFMbs0ARvMxrqNBvRTlG7lwZ70mCV8WBbux5aj41w7iOHa20DcyD1Okgz6HSuv8q3Bdwtu5bUDIMgk7AhM0H3Gjio7BdinzJy/iAWu9mz2jcYhxBGaYgqIPTeI+6JetQwkFW7RDBEHQiND6V9GcHwwOAUMzNJclpMglmMg7xPWlLnLgK3ky5QbmcZXbUgzqS2/j8aF1TN0hw2HZezJPezaUyphs9q4V1MT5+fx1oPi3Ft7Q30mpLHH2RwApJy5pjQjaKlaiMXeB8RRm7NyQ22vWqfM3DbKawQTJ8tPKk3mPme5auJcsrAZzPjIO3pWycRxeIdWuwttgYk0svRcZkEsXwRyFc2tGAgwOtFsDybibgGgRfEnYegopwXiPa4JATLWnCH0B0+UUM4z+M35VmQ4G9CyA7MFViNjmAYBSIM767U8fFSfTOdBzjWDXA4RRJIXMzHqYEmB4nWB5iuN8Zx9xrrm60v7JkRGURAHQDXTzPiaLce/Fq9i3sk4dEW0+cILjNnb9uY5V0G8RvQ/CcQX88+Ie0rkXWfsiSU7QmTr1CuTE+ANXwp6EysE4ywyEqUZTEhWENlOqkg+Ip05Gw3+VJIGrsZ8QNp981nNWIXEKb102l7xjKxzEySyjMBpAEbySNt6sWcQlpUK6CO7rAIYabdIg0s5aMlsg4w4zKxMdDFQZNQwiCNvCK94o+dPQzS7Z4uRcKwfKudsYuYbgoLMW8dDRWxg1t7VDgLxYEkRV7sc6nyFGMfyszaqj21cGatL+CXMWoXg7xzkVbxmO7JJZbhUzqqEgf6m2X3murpMt2OI22S5ZZCxQTExJ3keQziaVOZ77M4BA7vQCAD99o8gsaVa/xK2+SMyP2mZidisAR3STrAHz6VaHBhdXtrjLlzsMqEHaIAOw3GmsVqp7DdoSPyj/AMvwn51lMmIaGIUaDQelZS5mo6nw7nDtEzNaKnMywD/C2XSR1I2rexzVnxCr3VUW3zWjLOVLIoe4EnswYMSCDpqNq5Jj77uAudjvoWJCifEnWY28h5UW/D68bTYhxlkW1QaDQEtJHvVaKiHIa8XjxZcNCERE2mtuQ0nedgEyDUySJ0iguKxOHxLBO1NptWZ7nZoqpp3VzMFdmOog6ZDI1rqfCuGpj8BYOJHaGCwbqDLLIP8ApMVFZwOB4dZNtFBOYsZGd5b9zmCQNgPQAVsK2bL4A+C8oWLSIyW8xuf+MzhmYETKFQVGn8Mbda2t8AGFa4befLiHVmLsNGWQWygaT3QTO0eBqy/EJZtHnMq6kIpEj2CBmgDzElgPKteNwbRJOZsrb7kwdOkbt470l1tBK2P/ABBZblnDp3QMme4IJIAGgBiAfj6VtjeINdYgk5CIA2131j08ffSTxDEouJCm33so/cfDypp4dhtM89dulLKbYUhe5q47bWbThy6gEqA3XYFtBt67UD4dx60jKUS6MpnZTvvEsI3p345b7V3LtmAgkyQIB7oHgJ6CudcRxpU92U9oDzgzrPu+NMoxegOzqFnFdrh17NWV1aFJOve3yDYkeJMAg+FLp4ESHu2nQtZdreSZOdlBDMekKJ883vCDc4xe27S57nYCPIA6DyrpP4WcOU4G4zyTdvZ/HYFR57D4mjKFbMpWc2x1lleCGVpgBgQdfZJB6GJnY9N675xK0q2D2YVFS3AUQMzEAAQOhYrrVbnXhNm9Ysm5ZVntqGRwe8uUroToWtnSRqJgwIBo3w4IUs5oOdUPvhSKZ70BIlsYJreCCHRsmsdGP/el7iVoahehnxPp56xTXxu9FsjckGB/FAmJ2E0lY0sEJ2kk5RodzJ7wneDpSemtBiC+I4nPDLMLodOviKmEkBkgaRHn4a1RxOPyXhbKtETmHQTGvvqtxRb1sZkCsJ1AbUjea5pSQ5vc5cuEhFtMWZiyqYB8Se9pFXsNyDjXPeRLY6ZnB+SzQ3jXH8Wpw13DXBOQsUuAsVb2e8Roe6dp60BxP4h8VcmcYbfkq2R8JUn51aHgpq5CudaR1vA8srg7BVmzFzmdo8P4RStaR7rXO6WbtSCOnc0EQY0yr8T1mlLh3OrsAuNxFy/b/hMT5wVUFjvoTGpo7wDnG5jcZ2GEs2VyqzW2u6ZkXKpR1QZf3AgwYy1VwrSApCnzFwy7bcm4uQEsRoIidII929AQI1zR766Nzhy7xHEaXcNgrYVh+pbuZTm1iWfLvO0H5UFt8uPa17DDKY1JxNy4dOoAXLv4U2VC1YtnhjPDEQB+8iB5etOOCt/5ayuYEpbRD5NbGUjUeXwiob3DblwEG5bUEai2GJPvYb1rhcMLaECSBGp1JO33+dSnLJbClRcXD5lJ8qHAWwnaR1yyPH0qTg3Eu92Q3BgSNPfNSXLWVzpBma52s+Dp0S8Pw5YZjIHQUQF1UB8YqrhrsHWoeIMGIg710wjqhGwfhVPaE+Jpiutlw4X9xnXyBJY+gFKnMeFxeHuEhDbtMZtkwWK/zfUjpNBP8cvMYe42gK7aQdxt1mrYiWSXu8Z6nU+p1NG+F3z+QQHQZ7n/ALyPoBQ3CYqxli4Dm/iDEHp06x963w+JU4drSZmVbhAJEEggGSB4nWhN1Ex4z1lR2W0EiKyoWOZeXKfM6mmHlXhrizeusvcdQtv+Yq3eMDpLRPiDRHl78P8At5fEs1tROVRoXbwLHZdttTOhpoxa27eFAQStvZQCF36aDuywkjwNXugVZtgebRg+H2UkC4XcCQe6mdjmPxA99C8Vww2spOIYPcLEvlkMzFWJ1Qx0GsQCTIml7FY0s4YnUMWkabgDSDpAWK04rjjlgO7KJKs5ltBpERHT0OvlU3K+h4H+EY7tYDEnIzRInQkwZOxmNugAopx95shARJVl67lT19aHcrYWcNcfOouaFMx7gfoG+A09KV+YMDjR3rl1SszFthAn5/GlxbYbDF3lu6kXbl3KoKjKJLnp3dIPXr60VuAYdBnvpB10zbiNAcuUmD0NAuAYDEkL/mDaQa5tPWTp9aOYy7hEsf5jFLckkllMsS25UJ6eFJLzm/qCmEzfz2HcDu3MpU6zlUQJ6ydT5TXOsFypdxl5kthQFLA3H9lYzHLpJJhRt4610jgOD7bCjswci2kCg7lI7s+eWouBYVLC3lAMuzE6yZdQs67bVVWgdFzgX4W2jmuYp+0VQCFQlVzEAwzbmJGmm9NXKOFVMKVXur2jZF6BR3Ynf2mY++rmFb/L5Ygk6+c66+k1c4TgwLEAAwWOXXeSRPTqSPDSttmM4uwa0ARPdImOnv8AQH3CqfCcz2rSgDNbuhI8kJI9AFI+FSYi5rlBEgAkT46THkf7NAcTccOq27qWUcnM5mVBUiUZTCsMwMkEd2kcq2zDpxnH2crZ7iALowY5YJOkztJGh6xpQK9ZW8ZGs95SWMayNJ393hSjjuF3rGIz4nEFrbNZtq4VQSDmS2AAAobVvkdTFXbXEmbFWlRXdgCAzgC2oEg5QNAxO8eelTl65PaClRrxrDfrosd7IevgR/WtGw5XcVXuYm82Lm4qjs7mQkaEhusfw7H4UWx+Ktp7bovqw6UFCPpsOTQF41+nYtXBrkuSRrBUEFlj0B+FJGNuG48gBYk6eswPTQT5U94zFrcARGVlKXSCGEF3GVQfcWpZ4rypew9i3efK1u4ACyGcj/wPGmsaEabjwnqgq0TexXvWjtJ8qfPwW4UGxGJdpBCIobwRmBOU9CSuvpSVdIGvgPrXWvwxUWxis0AC1a18v1D9TTN/AIP8awhvIoQkqbmg11BgAmPDf30pcaCMWWxmyghpggHTLA128vGinHuO4mzh89vs1EhcrauoYSGmYmPrSbgsZeylT3UPlIhoJjXy+tc0nscuBcqr1hQJJjbqep/rXmDtaN1kbDoI28iPtUQuGFB6L8wfU1UxmLZGTI2UQ7OQJ7qx8NCdaD4Ev2cKoMgQT8/Wrd3AALnO+1Dbdzv+R1/pFE3YsgnYAxT+fnjsWUrKa25kVHisBkAM671WXGFLgmsxeMNxh4SK6BC7zcWCqwkqUYFekyMpPj/2rn9066QB85rpHO1slEXUgAmRsDAgGuc47BXLSq1xCqupynoSNxp1EilixmVrYJJg7daK8st+gxJ3cyfhEe4UNGiMQJMbDqYq9wO8FtdmSARr66RRn+oqLk1lRnGqNK8rnHOr8a429qGUMoyA5WzT1kNByideh1Aqp/iBvWnClZaVI8AZGs6g+o6UM4w6PcMNbbu6t1BB9nOdT17swKLWsVZ7G2LeUEKVIG/8QzDrsd96pIIiurje285okhgJ20ka60QwPLuIxBCqhKhgDJVdSM6+0de7J9JpkxGMuvksoLYB0zkA6eLH3T7q2scD/LXWyhbyuUGdn1XQhnUnRRqdBsIiuSUmpaQyQPTghuDIW1BLd1lZdJmQpOunzpc42jGO8DMfCPCnbCJawt1yASHnNqpUltRly6iM0bdPij8UuSwjYCurxuStiS0Cb+GaBJHoKGY22QDrAAM0xtg7nZi5kbISUDRoWiYHnFDcfw+Uk7E6jxFdFiHe+TreTBwRqba90+GUAAj0A+ND3tWrCFnIWYGZm8BAGu/jWcoktYw7Ekk2sxPiT4jY7VLxHvMYMBDOoBUxrrO2v960kuDoz8wDazAEQSswROWNRO48/KtbHHrWHQm40B2UA67xBHwA0oS+MIhQWaD3jOhJJbrMAAjx0AqrzXZL4Jyp1tkOD4BTJ2/lmo5OnQSTG8aV8jDQs22xg6b+YHy+Ed/HZ7Za1usmDBgGRBGx6/H0pMxt5riRmzMtsPlUSZiSAqyTv9TRPhKXMPh7b5kLXSy9m7EMG/0tB9nWAPOudSb6EsLzhfvAs1yVADkqq+wdAxIHs+dbYni7F2Du7NZXM3fIyKY1OoHUaDXWnHHYe0/DGuizaDtZAYqiiWXQzA2zAml7lwBszECWMzAn3nc00vJ30ykBOMXRiMMWtO1vrsQW9JEx50j3+Ht1OvU10fnlj3VUkEgSfLWkO9bMkToOvjXV5LFUJJ2ypbwagTK0a4RzJZwyFTb7Rm3BAjy91Bex8TVW9b10OnU1RpPoqdHU+D/h/Zv2LeJuh1zhW7MNpOZdRpMRrFMeBwmVL1oQS9lwOklZIHhoJqwhyYa0AdlUCN9B1A6aaiq/5hghupHaBGgGYLMsajeJ+tSY4pNfYk6kTp46DQVALABmqf8AjGXO90pELCo0lSejkfu2mJ3qrw/mLM7BhmABPdGsSBJn1rmkFNBPENqKn4afanoI9xnT5D4UOtYsXASCNDGhB8/vVzCsCzR0inxuJr2WlsScwq1xRglpR1+tQG5CgnapBfF3U6xXSlSJ2AONWnFhb6wdYy9fWlK9xC6dyR6U7cWAEAaCaWce4HrTRMyqeM4h9HulhM6+VHLPEhdsi1fcBFBA011g7+OlLVwRVU3CdOtHFM1l2IzZZKAkZv72qzhsPlOYwQyAj129+1X+XWU2nVhPdMg9dvjtVnj+A/L27XZozLLDugsRMsNunSpyfwIpBbp6fH/vWUdRjHsMPIq0/wDtrKjf+DUe47D4kd24xETpt1nT3k1pw3CXMxJZtB/EaNcXcu5J2GlAL2YEmTFddExhw/GhaCo1wwN+tH+X8V26O9tRkU7tv8Bt1rmbJE+dfQn4Qf8A6mx63P8A5GpJ+SmqGUqFP8lcug90qqwWMECB0BIE6+FBeY+VL6svZW84YAhV9rQdQa6rjrYe8bZ2e4AfSJ+1bXLAXF2dssMoAGxiRJ9FNCMMeBbsEcV5RuXOG2bSALctqHKAxLZSCJ8dTXG8fKsbbaG3oR59a+mnGlcu5g/Db8ziTie2y9s2qZeg7vdPjAHzqjVMUt/h7js+EtCRKr2f/TIH9+dS3r7jOGYA/wAomCDqpzfCqWDs2sFbuouYpbJbQZmIOkwPWrGOw+FdCxukuy94u516gMo7m+kjXfU1Gb1oZFa7iFBYhk08wCCxXT57etT2UkFTqpBEHUennpQnh2Kz3haWGzSwIAIkEkZSJmFAHT2dqZltQSoHeUAmZnveOnXekirCKlvAKt03XAa97JuZVDkDTdAI90VtjMXbXVmAaIk7x4SdYos3D5xClj3SYIgnXQCNRHz3pP505cDXGuIxCjcHpGlTj4NvYzmdA4FjLKcMbtnSDncBiJynbQ+MSPWh3CeaMBbUQ6Ag9d/96482BXNJifGvIVW8a7MERyOrc4Kt8dpbOZVE6dTrXPMdoB86YbPP9rDYbKqZmj+5p5/4VsdqP01JLKZOp1AJ0/vehVDdEjlH8PTilZ7soGIW2OvWWIPQQKSOI4N7T3LbrDoxUqfEGPn96+jM4F20BA7xIH/mK/8A1Fc9/Ejk972NFy2Iz6P5EbH4VgDdxbEf5dFUEQFzALDESA8DSJBOvnQLlrGF1OYQFiBtA2EiT1Pj+2auX7ZyqYaLiZDJ6r+75R02qrgMIFcsQNSEy9Tlg9oehkmI8JpGMcl5msGziL9smIcx4FT3h8j8qj4fwosAxPlG8+4U6868ttexYe2AVZIYSoJKkjckdCKC3MG1qFKx5SNPgam40CjTgOEyZ88kk77aehifHSjnDMI3eYeySAfht8KH4OSYJ+FNtm6nZKqjKB9+p8zRinYXVA7i2iKv96VW4dc0YVLj7ea4AOlQ8SVbImYJ3q7RMyxbN9za2yqzZvSNPnQrmnggsOpBlSoMHcHrTBwTH2Ew7uzKCzZZ6gdaj4rjsJfxTB3DIqGCDoSB08aVXY3wQbZLN3RMnSpm4G/eeNht4005LPaxaAAECR6a1YtWw2nkRRbMLvBuEEJ2jN3dAR4a/LxpsxLK2Glf2d74/wBmqWHwiraHaEy0wo2LAmNOunWilte4VzK0rBImCYB0HkSRPrSBFJ8SSd6ytL2H7x9aymxBY08w2gAFEQf7+FKmMQDSiH5e7cYhFe4wGygmAPoKiHCL90CLZHmasKL+Jr6H/Cuzl4RhP5ref/rJb70iYr8IFfBJetXWF3LLA6qT1A6in/8ADG0y8JwiuIYWoIPSCdKyCS4c58af5Xc/9K5T82rOJyuIw7BjAumfDvArr566VV5YuZ8QzdClxv8A+lyR8hRbFhcrq2sideh3FKghPENCsfAGud8Z5jvd23bVWUyc0HSZIAPw9Zp2W8uIw0qZV0IPj4Eeu9c0dyqvbgm2hJBG58Af96HpfwyA3GMTduYG4+ZsxSTBIkey4MeIn40A5Twt66Stt8wVbbEaws+P83T0JroWHwiC0CF7jq0odhO61X4OtjDIy2MLbTNlzGWYtl2ktqfea5pKhkrFLiLflAmRlUiACNIy6AqRqOtGOCc/uQwYgqEJPeLEka6nQAdZ6aeNRcU4Hau/+Ag1nRmEnzAMVT4dyyLT5kAQ/wAusg7zmkH4VOq2mPQ+4hWFxJAEgMNfT7H5UD5nw57W8CP0g5JPz+9E+F4ZrlwMZIXcn4AVBzRiyBfEaFz9a6vL8kSlo5visMCxKjTpQy/a1pmeNZoLiB3qvJCJlXh/DDcxOGTfNetgjyziflNfQli4HuB+hafcP9q4Rwy92eItXP4HVvhXX8BjWexbyxLAsfEgzoPdUxggcQmZST3gdI8Jn6k1BxbGh2LAyJEEEb0E4hcMyrxMjNGgXyHUzS9f4gLLQgLaj2tvMmKRyCNRuBQ+Yj2ZGYmFgySADvBOvSqv5suJGvgfACIE+gqti3VrWcxlGpnwpY5Jx/aPcVO8EIOrzptomwEzr5eVK5GCnNJbsQyaFWGv+rT6xS0od4mSfGnnmPCBrIjTNEr1EePvpPxQNp9PZrdMyTB67VfxdyEidf6VDaxYuMsCIEfM1PxzCHKCN9adIBpwu+GYDrQTmrhjG4WzmPCrvAUOfXxqzxfD5rvupgI51dwb9JrazgTuxo/irHeIFD8TbIGlMYv8O4iLQOk1c5exjPfnpO1AFtkCTTFypZAOY0r4ELcRxPZtGg3IPkR/tW2AxgYAg+AMCNo29TNU+ebQ7NLummnv6DzodwO6pY5fI6bCf7+VS+hJMbaJuMV2Jke+sq/iwS5kT/2rKe0A65yVgFtzCgEopJoLwzh73rtzNKoHaNNxJim7hWHKWmOgY6eWmlZhXMQB76rWgEdqyLVhkE6yfjWnAGKYHL+62HX5kr8iKvOhYa6igt/EdgrkmE9o9T3fD5fCsEocpYxB+ZCNlZCUAbbLb0LCehJr21zSxuXB2Ps93tGIhjv3AJ8esVz7jnOE27a27aqc7F2c5hcBkKCsCAJn1AoJgea79p8qw0yIJ0nwg1JzoFnc+TnU4YkBkHaPIYEQesTuJnUUscz8Qwq3rSZwpuuAxnx7oJ6bxqelBcB+I15LOa63Z3SWCqRKEROadt9PGufcfxb4rEq1pZZypUCJLH00GvwpZ+iqkY7ZxXhNy0gywUUw2us6GQPSgC4B2UlMpAManWieOS5eAF6wbeK7rhgSVIAgiQMviCvoRVHhbsr3bTCNAw92h+1NipBtos4HkfFXFDF7SqwkasTB9BHzrfGcs9g6i5czyJ0XL9zTzwU/oW/9IoBzgP1bZH8J+1H/AJRGyZQ4VdyvlGxnT0oJzZYuXHvFVlE1J9wJP1oxwq2TdPkCft96MYXBHsL+Ya3SVA9e796eKoR7OMpmbUITrEgGJ9aJYb8O8S7oXAVHGaZ2HgfOuuW+DWrNm3aCjuCduvX71aLhrMkQB7NM9gSOYcR5HTDrlEkkbmj2Euras2jmGcDKq9dtfd/WrvFMdbYwGDMBrB+VJ/EGCEsglgZb08vOpy0Gy5jbssQ5OWTIG+vSaVsVhe8ANF2j7mrfFOZ1Uootk5tySNPWq+OxUrmGXeAoPzNQlJINjIuE/RKHUZdRQbhfC1tMexEEzooE6+6o8BxRnnvEnTSdKMcv3ijtOkzRf5cDFkeJv5SA2/UdZ86HcSw+YHSrHECO1ZidJ+VeWEPaL1WmjS0Z72UuGYaACdKL8Rt50jyofzBdIujLoNKsYnigCCR0qjdCop8Psi20k1c4jbGTPUHCMt7NImBR7i3Dc2GQAd4xRSAIF1RJNV2whdoAohewZViCIIolhLYVQdPOnkZATHYDuAAa1Nwu01saxRYqDrVTiYysPOphN+YLQvYUg/tINAuF8EyMrqxB8N9PA+NMmDbMhHlQG/xFlJVQBrE7mpzQyDFzEgE7V5QpLbR1rK2BrPo58OFthV0j+zVd7qpAJ3MVexQ7poJcwxzKXj0rpQrCBca60O4tYlWEAyKv6bgVX4nbOhA9fSsA5LzDywt1EGGIW6r94OYDeY8KtvyRaCi0R+oVFwXB7OZd085FF+I4Ei6xCkidwNK1tINPEVx+ioZbEDi4vvYtWntEdkWEgbSdAD1FFeV+CbEpdtOpDpdnfL+0gbS3ypm4ng0uplb/AHqxgrgAVRrAjSo1Y1DMePhV0zEwN9vnQzh36+LGYbq0x4VsthiIykddRGnvorwPCrbDH97dfLwFdXnbewSGDB2gqKF2AgUJ4/ZBe2T0B0otg/YFUOODRffXQKL+GuBbhXqxHy1P1FMMw9pfA5j8CPvS9w60DiSwE5QPj1prupILIO9EVgIjxdsORBiN/PyoBzffcWwitl9PCjfDTJYEeyfjS/z65Q23ABBBB91Yz4JHCWBYxOhIqvzJaPT2TvRDGXlFrPaADkiR5eIrzHWS9nMBJA2NSe7Ac94xbCgb77kzFXeF4QNmltlJBPUjaB517c5cZ3Uk5c26xqPSjOD5dZL6toyLqD9mFc2O7GR5yxgh2ZMHtGJOWNhMDWjduyQSpEHf3V7hsIbdwvpMR7t6uYew1ws5OwifOqxXxG4LfH2yrHiaHcN4oVuCZI8KLcb4SWYDMJFDrXLlwGZo4u7oNqi1xDEC42ah2PvyAPKpb2HuK+XyqG9w+5/DWd9MqCXJantsvQiuhaBmZvZtr9qSuSMIyF7jCI0FFeO8UdcKUX2rh19DVY8FYp8X4st64WUb/wB/SgGI4g5MSQBVl+DXs/gN6n4pYBgAa9TSOTaMe8JxM6UQ42IthqHYVgkCN6L4y0GsEnpRW0Zgrh3EgKjwuAN668HYzFQ8KwYcmZGulH+XML2d1wfDQ0I76EqHHZO6QJGlZVXHKDcY+ZrKrihT6NvXRkJO0Gue8X472DO7MSuXurHUf2KysovSMyTgXNjNaV7uhadthRvCczJduFRso1Jnr5VlZQTFPbeMAvFQe68MNOo0PyI+FQ8SADTlX4CvaymYbKXDbFtsQgZAQTsdvLSna1h1X2VVfQAfSvKylpIaIJ46YdfSq2D3FZWUyAw5gPYHvqnx4wqnzP0rysoLoXwpcBw4U5v4pmiIbs70To/Tz/sVlZRMjS05GIZZ3E1W5tRGtBXEktpWVlH6D4IF3BENA2q8lvuV7WUlbFBj2VLT1FTfmFUan5VlZXJJXKiqejy1jFuHrFecT4llAVO6PtNeVldXnFLhJtsRrXE7l3EsJ6/TSmfB8S/awgj31lZVAMD3+OBsRlHpTLh2BFZWUPoQlcTLh2jQmhvFllF9K8rKJgOtVcZYzVlZUWEqixtRjDp+mRWVlCPQ/CrYwcGasJYOrAxpArKyl89yGfAWMEetZWVlXo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hQSERUUExQWFRUWFxoXGRYYGBocGBkYGB8cGBoYFRkXHSYeFxojHBcVHy8gIycpLCwsFx4xNTAqNSYrLCkBCQoKDgwOGg8PGCwkHCQpKSksLCkpLCwpLCkpKSwpLCwsLCwsLCksKSksKSkpKSwsLCksKSksLCksLCksLCwpKf/AABEIALcBEwMBIgACEQEDEQH/xAAcAAACAgMBAQAAAAAAAAAAAAAFBgMEAAIHAQj/xABDEAACAQIEAwUGBAQEBAYDAAABAhEAAwQSITEFBkETIlFhcTKBkaGxwQcUI0JSYtHwFSRy4RZjkvFDgqKys8IXNZP/xAAYAQADAQEAAAAAAAAAAAAAAAABAgMABP/EACERAAICAwEBAAMBAQAAAAAAAAABAhESITEDQSIyUWET/9oADAMBAAIRAxEAPwCxjcJmLd4Cnv8ADRCuGdT0uH5gUvHgdsiXGsdTTLyIAouqNACp+IP9Kip5NDY0hqoHxFf1H9B9KOUG4mP1D5qKefDR6L+GcLduTtlH3rTkzEA466F2NufgR/Wq3FV1b/TWnI9sjHT42mHzU/aoxVsZs6RSlzTpfTzA+9NtKPOJi9a8x96tPgiNCND6UR5PP6dwf8z7Ch4291XuTzpeH84+lTT/ACQz4XOaF/yzeq/UUgcT2FO3OPGLVmwVuOAzRlXdjr0ApBxXFrbrvEfxCPrSev7DR4On4et/l28rh+gpjxeKW2hdzCrqev0pW/Di6DZuZWDfqdD5CmHjdnPh7i+Kn4bmrQ/UR9FTm/mrD38JdsozFrgj2GAGoMksAOlBuXeP2Usdh2me5BAUazVTmLE2jba3aln6gawPOlbkvCzjBIIKgyKi5N3Y1JDB/wAGpctPccw0k/OnDlvhqthyrCQBHyoM2I79xJ0OsVZ4NzKtqzdz6FZ98Cki0ujMjv4G3hSL6iCN6sDmVb4Bcwsf3NC8TxIYrDxbIJjxqPl7CkKVOhG4rOW6AVDcsHEFluaaxW3GMpswpBB+NB+blAcxEgdNK8/DfBi698OC3c0J6TNZLVm+m3IWDDYl56DSmTmHgqK63I1GtQ8n4AW8Qy+Z3ovzkdvSg39MhbuWmuOCNqLWcMAoEamo+HXQLc9as2hmIqPWMkUeIYFEuqwEGKg/xzDic1yDOxrfjmJAujvDSs4zgrXYFnAJKyDAroSFFHme4jmUiB1r3lDAgkudaX7gzHUwJ2pw5eshNBtTy0qF+lrEYYFhptUfGbTG1lG1R4jiAzEA6itcTi5AE1JsIP4UgtNRe9fzHyoLcPe0NX7FyYqi3sVhF8WoMV7QtzqaytgHIdsacxVp/bTDyg/610eKIfm39aVUxAKIfEUy8mNNyf8Alx8CKK00HqHGhPFB+oPNaLUM4qO8voatPgseifxm4EljsFNRclYwNi1I6qw+U/apOZ0m23+k0sfhniCMVZB6kgf9JrlUmpUM0dqpP57aHsHzI+lONLfOnB+3trDFCskMACQdNp0rp9OCR6VLQ091XOUxDXh5r96RsZZOEth7mLu3WIPdMAKF3nL6igfAvxLxZxdq3aVIu3EtkNMHMwEnroCYioqW0Ua0dU5owOe5ajcgj4Qa5Xzzw5kZu0JB6DpXcblsF1PgG+cf0pC524L+bxK2ZCoWUu37o/lnrTei3YI/wHfgIIs4sf8AOU/+hR9q6XxQ/o3PNSPjpQblPl6zgjcs2Zy6McxkyZ3NFOLv3QPFln0Bk1SL/EV9BPDeVbeFw9zLLXGUlmbUloPwHlShg+D5bnbmA5EEUy8082BL1vD2iCzauf4V6D1NAsaXcXOzZAw2Dzl98VzzpukPHmykWm4xirP/AA/Zv25uJM+BIPypXxuKxeGZTe7Eq2v6cmfjtVz/APJFlFCqrs220QTpMmhFV0LYO5ksDAsv5cmGGx6EfaiX4fcZe6uIa5rBAB93+4qhzBwO9cdgqm40AkDcdTW/Ilvs0vgzowBB0gjcfSsnaB9Gk8KsXic6CSN6EcAwZwbPlM55+HT5US7cBgfKoMTcEip3SoaiO5eKvnBMnrQjEY2+97vHMtELz1uIMRvSVZj23cAFTW8GMQuU7A7gkH5Ut3+Y8OCRnJMxoDRTl7j1nU5iB57/AA3qkYtAuxd5q4eMPcItTB8SSZ6nWh2E4hexDhHclVU6DQaUy8y4b8ziVCeyF7x2ifGqdnga2L4KklSp36H1quVLYtbKFvh0oO7qG+lGVvZQYra441iqtt5MGkysNE2A4CHtvdY60scbD23ENpTUMQyqVB0NDsVgVcy2tJizNFZUPZB/GtrN8ireTuhOgrL3CLvZdpbtm4DIIUiRHiKpADRJg2tugYk6z9YrKG4fiYtqENi5I36ee1ZT7BobeLY3sksmNJApi/D7igfEsg/hJj4UK4yUOHBaIGtR8kcStniVrJpnRh66E/ap5fmg1o6/Q/io9j1NEKo8VGi/6q658Ej0VOM2508ZFLOGFnAXLWIxDFAhLBQpJOhBgD1pu4kO8v8AqFWUs5tysSZDLMDeZ+grmXSrKXD/AMWcJdIGW8haCuZBqDoD3WMCQd4qbj/OuHFvMrZl72Ywe6AJza7j0pJ5ywlq2pyDIFEkIMu8wNOrHxOg99c94dhu3xWGsvLLcxFtGUn9rOuca9Ms06m5IVpI6VzzhcuGUKGYvBGhk5tQB8KReAYC6uNwc23UnE2iCysgYK4LZSRB0nau48z2ALlpso9fCNo9xIqzkW5YTNqUuKw02KMGHpoIpcWmw3aC9xu+o9T7qTeYXP52QSsRr/Wj/FOYrOHJa40DKIjcz0ArnuL5rz4rNcAVWjKu/p76PqwRGHmPmC7g7LXrSh2IEhvkdOlQcx8ca3hrXaODcuKCW0ABMTlHxgVS5ivLcssBIkbH/eoLfKFrGYe0b9tmdLYGZXZYiQesMdeopIyGkhWs42cQjqc2pkjX6UyWMZ+qogk3GAIA2HifAUn8T4emCvn8sXAt/uZpObWYIGo2+lRWOfb/AGttRlRTctrcYAlmDOoJOYwNOgrY7sFjVzzaAPdAByEBuokjbw0BrnN+yVZQRBLKBp0J0I8q6liL35h7YuKHBuRA2AmNfdU/NPAkvi2FVVNi8r5v4kGhTT+9KEZGaLHAjLmSNtz4+tR4bhSPfu21gM3fMfCaIYbDhQ2XY6+YFUP8XXDYg3iMwC5TA11pbroQTjLi28QbRbVdDXuOsx10IoRjuN4e5jGvX7bnMO6F6RtOoo0cS1yAiQpEgnw86g5DAfhwfOQ/s1ZtIy3VIOgYUbxfLVm9hAC9xC5gvbIzArrAmRE1zrjvADhiB2r3A05S0jNlMaA7jz20q3nD+sEmN/MfDVOZnRT3RqAJB3JkddvhXPMZbIaFke/61cw/MDWTGUHrDaiPE1Fg7V3FXDlGrGT0C7DrtXQlXSbdjJyGAtt3cZszmfcNKI8wCLSlemvnrVrhXDlw+FC5++GPvqticQGtOv7jPyqEnbHXBbwmJaAdd6nvWiGJHWqOF4gIg70atEMBGvjS3/DaBhxD+FRvi38KO9iPCoWVZir0JYG/ON4UxcvY4MmVxAUzOu5Om1VcZwq4bLXLT2lyAlu1Ugf+VgTPvA99AcHx/E2VysEIeGBZfgVII0MHetjYboM4927RobSdNtvfrWUJ/wCJ0/ciE+OtZW/5/wCGyDOI4bdbDqpYkncTRrkHky+mMw99u6tsnQ7kFSsfOm/h3AUtxPebxP2rfmXgxxOG7JXe3LAkowWFXU6wfEaeVTjCmMOdzEqu7AepA+tDOJ8WsZY7a3IYaZ1nXTafOuK3vw2s9oYvXrmYN3yEcsAuYAvI3WD3oAEeKzXwWGt4O5pa1BJnMAO4WSdFmJLD3g9a6H6WqEUaOtcQuK0FWVhI2IP0qawwZc3Qkr7xM/SuY3vxGuju27CFjEEnMSTBGgQGff0ph5F5ju4jA3TdM3Evsp0iJRGiBtqTSQW2NJk34kcvXLtiw2Hs3HuXLnfIlgARALCe701iAJ2rSxyJZweMw7BZYXLZDkk7wuk6DU9K6Vw9ptWzr7C777daGcZRSq5jsQR4yDIM9NRTSjjtCp2Qcz3BmWTAA1qhZ4ksAIQ0ifEevpSxz/xm7eXuKVWTMGTA03+dC+E8dJyL5RvoYHhU5zvaHiqN+fheS6lwWbl61BMoR3WA9nKTmjqTFKmA4icRfU3LbWysaBvf+5dPhXUGsBratpMQJGkmSZ67xXOuaBmvwmp20HX92w1O3vJoN2bg9XeIWew/VdFMbs0ARvMxrqNBvRTlG7lwZ70mCV8WBbux5aj41w7iOHa20DcyD1Okgz6HSuv8q3Bdwtu5bUDIMgk7AhM0H3Gjio7BdinzJy/iAWu9mz2jcYhxBGaYgqIPTeI+6JetQwkFW7RDBEHQiND6V9GcHwwOAUMzNJclpMglmMg7xPWlLnLgK3ky5QbmcZXbUgzqS2/j8aF1TN0hw2HZezJPezaUyphs9q4V1MT5+fx1oPi3Ft7Q30mpLHH2RwApJy5pjQjaKlaiMXeB8RRm7NyQ22vWqfM3DbKawQTJ8tPKk3mPme5auJcsrAZzPjIO3pWycRxeIdWuwttgYk0svRcZkEsXwRyFc2tGAgwOtFsDybibgGgRfEnYegopwXiPa4JATLWnCH0B0+UUM4z+M35VmQ4G9CyA7MFViNjmAYBSIM767U8fFSfTOdBzjWDXA4RRJIXMzHqYEmB4nWB5iuN8Zx9xrrm60v7JkRGURAHQDXTzPiaLce/Fq9i3sk4dEW0+cILjNnb9uY5V0G8RvQ/CcQX88+Ie0rkXWfsiSU7QmTr1CuTE+ANXwp6EysE4ywyEqUZTEhWENlOqkg+Ip05Gw3+VJIGrsZ8QNp981nNWIXEKb102l7xjKxzEySyjMBpAEbySNt6sWcQlpUK6CO7rAIYabdIg0s5aMlsg4w4zKxMdDFQZNQwiCNvCK94o+dPQzS7Z4uRcKwfKudsYuYbgoLMW8dDRWxg1t7VDgLxYEkRV7sc6nyFGMfyszaqj21cGatL+CXMWoXg7xzkVbxmO7JJZbhUzqqEgf6m2X3murpMt2OI22S5ZZCxQTExJ3keQziaVOZ77M4BA7vQCAD99o8gsaVa/xK2+SMyP2mZidisAR3STrAHz6VaHBhdXtrjLlzsMqEHaIAOw3GmsVqp7DdoSPyj/AMvwn51lMmIaGIUaDQelZS5mo6nw7nDtEzNaKnMywD/C2XSR1I2rexzVnxCr3VUW3zWjLOVLIoe4EnswYMSCDpqNq5Jj77uAudjvoWJCifEnWY28h5UW/D68bTYhxlkW1QaDQEtJHvVaKiHIa8XjxZcNCERE2mtuQ0nedgEyDUySJ0iguKxOHxLBO1NptWZ7nZoqpp3VzMFdmOog6ZDI1rqfCuGpj8BYOJHaGCwbqDLLIP8ApMVFZwOB4dZNtFBOYsZGd5b9zmCQNgPQAVsK2bL4A+C8oWLSIyW8xuf+MzhmYETKFQVGn8Mbda2t8AGFa4befLiHVmLsNGWQWygaT3QTO0eBqy/EJZtHnMq6kIpEj2CBmgDzElgPKteNwbRJOZsrb7kwdOkbt470l1tBK2P/ABBZblnDp3QMme4IJIAGgBiAfj6VtjeINdYgk5CIA2131j08ffSTxDEouJCm33so/cfDypp4dhtM89dulLKbYUhe5q47bWbThy6gEqA3XYFtBt67UD4dx60jKUS6MpnZTvvEsI3p345b7V3LtmAgkyQIB7oHgJ6CudcRxpU92U9oDzgzrPu+NMoxegOzqFnFdrh17NWV1aFJOve3yDYkeJMAg+FLp4ESHu2nQtZdreSZOdlBDMekKJ883vCDc4xe27S57nYCPIA6DyrpP4WcOU4G4zyTdvZ/HYFR57D4mjKFbMpWc2x1lleCGVpgBgQdfZJB6GJnY9N675xK0q2D2YVFS3AUQMzEAAQOhYrrVbnXhNm9Ysm5ZVntqGRwe8uUroToWtnSRqJgwIBo3w4IUs5oOdUPvhSKZ70BIlsYJreCCHRsmsdGP/el7iVoahehnxPp56xTXxu9FsjckGB/FAmJ2E0lY0sEJ2kk5RodzJ7wneDpSemtBiC+I4nPDLMLodOviKmEkBkgaRHn4a1RxOPyXhbKtETmHQTGvvqtxRb1sZkCsJ1AbUjea5pSQ5vc5cuEhFtMWZiyqYB8Se9pFXsNyDjXPeRLY6ZnB+SzQ3jXH8Wpw13DXBOQsUuAsVb2e8Roe6dp60BxP4h8VcmcYbfkq2R8JUn51aHgpq5CudaR1vA8srg7BVmzFzmdo8P4RStaR7rXO6WbtSCOnc0EQY0yr8T1mlLh3OrsAuNxFy/b/hMT5wVUFjvoTGpo7wDnG5jcZ2GEs2VyqzW2u6ZkXKpR1QZf3AgwYy1VwrSApCnzFwy7bcm4uQEsRoIidII929AQI1zR766Nzhy7xHEaXcNgrYVh+pbuZTm1iWfLvO0H5UFt8uPa17DDKY1JxNy4dOoAXLv4U2VC1YtnhjPDEQB+8iB5etOOCt/5ayuYEpbRD5NbGUjUeXwiob3DblwEG5bUEai2GJPvYb1rhcMLaECSBGp1JO33+dSnLJbClRcXD5lJ8qHAWwnaR1yyPH0qTg3Eu92Q3BgSNPfNSXLWVzpBma52s+Dp0S8Pw5YZjIHQUQF1UB8YqrhrsHWoeIMGIg710wjqhGwfhVPaE+Jpiutlw4X9xnXyBJY+gFKnMeFxeHuEhDbtMZtkwWK/zfUjpNBP8cvMYe42gK7aQdxt1mrYiWSXu8Z6nU+p1NG+F3z+QQHQZ7n/ALyPoBQ3CYqxli4Dm/iDEHp06x963w+JU4drSZmVbhAJEEggGSB4nWhN1Ex4z1lR2W0EiKyoWOZeXKfM6mmHlXhrizeusvcdQtv+Yq3eMDpLRPiDRHl78P8At5fEs1tROVRoXbwLHZdttTOhpoxa27eFAQStvZQCF36aDuywkjwNXugVZtgebRg+H2UkC4XcCQe6mdjmPxA99C8Vww2spOIYPcLEvlkMzFWJ1Qx0GsQCTIml7FY0s4YnUMWkabgDSDpAWK04rjjlgO7KJKs5ltBpERHT0OvlU3K+h4H+EY7tYDEnIzRInQkwZOxmNugAopx95shARJVl67lT19aHcrYWcNcfOouaFMx7gfoG+A09KV+YMDjR3rl1SszFthAn5/GlxbYbDF3lu6kXbl3KoKjKJLnp3dIPXr60VuAYdBnvpB10zbiNAcuUmD0NAuAYDEkL/mDaQa5tPWTp9aOYy7hEsf5jFLckkllMsS25UJ6eFJLzm/qCmEzfz2HcDu3MpU6zlUQJ6ydT5TXOsFypdxl5kthQFLA3H9lYzHLpJJhRt4610jgOD7bCjswci2kCg7lI7s+eWouBYVLC3lAMuzE6yZdQs67bVVWgdFzgX4W2jmuYp+0VQCFQlVzEAwzbmJGmm9NXKOFVMKVXur2jZF6BR3Ynf2mY++rmFb/L5Ygk6+c66+k1c4TgwLEAAwWOXXeSRPTqSPDSttmM4uwa0ARPdImOnv8AQH3CqfCcz2rSgDNbuhI8kJI9AFI+FSYi5rlBEgAkT46THkf7NAcTccOq27qWUcnM5mVBUiUZTCsMwMkEd2kcq2zDpxnH2crZ7iALowY5YJOkztJGh6xpQK9ZW8ZGs95SWMayNJ393hSjjuF3rGIz4nEFrbNZtq4VQSDmS2AAAobVvkdTFXbXEmbFWlRXdgCAzgC2oEg5QNAxO8eelTl65PaClRrxrDfrosd7IevgR/WtGw5XcVXuYm82Lm4qjs7mQkaEhusfw7H4UWx+Ktp7bovqw6UFCPpsOTQF41+nYtXBrkuSRrBUEFlj0B+FJGNuG48gBYk6eswPTQT5U94zFrcARGVlKXSCGEF3GVQfcWpZ4rypew9i3efK1u4ACyGcj/wPGmsaEabjwnqgq0TexXvWjtJ8qfPwW4UGxGJdpBCIobwRmBOU9CSuvpSVdIGvgPrXWvwxUWxis0AC1a18v1D9TTN/AIP8awhvIoQkqbmg11BgAmPDf30pcaCMWWxmyghpggHTLA128vGinHuO4mzh89vs1EhcrauoYSGmYmPrSbgsZeylT3UPlIhoJjXy+tc0nscuBcqr1hQJJjbqep/rXmDtaN1kbDoI28iPtUQuGFB6L8wfU1UxmLZGTI2UQ7OQJ7qx8NCdaD4Ev2cKoMgQT8/Wrd3AALnO+1Dbdzv+R1/pFE3YsgnYAxT+fnjsWUrKa25kVHisBkAM671WXGFLgmsxeMNxh4SK6BC7zcWCqwkqUYFekyMpPj/2rn9066QB85rpHO1slEXUgAmRsDAgGuc47BXLSq1xCqupynoSNxp1EilixmVrYJJg7daK8st+gxJ3cyfhEe4UNGiMQJMbDqYq9wO8FtdmSARr66RRn+oqLk1lRnGqNK8rnHOr8a429qGUMoyA5WzT1kNByideh1Aqp/iBvWnClZaVI8AZGs6g+o6UM4w6PcMNbbu6t1BB9nOdT17swKLWsVZ7G2LeUEKVIG/8QzDrsd96pIIiurje285okhgJ20ka60QwPLuIxBCqhKhgDJVdSM6+0de7J9JpkxGMuvksoLYB0zkA6eLH3T7q2scD/LXWyhbyuUGdn1XQhnUnRRqdBsIiuSUmpaQyQPTghuDIW1BLd1lZdJmQpOunzpc42jGO8DMfCPCnbCJawt1yASHnNqpUltRly6iM0bdPij8UuSwjYCurxuStiS0Cb+GaBJHoKGY22QDrAAM0xtg7nZi5kbISUDRoWiYHnFDcfw+Uk7E6jxFdFiHe+TreTBwRqba90+GUAAj0A+ND3tWrCFnIWYGZm8BAGu/jWcoktYw7Ekk2sxPiT4jY7VLxHvMYMBDOoBUxrrO2v960kuDoz8wDazAEQSswROWNRO48/KtbHHrWHQm40B2UA67xBHwA0oS+MIhQWaD3jOhJJbrMAAjx0AqrzXZL4Jyp1tkOD4BTJ2/lmo5OnQSTG8aV8jDQs22xg6b+YHy+Ed/HZ7Za1usmDBgGRBGx6/H0pMxt5riRmzMtsPlUSZiSAqyTv9TRPhKXMPh7b5kLXSy9m7EMG/0tB9nWAPOudSb6EsLzhfvAs1yVADkqq+wdAxIHs+dbYni7F2Du7NZXM3fIyKY1OoHUaDXWnHHYe0/DGuizaDtZAYqiiWXQzA2zAml7lwBszECWMzAn3nc00vJ30ykBOMXRiMMWtO1vrsQW9JEx50j3+Ht1OvU10fnlj3VUkEgSfLWkO9bMkToOvjXV5LFUJJ2ypbwagTK0a4RzJZwyFTb7Rm3BAjy91Bex8TVW9b10OnU1RpPoqdHU+D/h/Zv2LeJuh1zhW7MNpOZdRpMRrFMeBwmVL1oQS9lwOklZIHhoJqwhyYa0AdlUCN9B1A6aaiq/5hghupHaBGgGYLMsajeJ+tSY4pNfYk6kTp46DQVALABmqf8AjGXO90pELCo0lSejkfu2mJ3qrw/mLM7BhmABPdGsSBJn1rmkFNBPENqKn4afanoI9xnT5D4UOtYsXASCNDGhB8/vVzCsCzR0inxuJr2WlsScwq1xRglpR1+tQG5CgnapBfF3U6xXSlSJ2AONWnFhb6wdYy9fWlK9xC6dyR6U7cWAEAaCaWce4HrTRMyqeM4h9HulhM6+VHLPEhdsi1fcBFBA011g7+OlLVwRVU3CdOtHFM1l2IzZZKAkZv72qzhsPlOYwQyAj129+1X+XWU2nVhPdMg9dvjtVnj+A/L27XZozLLDugsRMsNunSpyfwIpBbp6fH/vWUdRjHsMPIq0/wDtrKjf+DUe47D4kd24xETpt1nT3k1pw3CXMxJZtB/EaNcXcu5J2GlAL2YEmTFddExhw/GhaCo1wwN+tH+X8V26O9tRkU7tv8Bt1rmbJE+dfQn4Qf8A6mx63P8A5GpJ+SmqGUqFP8lcug90qqwWMECB0BIE6+FBeY+VL6svZW84YAhV9rQdQa6rjrYe8bZ2e4AfSJ+1bXLAXF2dssMoAGxiRJ9FNCMMeBbsEcV5RuXOG2bSALctqHKAxLZSCJ8dTXG8fKsbbaG3oR59a+mnGlcu5g/Db8ziTie2y9s2qZeg7vdPjAHzqjVMUt/h7js+EtCRKr2f/TIH9+dS3r7jOGYA/wAomCDqpzfCqWDs2sFbuouYpbJbQZmIOkwPWrGOw+FdCxukuy94u516gMo7m+kjXfU1Gb1oZFa7iFBYhk08wCCxXT57etT2UkFTqpBEHUennpQnh2Kz3haWGzSwIAIkEkZSJmFAHT2dqZltQSoHeUAmZnveOnXekirCKlvAKt03XAa97JuZVDkDTdAI90VtjMXbXVmAaIk7x4SdYos3D5xClj3SYIgnXQCNRHz3pP505cDXGuIxCjcHpGlTj4NvYzmdA4FjLKcMbtnSDncBiJynbQ+MSPWh3CeaMBbUQ6Ag9d/96482BXNJifGvIVW8a7MERyOrc4Kt8dpbOZVE6dTrXPMdoB86YbPP9rDYbKqZmj+5p5/4VsdqP01JLKZOp1AJ0/vehVDdEjlH8PTilZ7soGIW2OvWWIPQQKSOI4N7T3LbrDoxUqfEGPn96+jM4F20BA7xIH/mK/8A1Fc9/Ejk972NFy2Iz6P5EbH4VgDdxbEf5dFUEQFzALDESA8DSJBOvnQLlrGF1OYQFiBtA2EiT1Pj+2auX7ZyqYaLiZDJ6r+75R02qrgMIFcsQNSEy9Tlg9oehkmI8JpGMcl5msGziL9smIcx4FT3h8j8qj4fwosAxPlG8+4U6868ttexYe2AVZIYSoJKkjckdCKC3MG1qFKx5SNPgam40CjTgOEyZ88kk77aehifHSjnDMI3eYeySAfht8KH4OSYJ+FNtm6nZKqjKB9+p8zRinYXVA7i2iKv96VW4dc0YVLj7ea4AOlQ8SVbImYJ3q7RMyxbN9za2yqzZvSNPnQrmnggsOpBlSoMHcHrTBwTH2Ew7uzKCzZZ6gdaj4rjsJfxTB3DIqGCDoSB08aVXY3wQbZLN3RMnSpm4G/eeNht4005LPaxaAAECR6a1YtWw2nkRRbMLvBuEEJ2jN3dAR4a/LxpsxLK2Glf2d74/wBmqWHwiraHaEy0wo2LAmNOunWilte4VzK0rBImCYB0HkSRPrSBFJ8SSd6ytL2H7x9aymxBY08w2gAFEQf7+FKmMQDSiH5e7cYhFe4wGygmAPoKiHCL90CLZHmasKL+Jr6H/Cuzl4RhP5ref/rJb70iYr8IFfBJetXWF3LLA6qT1A6in/8ADG0y8JwiuIYWoIPSCdKyCS4c58af5Xc/9K5T82rOJyuIw7BjAumfDvArr566VV5YuZ8QzdClxv8A+lyR8hRbFhcrq2sideh3FKghPENCsfAGud8Z5jvd23bVWUyc0HSZIAPw9Zp2W8uIw0qZV0IPj4Eeu9c0dyqvbgm2hJBG58Af96HpfwyA3GMTduYG4+ZsxSTBIkey4MeIn40A5Twt66Stt8wVbbEaws+P83T0JroWHwiC0CF7jq0odhO61X4OtjDIy2MLbTNlzGWYtl2ktqfea5pKhkrFLiLflAmRlUiACNIy6AqRqOtGOCc/uQwYgqEJPeLEka6nQAdZ6aeNRcU4Hau/+Ag1nRmEnzAMVT4dyyLT5kAQ/wAusg7zmkH4VOq2mPQ+4hWFxJAEgMNfT7H5UD5nw57W8CP0g5JPz+9E+F4ZrlwMZIXcn4AVBzRiyBfEaFz9a6vL8kSlo5visMCxKjTpQy/a1pmeNZoLiB3qvJCJlXh/DDcxOGTfNetgjyziflNfQli4HuB+hafcP9q4Rwy92eItXP4HVvhXX8BjWexbyxLAsfEgzoPdUxggcQmZST3gdI8Jn6k1BxbGh2LAyJEEEb0E4hcMyrxMjNGgXyHUzS9f4gLLQgLaj2tvMmKRyCNRuBQ+Yj2ZGYmFgySADvBOvSqv5suJGvgfACIE+gqti3VrWcxlGpnwpY5Jx/aPcVO8EIOrzptomwEzr5eVK5GCnNJbsQyaFWGv+rT6xS0od4mSfGnnmPCBrIjTNEr1EePvpPxQNp9PZrdMyTB67VfxdyEidf6VDaxYuMsCIEfM1PxzCHKCN9adIBpwu+GYDrQTmrhjG4WzmPCrvAUOfXxqzxfD5rvupgI51dwb9JrazgTuxo/irHeIFD8TbIGlMYv8O4iLQOk1c5exjPfnpO1AFtkCTTFypZAOY0r4ELcRxPZtGg3IPkR/tW2AxgYAg+AMCNo29TNU+ebQ7NLummnv6DzodwO6pY5fI6bCf7+VS+hJMbaJuMV2Jke+sq/iwS5kT/2rKe0A65yVgFtzCgEopJoLwzh73rtzNKoHaNNxJim7hWHKWmOgY6eWmlZhXMQB76rWgEdqyLVhkE6yfjWnAGKYHL+62HX5kr8iKvOhYa6igt/EdgrkmE9o9T3fD5fCsEocpYxB+ZCNlZCUAbbLb0LCehJr21zSxuXB2Ps93tGIhjv3AJ8esVz7jnOE27a27aqc7F2c5hcBkKCsCAJn1AoJgea79p8qw0yIJ0nwg1JzoFnc+TnU4YkBkHaPIYEQesTuJnUUscz8Qwq3rSZwpuuAxnx7oJ6bxqelBcB+I15LOa63Z3SWCqRKEROadt9PGufcfxb4rEq1pZZypUCJLH00GvwpZ+iqkY7ZxXhNy0gywUUw2us6GQPSgC4B2UlMpAManWieOS5eAF6wbeK7rhgSVIAgiQMviCvoRVHhbsr3bTCNAw92h+1NipBtos4HkfFXFDF7SqwkasTB9BHzrfGcs9g6i5czyJ0XL9zTzwU/oW/9IoBzgP1bZH8J+1H/AJRGyZQ4VdyvlGxnT0oJzZYuXHvFVlE1J9wJP1oxwq2TdPkCft96MYXBHsL+Ya3SVA9e796eKoR7OMpmbUITrEgGJ9aJYb8O8S7oXAVHGaZ2HgfOuuW+DWrNm3aCjuCduvX71aLhrMkQB7NM9gSOYcR5HTDrlEkkbmj2Euras2jmGcDKq9dtfd/WrvFMdbYwGDMBrB+VJ/EGCEsglgZb08vOpy0Gy5jbssQ5OWTIG+vSaVsVhe8ANF2j7mrfFOZ1Uootk5tySNPWq+OxUrmGXeAoPzNQlJINjIuE/RKHUZdRQbhfC1tMexEEzooE6+6o8BxRnnvEnTSdKMcv3ijtOkzRf5cDFkeJv5SA2/UdZ86HcSw+YHSrHECO1ZidJ+VeWEPaL1WmjS0Z72UuGYaACdKL8Rt50jyofzBdIujLoNKsYnigCCR0qjdCop8Psi20k1c4jbGTPUHCMt7NImBR7i3Dc2GQAd4xRSAIF1RJNV2whdoAohewZViCIIolhLYVQdPOnkZATHYDuAAa1Nwu01saxRYqDrVTiYysPOphN+YLQvYUg/tINAuF8EyMrqxB8N9PA+NMmDbMhHlQG/xFlJVQBrE7mpzQyDFzEgE7V5QpLbR1rK2BrPo58OFthV0j+zVd7qpAJ3MVexQ7poJcwxzKXj0rpQrCBca60O4tYlWEAyKv6bgVX4nbOhA9fSsA5LzDywt1EGGIW6r94OYDeY8KtvyRaCi0R+oVFwXB7OZd085FF+I4Ei6xCkidwNK1tINPEVx+ioZbEDi4vvYtWntEdkWEgbSdAD1FFeV+CbEpdtOpDpdnfL+0gbS3ypm4ng0uplb/AHqxgrgAVRrAjSo1Y1DMePhV0zEwN9vnQzh36+LGYbq0x4VsthiIykddRGnvorwPCrbDH97dfLwFdXnbewSGDB2gqKF2AgUJ4/ZBe2T0B0otg/YFUOODRffXQKL+GuBbhXqxHy1P1FMMw9pfA5j8CPvS9w60DiSwE5QPj1prupILIO9EVgIjxdsORBiN/PyoBzffcWwitl9PCjfDTJYEeyfjS/z65Q23ABBBB91Yz4JHCWBYxOhIqvzJaPT2TvRDGXlFrPaADkiR5eIrzHWS9nMBJA2NSe7Ac94xbCgb77kzFXeF4QNmltlJBPUjaB517c5cZ3Uk5c26xqPSjOD5dZL6toyLqD9mFc2O7GR5yxgh2ZMHtGJOWNhMDWjduyQSpEHf3V7hsIbdwvpMR7t6uYew1ws5OwifOqxXxG4LfH2yrHiaHcN4oVuCZI8KLcb4SWYDMJFDrXLlwGZo4u7oNqi1xDEC42ah2PvyAPKpb2HuK+XyqG9w+5/DWd9MqCXJantsvQiuhaBmZvZtr9qSuSMIyF7jCI0FFeO8UdcKUX2rh19DVY8FYp8X4st64WUb/wB/SgGI4g5MSQBVl+DXs/gN6n4pYBgAa9TSOTaMe8JxM6UQ42IthqHYVgkCN6L4y0GsEnpRW0Zgrh3EgKjwuAN668HYzFQ8KwYcmZGulH+XML2d1wfDQ0I76EqHHZO6QJGlZVXHKDcY+ZrKrihT6NvXRkJO0Gue8X472DO7MSuXurHUf2KysovSMyTgXNjNaV7uhadthRvCczJduFRso1Jnr5VlZQTFPbeMAvFQe68MNOo0PyI+FQ8SADTlX4CvaymYbKXDbFtsQgZAQTsdvLSna1h1X2VVfQAfSvKylpIaIJ46YdfSq2D3FZWUyAw5gPYHvqnx4wqnzP0rysoLoXwpcBw4U5v4pmiIbs70To/Tz/sVlZRMjS05GIZZ3E1W5tRGtBXEktpWVlH6D4IF3BENA2q8lvuV7WUlbFBj2VLT1FTfmFUan5VlZXJJXKiqejy1jFuHrFecT4llAVO6PtNeVldXnFLhJtsRrXE7l3EsJ6/TSmfB8S/awgj31lZVAMD3+OBsRlHpTLh2BFZWUPoQlcTLh2jQmhvFllF9K8rKJgOtVcZYzVlZUWEqixtRjDp+mRWVlCPQ/CrYwcGasJYOrAxpArKyl89yGfAWMEetZWVlXo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hQSERUUExQWFRUWFxoXGRYYGBocGBkYGB8cGBoYFRkXHSYeFxojHBcVHy8gIycpLCwsFx4xNTAqNSYrLCkBCQoKDgwOGg8PGCwkHCQpKSksLCkpLCwpLCkpKSwpLCwsLCwsLCksKSksKSkpKSwsLCksKSksLCksLCksLCwpKf/AABEIALcBEwMBIgACEQEDEQH/xAAcAAACAgMBAQAAAAAAAAAAAAAFBgMEAAIHAQj/xABDEAACAQIEAwUGBAQEBAYDAAABAhEAAwQSITEFBkETIlFhcTKBkaGxwQcUI0JSYtHwFSRy4RZjkvFDgqKys8IXNZP/xAAYAQADAQEAAAAAAAAAAAAAAAABAgMABP/EACERAAICAwEBAAMBAQAAAAAAAAABAhESITEDQSIyUWET/9oADAMBAAIRAxEAPwCxjcJmLd4Cnv8ADRCuGdT0uH5gUvHgdsiXGsdTTLyIAouqNACp+IP9Kip5NDY0hqoHxFf1H9B9KOUG4mP1D5qKefDR6L+GcLduTtlH3rTkzEA466F2NufgR/Wq3FV1b/TWnI9sjHT42mHzU/aoxVsZs6RSlzTpfTzA+9NtKPOJi9a8x96tPgiNCND6UR5PP6dwf8z7Ch4291XuTzpeH84+lTT/ACQz4XOaF/yzeq/UUgcT2FO3OPGLVmwVuOAzRlXdjr0ApBxXFrbrvEfxCPrSev7DR4On4et/l28rh+gpjxeKW2hdzCrqev0pW/Di6DZuZWDfqdD5CmHjdnPh7i+Kn4bmrQ/UR9FTm/mrD38JdsozFrgj2GAGoMksAOlBuXeP2Usdh2me5BAUazVTmLE2jba3aln6gawPOlbkvCzjBIIKgyKi5N3Y1JDB/wAGpctPccw0k/OnDlvhqthyrCQBHyoM2I79xJ0OsVZ4NzKtqzdz6FZ98Cki0ujMjv4G3hSL6iCN6sDmVb4Bcwsf3NC8TxIYrDxbIJjxqPl7CkKVOhG4rOW6AVDcsHEFluaaxW3GMpswpBB+NB+blAcxEgdNK8/DfBi698OC3c0J6TNZLVm+m3IWDDYl56DSmTmHgqK63I1GtQ8n4AW8Qy+Z3ovzkdvSg39MhbuWmuOCNqLWcMAoEamo+HXQLc9as2hmIqPWMkUeIYFEuqwEGKg/xzDic1yDOxrfjmJAujvDSs4zgrXYFnAJKyDAroSFFHme4jmUiB1r3lDAgkudaX7gzHUwJ2pw5eshNBtTy0qF+lrEYYFhptUfGbTG1lG1R4jiAzEA6itcTi5AE1JsIP4UgtNRe9fzHyoLcPe0NX7FyYqi3sVhF8WoMV7QtzqaytgHIdsacxVp/bTDyg/610eKIfm39aVUxAKIfEUy8mNNyf8Alx8CKK00HqHGhPFB+oPNaLUM4qO8voatPgseifxm4EljsFNRclYwNi1I6qw+U/apOZ0m23+k0sfhniCMVZB6kgf9JrlUmpUM0dqpP57aHsHzI+lONLfOnB+3trDFCskMACQdNp0rp9OCR6VLQ091XOUxDXh5r96RsZZOEth7mLu3WIPdMAKF3nL6igfAvxLxZxdq3aVIu3EtkNMHMwEnroCYioqW0Ua0dU5owOe5ajcgj4Qa5Xzzw5kZu0JB6DpXcblsF1PgG+cf0pC524L+bxK2ZCoWUu37o/lnrTei3YI/wHfgIIs4sf8AOU/+hR9q6XxQ/o3PNSPjpQblPl6zgjcs2Zy6McxkyZ3NFOLv3QPFln0Bk1SL/EV9BPDeVbeFw9zLLXGUlmbUloPwHlShg+D5bnbmA5EEUy8082BL1vD2iCzauf4V6D1NAsaXcXOzZAw2Dzl98VzzpukPHmykWm4xirP/AA/Zv25uJM+BIPypXxuKxeGZTe7Eq2v6cmfjtVz/APJFlFCqrs220QTpMmhFV0LYO5ksDAsv5cmGGx6EfaiX4fcZe6uIa5rBAB93+4qhzBwO9cdgqm40AkDcdTW/Ilvs0vgzowBB0gjcfSsnaB9Gk8KsXic6CSN6EcAwZwbPlM55+HT5US7cBgfKoMTcEip3SoaiO5eKvnBMnrQjEY2+97vHMtELz1uIMRvSVZj23cAFTW8GMQuU7A7gkH5Ut3+Y8OCRnJMxoDRTl7j1nU5iB57/AA3qkYtAuxd5q4eMPcItTB8SSZ6nWh2E4hexDhHclVU6DQaUy8y4b8ziVCeyF7x2ifGqdnga2L4KklSp36H1quVLYtbKFvh0oO7qG+lGVvZQYra441iqtt5MGkysNE2A4CHtvdY60scbD23ENpTUMQyqVB0NDsVgVcy2tJizNFZUPZB/GtrN8ireTuhOgrL3CLvZdpbtm4DIIUiRHiKpADRJg2tugYk6z9YrKG4fiYtqENi5I36ee1ZT7BobeLY3sksmNJApi/D7igfEsg/hJj4UK4yUOHBaIGtR8kcStniVrJpnRh66E/ap5fmg1o6/Q/io9j1NEKo8VGi/6q658Ej0VOM2508ZFLOGFnAXLWIxDFAhLBQpJOhBgD1pu4kO8v8AqFWUs5tysSZDLMDeZ+grmXSrKXD/AMWcJdIGW8haCuZBqDoD3WMCQd4qbj/OuHFvMrZl72Ywe6AJza7j0pJ5ywlq2pyDIFEkIMu8wNOrHxOg99c94dhu3xWGsvLLcxFtGUn9rOuca9Ms06m5IVpI6VzzhcuGUKGYvBGhk5tQB8KReAYC6uNwc23UnE2iCysgYK4LZSRB0nau48z2ALlpso9fCNo9xIqzkW5YTNqUuKw02KMGHpoIpcWmw3aC9xu+o9T7qTeYXP52QSsRr/Wj/FOYrOHJa40DKIjcz0ArnuL5rz4rNcAVWjKu/p76PqwRGHmPmC7g7LXrSh2IEhvkdOlQcx8ca3hrXaODcuKCW0ABMTlHxgVS5ivLcssBIkbH/eoLfKFrGYe0b9tmdLYGZXZYiQesMdeopIyGkhWs42cQjqc2pkjX6UyWMZ+qogk3GAIA2HifAUn8T4emCvn8sXAt/uZpObWYIGo2+lRWOfb/AGttRlRTctrcYAlmDOoJOYwNOgrY7sFjVzzaAPdAByEBuokjbw0BrnN+yVZQRBLKBp0J0I8q6liL35h7YuKHBuRA2AmNfdU/NPAkvi2FVVNi8r5v4kGhTT+9KEZGaLHAjLmSNtz4+tR4bhSPfu21gM3fMfCaIYbDhQ2XY6+YFUP8XXDYg3iMwC5TA11pbroQTjLi28QbRbVdDXuOsx10IoRjuN4e5jGvX7bnMO6F6RtOoo0cS1yAiQpEgnw86g5DAfhwfOQ/s1ZtIy3VIOgYUbxfLVm9hAC9xC5gvbIzArrAmRE1zrjvADhiB2r3A05S0jNlMaA7jz20q3nD+sEmN/MfDVOZnRT3RqAJB3JkddvhXPMZbIaFke/61cw/MDWTGUHrDaiPE1Fg7V3FXDlGrGT0C7DrtXQlXSbdjJyGAtt3cZszmfcNKI8wCLSlemvnrVrhXDlw+FC5++GPvqticQGtOv7jPyqEnbHXBbwmJaAdd6nvWiGJHWqOF4gIg70atEMBGvjS3/DaBhxD+FRvi38KO9iPCoWVZir0JYG/ON4UxcvY4MmVxAUzOu5Om1VcZwq4bLXLT2lyAlu1Ugf+VgTPvA99AcHx/E2VysEIeGBZfgVII0MHetjYboM4927RobSdNtvfrWUJ/wCJ0/ciE+OtZW/5/wCGyDOI4bdbDqpYkncTRrkHky+mMw99u6tsnQ7kFSsfOm/h3AUtxPebxP2rfmXgxxOG7JXe3LAkowWFXU6wfEaeVTjCmMOdzEqu7AepA+tDOJ8WsZY7a3IYaZ1nXTafOuK3vw2s9oYvXrmYN3yEcsAuYAvI3WD3oAEeKzXwWGt4O5pa1BJnMAO4WSdFmJLD3g9a6H6WqEUaOtcQuK0FWVhI2IP0qawwZc3Qkr7xM/SuY3vxGuju27CFjEEnMSTBGgQGff0ph5F5ju4jA3TdM3Evsp0iJRGiBtqTSQW2NJk34kcvXLtiw2Hs3HuXLnfIlgARALCe701iAJ2rSxyJZweMw7BZYXLZDkk7wuk6DU9K6Vw9ptWzr7C777daGcZRSq5jsQR4yDIM9NRTSjjtCp2Qcz3BmWTAA1qhZ4ksAIQ0ifEevpSxz/xm7eXuKVWTMGTA03+dC+E8dJyL5RvoYHhU5zvaHiqN+fheS6lwWbl61BMoR3WA9nKTmjqTFKmA4icRfU3LbWysaBvf+5dPhXUGsBratpMQJGkmSZ67xXOuaBmvwmp20HX92w1O3vJoN2bg9XeIWew/VdFMbs0ARvMxrqNBvRTlG7lwZ70mCV8WBbux5aj41w7iOHa20DcyD1Okgz6HSuv8q3Bdwtu5bUDIMgk7AhM0H3Gjio7BdinzJy/iAWu9mz2jcYhxBGaYgqIPTeI+6JetQwkFW7RDBEHQiND6V9GcHwwOAUMzNJclpMglmMg7xPWlLnLgK3ky5QbmcZXbUgzqS2/j8aF1TN0hw2HZezJPezaUyphs9q4V1MT5+fx1oPi3Ft7Q30mpLHH2RwApJy5pjQjaKlaiMXeB8RRm7NyQ22vWqfM3DbKawQTJ8tPKk3mPme5auJcsrAZzPjIO3pWycRxeIdWuwttgYk0svRcZkEsXwRyFc2tGAgwOtFsDybibgGgRfEnYegopwXiPa4JATLWnCH0B0+UUM4z+M35VmQ4G9CyA7MFViNjmAYBSIM767U8fFSfTOdBzjWDXA4RRJIXMzHqYEmB4nWB5iuN8Zx9xrrm60v7JkRGURAHQDXTzPiaLce/Fq9i3sk4dEW0+cILjNnb9uY5V0G8RvQ/CcQX88+Ie0rkXWfsiSU7QmTr1CuTE+ANXwp6EysE4ywyEqUZTEhWENlOqkg+Ip05Gw3+VJIGrsZ8QNp981nNWIXEKb102l7xjKxzEySyjMBpAEbySNt6sWcQlpUK6CO7rAIYabdIg0s5aMlsg4w4zKxMdDFQZNQwiCNvCK94o+dPQzS7Z4uRcKwfKudsYuYbgoLMW8dDRWxg1t7VDgLxYEkRV7sc6nyFGMfyszaqj21cGatL+CXMWoXg7xzkVbxmO7JJZbhUzqqEgf6m2X3murpMt2OI22S5ZZCxQTExJ3keQziaVOZ77M4BA7vQCAD99o8gsaVa/xK2+SMyP2mZidisAR3STrAHz6VaHBhdXtrjLlzsMqEHaIAOw3GmsVqp7DdoSPyj/AMvwn51lMmIaGIUaDQelZS5mo6nw7nDtEzNaKnMywD/C2XSR1I2rexzVnxCr3VUW3zWjLOVLIoe4EnswYMSCDpqNq5Jj77uAudjvoWJCifEnWY28h5UW/D68bTYhxlkW1QaDQEtJHvVaKiHIa8XjxZcNCERE2mtuQ0nedgEyDUySJ0iguKxOHxLBO1NptWZ7nZoqpp3VzMFdmOog6ZDI1rqfCuGpj8BYOJHaGCwbqDLLIP8ApMVFZwOB4dZNtFBOYsZGd5b9zmCQNgPQAVsK2bL4A+C8oWLSIyW8xuf+MzhmYETKFQVGn8Mbda2t8AGFa4befLiHVmLsNGWQWygaT3QTO0eBqy/EJZtHnMq6kIpEj2CBmgDzElgPKteNwbRJOZsrb7kwdOkbt470l1tBK2P/ABBZblnDp3QMme4IJIAGgBiAfj6VtjeINdYgk5CIA2131j08ffSTxDEouJCm33so/cfDypp4dhtM89dulLKbYUhe5q47bWbThy6gEqA3XYFtBt67UD4dx60jKUS6MpnZTvvEsI3p345b7V3LtmAgkyQIB7oHgJ6CudcRxpU92U9oDzgzrPu+NMoxegOzqFnFdrh17NWV1aFJOve3yDYkeJMAg+FLp4ESHu2nQtZdreSZOdlBDMekKJ883vCDc4xe27S57nYCPIA6DyrpP4WcOU4G4zyTdvZ/HYFR57D4mjKFbMpWc2x1lleCGVpgBgQdfZJB6GJnY9N675xK0q2D2YVFS3AUQMzEAAQOhYrrVbnXhNm9Ysm5ZVntqGRwe8uUroToWtnSRqJgwIBo3w4IUs5oOdUPvhSKZ70BIlsYJreCCHRsmsdGP/el7iVoahehnxPp56xTXxu9FsjckGB/FAmJ2E0lY0sEJ2kk5RodzJ7wneDpSemtBiC+I4nPDLMLodOviKmEkBkgaRHn4a1RxOPyXhbKtETmHQTGvvqtxRb1sZkCsJ1AbUjea5pSQ5vc5cuEhFtMWZiyqYB8Se9pFXsNyDjXPeRLY6ZnB+SzQ3jXH8Wpw13DXBOQsUuAsVb2e8Roe6dp60BxP4h8VcmcYbfkq2R8JUn51aHgpq5CudaR1vA8srg7BVmzFzmdo8P4RStaR7rXO6WbtSCOnc0EQY0yr8T1mlLh3OrsAuNxFy/b/hMT5wVUFjvoTGpo7wDnG5jcZ2GEs2VyqzW2u6ZkXKpR1QZf3AgwYy1VwrSApCnzFwy7bcm4uQEsRoIidII929AQI1zR766Nzhy7xHEaXcNgrYVh+pbuZTm1iWfLvO0H5UFt8uPa17DDKY1JxNy4dOoAXLv4U2VC1YtnhjPDEQB+8iB5etOOCt/5ayuYEpbRD5NbGUjUeXwiob3DblwEG5bUEai2GJPvYb1rhcMLaECSBGp1JO33+dSnLJbClRcXD5lJ8qHAWwnaR1yyPH0qTg3Eu92Q3BgSNPfNSXLWVzpBma52s+Dp0S8Pw5YZjIHQUQF1UB8YqrhrsHWoeIMGIg710wjqhGwfhVPaE+Jpiutlw4X9xnXyBJY+gFKnMeFxeHuEhDbtMZtkwWK/zfUjpNBP8cvMYe42gK7aQdxt1mrYiWSXu8Z6nU+p1NG+F3z+QQHQZ7n/ALyPoBQ3CYqxli4Dm/iDEHp06x963w+JU4drSZmVbhAJEEggGSB4nWhN1Ex4z1lR2W0EiKyoWOZeXKfM6mmHlXhrizeusvcdQtv+Yq3eMDpLRPiDRHl78P8At5fEs1tROVRoXbwLHZdttTOhpoxa27eFAQStvZQCF36aDuywkjwNXugVZtgebRg+H2UkC4XcCQe6mdjmPxA99C8Vww2spOIYPcLEvlkMzFWJ1Qx0GsQCTIml7FY0s4YnUMWkabgDSDpAWK04rjjlgO7KJKs5ltBpERHT0OvlU3K+h4H+EY7tYDEnIzRInQkwZOxmNugAopx95shARJVl67lT19aHcrYWcNcfOouaFMx7gfoG+A09KV+YMDjR3rl1SszFthAn5/GlxbYbDF3lu6kXbl3KoKjKJLnp3dIPXr60VuAYdBnvpB10zbiNAcuUmD0NAuAYDEkL/mDaQa5tPWTp9aOYy7hEsf5jFLckkllMsS25UJ6eFJLzm/qCmEzfz2HcDu3MpU6zlUQJ6ydT5TXOsFypdxl5kthQFLA3H9lYzHLpJJhRt4610jgOD7bCjswci2kCg7lI7s+eWouBYVLC3lAMuzE6yZdQs67bVVWgdFzgX4W2jmuYp+0VQCFQlVzEAwzbmJGmm9NXKOFVMKVXur2jZF6BR3Ynf2mY++rmFb/L5Ygk6+c66+k1c4TgwLEAAwWOXXeSRPTqSPDSttmM4uwa0ARPdImOnv8AQH3CqfCcz2rSgDNbuhI8kJI9AFI+FSYi5rlBEgAkT46THkf7NAcTccOq27qWUcnM5mVBUiUZTCsMwMkEd2kcq2zDpxnH2crZ7iALowY5YJOkztJGh6xpQK9ZW8ZGs95SWMayNJ393hSjjuF3rGIz4nEFrbNZtq4VQSDmS2AAAobVvkdTFXbXEmbFWlRXdgCAzgC2oEg5QNAxO8eelTl65PaClRrxrDfrosd7IevgR/WtGw5XcVXuYm82Lm4qjs7mQkaEhusfw7H4UWx+Ktp7bovqw6UFCPpsOTQF41+nYtXBrkuSRrBUEFlj0B+FJGNuG48gBYk6eswPTQT5U94zFrcARGVlKXSCGEF3GVQfcWpZ4rypew9i3efK1u4ACyGcj/wPGmsaEabjwnqgq0TexXvWjtJ8qfPwW4UGxGJdpBCIobwRmBOU9CSuvpSVdIGvgPrXWvwxUWxis0AC1a18v1D9TTN/AIP8awhvIoQkqbmg11BgAmPDf30pcaCMWWxmyghpggHTLA128vGinHuO4mzh89vs1EhcrauoYSGmYmPrSbgsZeylT3UPlIhoJjXy+tc0nscuBcqr1hQJJjbqep/rXmDtaN1kbDoI28iPtUQuGFB6L8wfU1UxmLZGTI2UQ7OQJ7qx8NCdaD4Ev2cKoMgQT8/Wrd3AALnO+1Dbdzv+R1/pFE3YsgnYAxT+fnjsWUrKa25kVHisBkAM671WXGFLgmsxeMNxh4SK6BC7zcWCqwkqUYFekyMpPj/2rn9066QB85rpHO1slEXUgAmRsDAgGuc47BXLSq1xCqupynoSNxp1EilixmVrYJJg7daK8st+gxJ3cyfhEe4UNGiMQJMbDqYq9wO8FtdmSARr66RRn+oqLk1lRnGqNK8rnHOr8a429qGUMoyA5WzT1kNByideh1Aqp/iBvWnClZaVI8AZGs6g+o6UM4w6PcMNbbu6t1BB9nOdT17swKLWsVZ7G2LeUEKVIG/8QzDrsd96pIIiurje285okhgJ20ka60QwPLuIxBCqhKhgDJVdSM6+0de7J9JpkxGMuvksoLYB0zkA6eLH3T7q2scD/LXWyhbyuUGdn1XQhnUnRRqdBsIiuSUmpaQyQPTghuDIW1BLd1lZdJmQpOunzpc42jGO8DMfCPCnbCJawt1yASHnNqpUltRly6iM0bdPij8UuSwjYCurxuStiS0Cb+GaBJHoKGY22QDrAAM0xtg7nZi5kbISUDRoWiYHnFDcfw+Uk7E6jxFdFiHe+TreTBwRqba90+GUAAj0A+ND3tWrCFnIWYGZm8BAGu/jWcoktYw7Ekk2sxPiT4jY7VLxHvMYMBDOoBUxrrO2v960kuDoz8wDazAEQSswROWNRO48/KtbHHrWHQm40B2UA67xBHwA0oS+MIhQWaD3jOhJJbrMAAjx0AqrzXZL4Jyp1tkOD4BTJ2/lmo5OnQSTG8aV8jDQs22xg6b+YHy+Ed/HZ7Za1usmDBgGRBGx6/H0pMxt5riRmzMtsPlUSZiSAqyTv9TRPhKXMPh7b5kLXSy9m7EMG/0tB9nWAPOudSb6EsLzhfvAs1yVADkqq+wdAxIHs+dbYni7F2Du7NZXM3fIyKY1OoHUaDXWnHHYe0/DGuizaDtZAYqiiWXQzA2zAml7lwBszECWMzAn3nc00vJ30ykBOMXRiMMWtO1vrsQW9JEx50j3+Ht1OvU10fnlj3VUkEgSfLWkO9bMkToOvjXV5LFUJJ2ypbwagTK0a4RzJZwyFTb7Rm3BAjy91Bex8TVW9b10OnU1RpPoqdHU+D/h/Zv2LeJuh1zhW7MNpOZdRpMRrFMeBwmVL1oQS9lwOklZIHhoJqwhyYa0AdlUCN9B1A6aaiq/5hghupHaBGgGYLMsajeJ+tSY4pNfYk6kTp46DQVALABmqf8AjGXO90pELCo0lSejkfu2mJ3qrw/mLM7BhmABPdGsSBJn1rmkFNBPENqKn4afanoI9xnT5D4UOtYsXASCNDGhB8/vVzCsCzR0inxuJr2WlsScwq1xRglpR1+tQG5CgnapBfF3U6xXSlSJ2AONWnFhb6wdYy9fWlK9xC6dyR6U7cWAEAaCaWce4HrTRMyqeM4h9HulhM6+VHLPEhdsi1fcBFBA011g7+OlLVwRVU3CdOtHFM1l2IzZZKAkZv72qzhsPlOYwQyAj129+1X+XWU2nVhPdMg9dvjtVnj+A/L27XZozLLDugsRMsNunSpyfwIpBbp6fH/vWUdRjHsMPIq0/wDtrKjf+DUe47D4kd24xETpt1nT3k1pw3CXMxJZtB/EaNcXcu5J2GlAL2YEmTFddExhw/GhaCo1wwN+tH+X8V26O9tRkU7tv8Bt1rmbJE+dfQn4Qf8A6mx63P8A5GpJ+SmqGUqFP8lcug90qqwWMECB0BIE6+FBeY+VL6svZW84YAhV9rQdQa6rjrYe8bZ2e4AfSJ+1bXLAXF2dssMoAGxiRJ9FNCMMeBbsEcV5RuXOG2bSALctqHKAxLZSCJ8dTXG8fKsbbaG3oR59a+mnGlcu5g/Db8ziTie2y9s2qZeg7vdPjAHzqjVMUt/h7js+EtCRKr2f/TIH9+dS3r7jOGYA/wAomCDqpzfCqWDs2sFbuouYpbJbQZmIOkwPWrGOw+FdCxukuy94u516gMo7m+kjXfU1Gb1oZFa7iFBYhk08wCCxXT57etT2UkFTqpBEHUennpQnh2Kz3haWGzSwIAIkEkZSJmFAHT2dqZltQSoHeUAmZnveOnXekirCKlvAKt03XAa97JuZVDkDTdAI90VtjMXbXVmAaIk7x4SdYos3D5xClj3SYIgnXQCNRHz3pP505cDXGuIxCjcHpGlTj4NvYzmdA4FjLKcMbtnSDncBiJynbQ+MSPWh3CeaMBbUQ6Ag9d/96482BXNJifGvIVW8a7MERyOrc4Kt8dpbOZVE6dTrXPMdoB86YbPP9rDYbKqZmj+5p5/4VsdqP01JLKZOp1AJ0/vehVDdEjlH8PTilZ7soGIW2OvWWIPQQKSOI4N7T3LbrDoxUqfEGPn96+jM4F20BA7xIH/mK/8A1Fc9/Ejk972NFy2Iz6P5EbH4VgDdxbEf5dFUEQFzALDESA8DSJBOvnQLlrGF1OYQFiBtA2EiT1Pj+2auX7ZyqYaLiZDJ6r+75R02qrgMIFcsQNSEy9Tlg9oehkmI8JpGMcl5msGziL9smIcx4FT3h8j8qj4fwosAxPlG8+4U6868ttexYe2AVZIYSoJKkjckdCKC3MG1qFKx5SNPgam40CjTgOEyZ88kk77aehifHSjnDMI3eYeySAfht8KH4OSYJ+FNtm6nZKqjKB9+p8zRinYXVA7i2iKv96VW4dc0YVLj7ea4AOlQ8SVbImYJ3q7RMyxbN9za2yqzZvSNPnQrmnggsOpBlSoMHcHrTBwTH2Ew7uzKCzZZ6gdaj4rjsJfxTB3DIqGCDoSB08aVXY3wQbZLN3RMnSpm4G/eeNht4005LPaxaAAECR6a1YtWw2nkRRbMLvBuEEJ2jN3dAR4a/LxpsxLK2Glf2d74/wBmqWHwiraHaEy0wo2LAmNOunWilte4VzK0rBImCYB0HkSRPrSBFJ8SSd6ytL2H7x9aymxBY08w2gAFEQf7+FKmMQDSiH5e7cYhFe4wGygmAPoKiHCL90CLZHmasKL+Jr6H/Cuzl4RhP5ref/rJb70iYr8IFfBJetXWF3LLA6qT1A6in/8ADG0y8JwiuIYWoIPSCdKyCS4c58af5Xc/9K5T82rOJyuIw7BjAumfDvArr566VV5YuZ8QzdClxv8A+lyR8hRbFhcrq2sideh3FKghPENCsfAGud8Z5jvd23bVWUyc0HSZIAPw9Zp2W8uIw0qZV0IPj4Eeu9c0dyqvbgm2hJBG58Af96HpfwyA3GMTduYG4+ZsxSTBIkey4MeIn40A5Twt66Stt8wVbbEaws+P83T0JroWHwiC0CF7jq0odhO61X4OtjDIy2MLbTNlzGWYtl2ktqfea5pKhkrFLiLflAmRlUiACNIy6AqRqOtGOCc/uQwYgqEJPeLEka6nQAdZ6aeNRcU4Hau/+Ag1nRmEnzAMVT4dyyLT5kAQ/wAusg7zmkH4VOq2mPQ+4hWFxJAEgMNfT7H5UD5nw57W8CP0g5JPz+9E+F4ZrlwMZIXcn4AVBzRiyBfEaFz9a6vL8kSlo5visMCxKjTpQy/a1pmeNZoLiB3qvJCJlXh/DDcxOGTfNetgjyziflNfQli4HuB+hafcP9q4Rwy92eItXP4HVvhXX8BjWexbyxLAsfEgzoPdUxggcQmZST3gdI8Jn6k1BxbGh2LAyJEEEb0E4hcMyrxMjNGgXyHUzS9f4gLLQgLaj2tvMmKRyCNRuBQ+Yj2ZGYmFgySADvBOvSqv5suJGvgfACIE+gqti3VrWcxlGpnwpY5Jx/aPcVO8EIOrzptomwEzr5eVK5GCnNJbsQyaFWGv+rT6xS0od4mSfGnnmPCBrIjTNEr1EePvpPxQNp9PZrdMyTB67VfxdyEidf6VDaxYuMsCIEfM1PxzCHKCN9adIBpwu+GYDrQTmrhjG4WzmPCrvAUOfXxqzxfD5rvupgI51dwb9JrazgTuxo/irHeIFD8TbIGlMYv8O4iLQOk1c5exjPfnpO1AFtkCTTFypZAOY0r4ELcRxPZtGg3IPkR/tW2AxgYAg+AMCNo29TNU+ebQ7NLummnv6DzodwO6pY5fI6bCf7+VS+hJMbaJuMV2Jke+sq/iwS5kT/2rKe0A65yVgFtzCgEopJoLwzh73rtzNKoHaNNxJim7hWHKWmOgY6eWmlZhXMQB76rWgEdqyLVhkE6yfjWnAGKYHL+62HX5kr8iKvOhYa6igt/EdgrkmE9o9T3fD5fCsEocpYxB+ZCNlZCUAbbLb0LCehJr21zSxuXB2Ps93tGIhjv3AJ8esVz7jnOE27a27aqc7F2c5hcBkKCsCAJn1AoJgea79p8qw0yIJ0nwg1JzoFnc+TnU4YkBkHaPIYEQesTuJnUUscz8Qwq3rSZwpuuAxnx7oJ6bxqelBcB+I15LOa63Z3SWCqRKEROadt9PGufcfxb4rEq1pZZypUCJLH00GvwpZ+iqkY7ZxXhNy0gywUUw2us6GQPSgC4B2UlMpAManWieOS5eAF6wbeK7rhgSVIAgiQMviCvoRVHhbsr3bTCNAw92h+1NipBtos4HkfFXFDF7SqwkasTB9BHzrfGcs9g6i5czyJ0XL9zTzwU/oW/9IoBzgP1bZH8J+1H/AJRGyZQ4VdyvlGxnT0oJzZYuXHvFVlE1J9wJP1oxwq2TdPkCft96MYXBHsL+Ya3SVA9e796eKoR7OMpmbUITrEgGJ9aJYb8O8S7oXAVHGaZ2HgfOuuW+DWrNm3aCjuCduvX71aLhrMkQB7NM9gSOYcR5HTDrlEkkbmj2Euras2jmGcDKq9dtfd/WrvFMdbYwGDMBrB+VJ/EGCEsglgZb08vOpy0Gy5jbssQ5OWTIG+vSaVsVhe8ANF2j7mrfFOZ1Uootk5tySNPWq+OxUrmGXeAoPzNQlJINjIuE/RKHUZdRQbhfC1tMexEEzooE6+6o8BxRnnvEnTSdKMcv3ijtOkzRf5cDFkeJv5SA2/UdZ86HcSw+YHSrHECO1ZidJ+VeWEPaL1WmjS0Z72UuGYaACdKL8Rt50jyofzBdIujLoNKsYnigCCR0qjdCop8Psi20k1c4jbGTPUHCMt7NImBR7i3Dc2GQAd4xRSAIF1RJNV2whdoAohewZViCIIolhLYVQdPOnkZATHYDuAAa1Nwu01saxRYqDrVTiYysPOphN+YLQvYUg/tINAuF8EyMrqxB8N9PA+NMmDbMhHlQG/xFlJVQBrE7mpzQyDFzEgE7V5QpLbR1rK2BrPo58OFthV0j+zVd7qpAJ3MVexQ7poJcwxzKXj0rpQrCBca60O4tYlWEAyKv6bgVX4nbOhA9fSsA5LzDywt1EGGIW6r94OYDeY8KtvyRaCi0R+oVFwXB7OZd085FF+I4Ei6xCkidwNK1tINPEVx+ioZbEDi4vvYtWntEdkWEgbSdAD1FFeV+CbEpdtOpDpdnfL+0gbS3ypm4ng0uplb/AHqxgrgAVRrAjSo1Y1DMePhV0zEwN9vnQzh36+LGYbq0x4VsthiIykddRGnvorwPCrbDH97dfLwFdXnbewSGDB2gqKF2AgUJ4/ZBe2T0B0otg/YFUOODRffXQKL+GuBbhXqxHy1P1FMMw9pfA5j8CPvS9w60DiSwE5QPj1prupILIO9EVgIjxdsORBiN/PyoBzffcWwitl9PCjfDTJYEeyfjS/z65Q23ABBBB91Yz4JHCWBYxOhIqvzJaPT2TvRDGXlFrPaADkiR5eIrzHWS9nMBJA2NSe7Ac94xbCgb77kzFXeF4QNmltlJBPUjaB517c5cZ3Uk5c26xqPSjOD5dZL6toyLqD9mFc2O7GR5yxgh2ZMHtGJOWNhMDWjduyQSpEHf3V7hsIbdwvpMR7t6uYew1ws5OwifOqxXxG4LfH2yrHiaHcN4oVuCZI8KLcb4SWYDMJFDrXLlwGZo4u7oNqi1xDEC42ah2PvyAPKpb2HuK+XyqG9w+5/DWd9MqCXJantsvQiuhaBmZvZtr9qSuSMIyF7jCI0FFeO8UdcKUX2rh19DVY8FYp8X4st64WUb/wB/SgGI4g5MSQBVl+DXs/gN6n4pYBgAa9TSOTaMe8JxM6UQ42IthqHYVgkCN6L4y0GsEnpRW0Zgrh3EgKjwuAN668HYzFQ8KwYcmZGulH+XML2d1wfDQ0I76EqHHZO6QJGlZVXHKDcY+ZrKrihT6NvXRkJO0Gue8X472DO7MSuXurHUf2KysovSMyTgXNjNaV7uhadthRvCczJduFRso1Jnr5VlZQTFPbeMAvFQe68MNOo0PyI+FQ8SADTlX4CvaymYbKXDbFtsQgZAQTsdvLSna1h1X2VVfQAfSvKylpIaIJ46YdfSq2D3FZWUyAw5gPYHvqnx4wqnzP0rysoLoXwpcBw4U5v4pmiIbs70To/Tz/sVlZRMjS05GIZZ3E1W5tRGtBXEktpWVlH6D4IF3BENA2q8lvuV7WUlbFBj2VLT1FTfmFUan5VlZXJJXKiqejy1jFuHrFecT4llAVO6PtNeVldXnFLhJtsRrXE7l3EsJ6/TSmfB8S/awgj31lZVAMD3+OBsRlHpTLh2BFZWUPoQlcTLh2jQmhvFllF9K8rKJgOtVcZYzVlZUWEqixtRjDp+mRWVlCPQ/CrYwcGasJYOrAxpArKyl89yGfAWMEetZWVlXo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CEAAkGBhQSERUUExQWFRUWFxoXGRYYGBocGBkYGB8cGBoYFRkXHSYeFxojHBcVHy8gIycpLCwsFx4xNTAqNSYrLCkBCQoKDgwOGg8PGCwkHCQpKSksLCkpLCwpLCkpKSwpLCwsLCwsLCksKSksKSkpKSwsLCksKSksLCksLCksLCwpKf/AABEIALcBEwMBIgACEQEDEQH/xAAcAAACAgMBAQAAAAAAAAAAAAAFBgMEAAIHAQj/xABDEAACAQIEAwUGBAQEBAYDAAABAhEAAwQSITEFBkETIlFhcTKBkaGxwQcUI0JSYtHwFSRy4RZjkvFDgqKys8IXNZP/xAAYAQADAQEAAAAAAAAAAAAAAAABAgMABP/EACERAAICAwEBAAMBAQAAAAAAAAABAhESITEDQSIyUWET/9oADAMBAAIRAxEAPwCxjcJmLd4Cnv8ADRCuGdT0uH5gUvHgdsiXGsdTTLyIAouqNACp+IP9Kip5NDY0hqoHxFf1H9B9KOUG4mP1D5qKefDR6L+GcLduTtlH3rTkzEA466F2NufgR/Wq3FV1b/TWnI9sjHT42mHzU/aoxVsZs6RSlzTpfTzA+9NtKPOJi9a8x96tPgiNCND6UR5PP6dwf8z7Ch4291XuTzpeH84+lTT/ACQz4XOaF/yzeq/UUgcT2FO3OPGLVmwVuOAzRlXdjr0ApBxXFrbrvEfxCPrSev7DR4On4et/l28rh+gpjxeKW2hdzCrqev0pW/Di6DZuZWDfqdD5CmHjdnPh7i+Kn4bmrQ/UR9FTm/mrD38JdsozFrgj2GAGoMksAOlBuXeP2Usdh2me5BAUazVTmLE2jba3aln6gawPOlbkvCzjBIIKgyKi5N3Y1JDB/wAGpctPccw0k/OnDlvhqthyrCQBHyoM2I79xJ0OsVZ4NzKtqzdz6FZ98Cki0ujMjv4G3hSL6iCN6sDmVb4Bcwsf3NC8TxIYrDxbIJjxqPl7CkKVOhG4rOW6AVDcsHEFluaaxW3GMpswpBB+NB+blAcxEgdNK8/DfBi698OC3c0J6TNZLVm+m3IWDDYl56DSmTmHgqK63I1GtQ8n4AW8Qy+Z3ovzkdvSg39MhbuWmuOCNqLWcMAoEamo+HXQLc9as2hmIqPWMkUeIYFEuqwEGKg/xzDic1yDOxrfjmJAujvDSs4zgrXYFnAJKyDAroSFFHme4jmUiB1r3lDAgkudaX7gzHUwJ2pw5eshNBtTy0qF+lrEYYFhptUfGbTG1lG1R4jiAzEA6itcTi5AE1JsIP4UgtNRe9fzHyoLcPe0NX7FyYqi3sVhF8WoMV7QtzqaytgHIdsacxVp/bTDyg/610eKIfm39aVUxAKIfEUy8mNNyf8Alx8CKK00HqHGhPFB+oPNaLUM4qO8voatPgseifxm4EljsFNRclYwNi1I6qw+U/apOZ0m23+k0sfhniCMVZB6kgf9JrlUmpUM0dqpP57aHsHzI+lONLfOnB+3trDFCskMACQdNp0rp9OCR6VLQ091XOUxDXh5r96RsZZOEth7mLu3WIPdMAKF3nL6igfAvxLxZxdq3aVIu3EtkNMHMwEnroCYioqW0Ua0dU5owOe5ajcgj4Qa5Xzzw5kZu0JB6DpXcblsF1PgG+cf0pC524L+bxK2ZCoWUu37o/lnrTei3YI/wHfgIIs4sf8AOU/+hR9q6XxQ/o3PNSPjpQblPl6zgjcs2Zy6McxkyZ3NFOLv3QPFln0Bk1SL/EV9BPDeVbeFw9zLLXGUlmbUloPwHlShg+D5bnbmA5EEUy8082BL1vD2iCzauf4V6D1NAsaXcXOzZAw2Dzl98VzzpukPHmykWm4xirP/AA/Zv25uJM+BIPypXxuKxeGZTe7Eq2v6cmfjtVz/APJFlFCqrs220QTpMmhFV0LYO5ksDAsv5cmGGx6EfaiX4fcZe6uIa5rBAB93+4qhzBwO9cdgqm40AkDcdTW/Ilvs0vgzowBB0gjcfSsnaB9Gk8KsXic6CSN6EcAwZwbPlM55+HT5US7cBgfKoMTcEip3SoaiO5eKvnBMnrQjEY2+97vHMtELz1uIMRvSVZj23cAFTW8GMQuU7A7gkH5Ut3+Y8OCRnJMxoDRTl7j1nU5iB57/AA3qkYtAuxd5q4eMPcItTB8SSZ6nWh2E4hexDhHclVU6DQaUy8y4b8ziVCeyF7x2ifGqdnga2L4KklSp36H1quVLYtbKFvh0oO7qG+lGVvZQYra441iqtt5MGkysNE2A4CHtvdY60scbD23ENpTUMQyqVB0NDsVgVcy2tJizNFZUPZB/GtrN8ireTuhOgrL3CLvZdpbtm4DIIUiRHiKpADRJg2tugYk6z9YrKG4fiYtqENi5I36ee1ZT7BobeLY3sksmNJApi/D7igfEsg/hJj4UK4yUOHBaIGtR8kcStniVrJpnRh66E/ap5fmg1o6/Q/io9j1NEKo8VGi/6q658Ej0VOM2508ZFLOGFnAXLWIxDFAhLBQpJOhBgD1pu4kO8v8AqFWUs5tysSZDLMDeZ+grmXSrKXD/AMWcJdIGW8haCuZBqDoD3WMCQd4qbj/OuHFvMrZl72Ywe6AJza7j0pJ5ywlq2pyDIFEkIMu8wNOrHxOg99c94dhu3xWGsvLLcxFtGUn9rOuca9Ms06m5IVpI6VzzhcuGUKGYvBGhk5tQB8KReAYC6uNwc23UnE2iCysgYK4LZSRB0nau48z2ALlpso9fCNo9xIqzkW5YTNqUuKw02KMGHpoIpcWmw3aC9xu+o9T7qTeYXP52QSsRr/Wj/FOYrOHJa40DKIjcz0ArnuL5rz4rNcAVWjKu/p76PqwRGHmPmC7g7LXrSh2IEhvkdOlQcx8ca3hrXaODcuKCW0ABMTlHxgVS5ivLcssBIkbH/eoLfKFrGYe0b9tmdLYGZXZYiQesMdeopIyGkhWs42cQjqc2pkjX6UyWMZ+qogk3GAIA2HifAUn8T4emCvn8sXAt/uZpObWYIGo2+lRWOfb/AGttRlRTctrcYAlmDOoJOYwNOgrY7sFjVzzaAPdAByEBuokjbw0BrnN+yVZQRBLKBp0J0I8q6liL35h7YuKHBuRA2AmNfdU/NPAkvi2FVVNi8r5v4kGhTT+9KEZGaLHAjLmSNtz4+tR4bhSPfu21gM3fMfCaIYbDhQ2XY6+YFUP8XXDYg3iMwC5TA11pbroQTjLi28QbRbVdDXuOsx10IoRjuN4e5jGvX7bnMO6F6RtOoo0cS1yAiQpEgnw86g5DAfhwfOQ/s1ZtIy3VIOgYUbxfLVm9hAC9xC5gvbIzArrAmRE1zrjvADhiB2r3A05S0jNlMaA7jz20q3nD+sEmN/MfDVOZnRT3RqAJB3JkddvhXPMZbIaFke/61cw/MDWTGUHrDaiPE1Fg7V3FXDlGrGT0C7DrtXQlXSbdjJyGAtt3cZszmfcNKI8wCLSlemvnrVrhXDlw+FC5++GPvqticQGtOv7jPyqEnbHXBbwmJaAdd6nvWiGJHWqOF4gIg70atEMBGvjS3/DaBhxD+FRvi38KO9iPCoWVZir0JYG/ON4UxcvY4MmVxAUzOu5Om1VcZwq4bLXLT2lyAlu1Ugf+VgTPvA99AcHx/E2VysEIeGBZfgVII0MHetjYboM4927RobSdNtvfrWUJ/wCJ0/ciE+OtZW/5/wCGyDOI4bdbDqpYkncTRrkHky+mMw99u6tsnQ7kFSsfOm/h3AUtxPebxP2rfmXgxxOG7JXe3LAkowWFXU6wfEaeVTjCmMOdzEqu7AepA+tDOJ8WsZY7a3IYaZ1nXTafOuK3vw2s9oYvXrmYN3yEcsAuYAvI3WD3oAEeKzXwWGt4O5pa1BJnMAO4WSdFmJLD3g9a6H6WqEUaOtcQuK0FWVhI2IP0qawwZc3Qkr7xM/SuY3vxGuju27CFjEEnMSTBGgQGff0ph5F5ju4jA3TdM3Evsp0iJRGiBtqTSQW2NJk34kcvXLtiw2Hs3HuXLnfIlgARALCe701iAJ2rSxyJZweMw7BZYXLZDkk7wuk6DU9K6Vw9ptWzr7C777daGcZRSq5jsQR4yDIM9NRTSjjtCp2Qcz3BmWTAA1qhZ4ksAIQ0ifEevpSxz/xm7eXuKVWTMGTA03+dC+E8dJyL5RvoYHhU5zvaHiqN+fheS6lwWbl61BMoR3WA9nKTmjqTFKmA4icRfU3LbWysaBvf+5dPhXUGsBratpMQJGkmSZ67xXOuaBmvwmp20HX92w1O3vJoN2bg9XeIWew/VdFMbs0ARvMxrqNBvRTlG7lwZ70mCV8WBbux5aj41w7iOHa20DcyD1Okgz6HSuv8q3Bdwtu5bUDIMgk7AhM0H3Gjio7BdinzJy/iAWu9mz2jcYhxBGaYgqIPTeI+6JetQwkFW7RDBEHQiND6V9GcHwwOAUMzNJclpMglmMg7xPWlLnLgK3ky5QbmcZXbUgzqS2/j8aF1TN0hw2HZezJPezaUyphs9q4V1MT5+fx1oPi3Ft7Q30mpLHH2RwApJy5pjQjaKlaiMXeB8RRm7NyQ22vWqfM3DbKawQTJ8tPKk3mPme5auJcsrAZzPjIO3pWycRxeIdWuwttgYk0svRcZkEsXwRyFc2tGAgwOtFsDybibgGgRfEnYegopwXiPa4JATLWnCH0B0+UUM4z+M35VmQ4G9CyA7MFViNjmAYBSIM767U8fFSfTOdBzjWDXA4RRJIXMzHqYEmB4nWB5iuN8Zx9xrrm60v7JkRGURAHQDXTzPiaLce/Fq9i3sk4dEW0+cILjNnb9uY5V0G8RvQ/CcQX88+Ie0rkXWfsiSU7QmTr1CuTE+ANXwp6EysE4ywyEqUZTEhWENlOqkg+Ip05Gw3+VJIGrsZ8QNp981nNWIXEKb102l7xjKxzEySyjMBpAEbySNt6sWcQlpUK6CO7rAIYabdIg0s5aMlsg4w4zKxMdDFQZNQwiCNvCK94o+dPQzS7Z4uRcKwfKudsYuYbgoLMW8dDRWxg1t7VDgLxYEkRV7sc6nyFGMfyszaqj21cGatL+CXMWoXg7xzkVbxmO7JJZbhUzqqEgf6m2X3murpMt2OI22S5ZZCxQTExJ3keQziaVOZ77M4BA7vQCAD99o8gsaVa/xK2+SMyP2mZidisAR3STrAHz6VaHBhdXtrjLlzsMqEHaIAOw3GmsVqp7DdoSPyj/AMvwn51lMmIaGIUaDQelZS5mo6nw7nDtEzNaKnMywD/C2XSR1I2rexzVnxCr3VUW3zWjLOVLIoe4EnswYMSCDpqNq5Jj77uAudjvoWJCifEnWY28h5UW/D68bTYhxlkW1QaDQEtJHvVaKiHIa8XjxZcNCERE2mtuQ0nedgEyDUySJ0iguKxOHxLBO1NptWZ7nZoqpp3VzMFdmOog6ZDI1rqfCuGpj8BYOJHaGCwbqDLLIP8ApMVFZwOB4dZNtFBOYsZGd5b9zmCQNgPQAVsK2bL4A+C8oWLSIyW8xuf+MzhmYETKFQVGn8Mbda2t8AGFa4befLiHVmLsNGWQWygaT3QTO0eBqy/EJZtHnMq6kIpEj2CBmgDzElgPKteNwbRJOZsrb7kwdOkbt470l1tBK2P/ABBZblnDp3QMme4IJIAGgBiAfj6VtjeINdYgk5CIA2131j08ffSTxDEouJCm33so/cfDypp4dhtM89dulLKbYUhe5q47bWbThy6gEqA3XYFtBt67UD4dx60jKUS6MpnZTvvEsI3p345b7V3LtmAgkyQIB7oHgJ6CudcRxpU92U9oDzgzrPu+NMoxegOzqFnFdrh17NWV1aFJOve3yDYkeJMAg+FLp4ESHu2nQtZdreSZOdlBDMekKJ883vCDc4xe27S57nYCPIA6DyrpP4WcOU4G4zyTdvZ/HYFR57D4mjKFbMpWc2x1lleCGVpgBgQdfZJB6GJnY9N675xK0q2D2YVFS3AUQMzEAAQOhYrrVbnXhNm9Ysm5ZVntqGRwe8uUroToWtnSRqJgwIBo3w4IUs5oOdUPvhSKZ70BIlsYJreCCHRsmsdGP/el7iVoahehnxPp56xTXxu9FsjckGB/FAmJ2E0lY0sEJ2kk5RodzJ7wneDpSemtBiC+I4nPDLMLodOviKmEkBkgaRHn4a1RxOPyXhbKtETmHQTGvvqtxRb1sZkCsJ1AbUjea5pSQ5vc5cuEhFtMWZiyqYB8Se9pFXsNyDjXPeRLY6ZnB+SzQ3jXH8Wpw13DXBOQsUuAsVb2e8Roe6dp60BxP4h8VcmcYbfkq2R8JUn51aHgpq5CudaR1vA8srg7BVmzFzmdo8P4RStaR7rXO6WbtSCOnc0EQY0yr8T1mlLh3OrsAuNxFy/b/hMT5wVUFjvoTGpo7wDnG5jcZ2GEs2VyqzW2u6ZkXKpR1QZf3AgwYy1VwrSApCnzFwy7bcm4uQEsRoIidII929AQI1zR766Nzhy7xHEaXcNgrYVh+pbuZTm1iWfLvO0H5UFt8uPa17DDKY1JxNy4dOoAXLv4U2VC1YtnhjPDEQB+8iB5etOOCt/5ayuYEpbRD5NbGUjUeXwiob3DblwEG5bUEai2GJPvYb1rhcMLaECSBGp1JO33+dSnLJbClRcXD5lJ8qHAWwnaR1yyPH0qTg3Eu92Q3BgSNPfNSXLWVzpBma52s+Dp0S8Pw5YZjIHQUQF1UB8YqrhrsHWoeIMGIg710wjqhGwfhVPaE+Jpiutlw4X9xnXyBJY+gFKnMeFxeHuEhDbtMZtkwWK/zfUjpNBP8cvMYe42gK7aQdxt1mrYiWSXu8Z6nU+p1NG+F3z+QQHQZ7n/ALyPoBQ3CYqxli4Dm/iDEHp06x963w+JU4drSZmVbhAJEEggGSB4nWhN1Ex4z1lR2W0EiKyoWOZeXKfM6mmHlXhrizeusvcdQtv+Yq3eMDpLRPiDRHl78P8At5fEs1tROVRoXbwLHZdttTOhpoxa27eFAQStvZQCF36aDuywkjwNXugVZtgebRg+H2UkC4XcCQe6mdjmPxA99C8Vww2spOIYPcLEvlkMzFWJ1Qx0GsQCTIml7FY0s4YnUMWkabgDSDpAWK04rjjlgO7KJKs5ltBpERHT0OvlU3K+h4H+EY7tYDEnIzRInQkwZOxmNugAopx95shARJVl67lT19aHcrYWcNcfOouaFMx7gfoG+A09KV+YMDjR3rl1SszFthAn5/GlxbYbDF3lu6kXbl3KoKjKJLnp3dIPXr60VuAYdBnvpB10zbiNAcuUmD0NAuAYDEkL/mDaQa5tPWTp9aOYy7hEsf5jFLckkllMsS25UJ6eFJLzm/qCmEzfz2HcDu3MpU6zlUQJ6ydT5TXOsFypdxl5kthQFLA3H9lYzHLpJJhRt4610jgOD7bCjswci2kCg7lI7s+eWouBYVLC3lAMuzE6yZdQs67bVVWgdFzgX4W2jmuYp+0VQCFQlVzEAwzbmJGmm9NXKOFVMKVXur2jZF6BR3Ynf2mY++rmFb/L5Ygk6+c66+k1c4TgwLEAAwWOXXeSRPTqSPDSttmM4uwa0ARPdImOnv8AQH3CqfCcz2rSgDNbuhI8kJI9AFI+FSYi5rlBEgAkT46THkf7NAcTccOq27qWUcnM5mVBUiUZTCsMwMkEd2kcq2zDpxnH2crZ7iALowY5YJOkztJGh6xpQK9ZW8ZGs95SWMayNJ393hSjjuF3rGIz4nEFrbNZtq4VQSDmS2AAAobVvkdTFXbXEmbFWlRXdgCAzgC2oEg5QNAxO8eelTl65PaClRrxrDfrosd7IevgR/WtGw5XcVXuYm82Lm4qjs7mQkaEhusfw7H4UWx+Ktp7bovqw6UFCPpsOTQF41+nYtXBrkuSRrBUEFlj0B+FJGNuG48gBYk6eswPTQT5U94zFrcARGVlKXSCGEF3GVQfcWpZ4rypew9i3efK1u4ACyGcj/wPGmsaEabjwnqgq0TexXvWjtJ8qfPwW4UGxGJdpBCIobwRmBOU9CSuvpSVdIGvgPrXWvwxUWxis0AC1a18v1D9TTN/AIP8awhvIoQkqbmg11BgAmPDf30pcaCMWWxmyghpggHTLA128vGinHuO4mzh89vs1EhcrauoYSGmYmPrSbgsZeylT3UPlIhoJjXy+tc0nscuBcqr1hQJJjbqep/rXmDtaN1kbDoI28iPtUQuGFB6L8wfU1UxmLZGTI2UQ7OQJ7qx8NCdaD4Ev2cKoMgQT8/Wrd3AALnO+1Dbdzv+R1/pFE3YsgnYAxT+fnjsWUrKa25kVHisBkAM671WXGFLgmsxeMNxh4SK6BC7zcWCqwkqUYFekyMpPj/2rn9066QB85rpHO1slEXUgAmRsDAgGuc47BXLSq1xCqupynoSNxp1EilixmVrYJJg7daK8st+gxJ3cyfhEe4UNGiMQJMbDqYq9wO8FtdmSARr66RRn+oqLk1lRnGqNK8rnHOr8a429qGUMoyA5WzT1kNByideh1Aqp/iBvWnClZaVI8AZGs6g+o6UM4w6PcMNbbu6t1BB9nOdT17swKLWsVZ7G2LeUEKVIG/8QzDrsd96pIIiurje285okhgJ20ka60QwPLuIxBCqhKhgDJVdSM6+0de7J9JpkxGMuvksoLYB0zkA6eLH3T7q2scD/LXWyhbyuUGdn1XQhnUnRRqdBsIiuSUmpaQyQPTghuDIW1BLd1lZdJmQpOunzpc42jGO8DMfCPCnbCJawt1yASHnNqpUltRly6iM0bdPij8UuSwjYCurxuStiS0Cb+GaBJHoKGY22QDrAAM0xtg7nZi5kbISUDRoWiYHnFDcfw+Uk7E6jxFdFiHe+TreTBwRqba90+GUAAj0A+ND3tWrCFnIWYGZm8BAGu/jWcoktYw7Ekk2sxPiT4jY7VLxHvMYMBDOoBUxrrO2v960kuDoz8wDazAEQSswROWNRO48/KtbHHrWHQm40B2UA67xBHwA0oS+MIhQWaD3jOhJJbrMAAjx0AqrzXZL4Jyp1tkOD4BTJ2/lmo5OnQSTG8aV8jDQs22xg6b+YHy+Ed/HZ7Za1usmDBgGRBGx6/H0pMxt5riRmzMtsPlUSZiSAqyTv9TRPhKXMPh7b5kLXSy9m7EMG/0tB9nWAPOudSb6EsLzhfvAs1yVADkqq+wdAxIHs+dbYni7F2Du7NZXM3fIyKY1OoHUaDXWnHHYe0/DGuizaDtZAYqiiWXQzA2zAml7lwBszECWMzAn3nc00vJ30ykBOMXRiMMWtO1vrsQW9JEx50j3+Ht1OvU10fnlj3VUkEgSfLWkO9bMkToOvjXV5LFUJJ2ypbwagTK0a4RzJZwyFTb7Rm3BAjy91Bex8TVW9b10OnU1RpPoqdHU+D/h/Zv2LeJuh1zhW7MNpOZdRpMRrFMeBwmVL1oQS9lwOklZIHhoJqwhyYa0AdlUCN9B1A6aaiq/5hghupHaBGgGYLMsajeJ+tSY4pNfYk6kTp46DQVALABmqf8AjGXO90pELCo0lSejkfu2mJ3qrw/mLM7BhmABPdGsSBJn1rmkFNBPENqKn4afanoI9xnT5D4UOtYsXASCNDGhB8/vVzCsCzR0inxuJr2WlsScwq1xRglpR1+tQG5CgnapBfF3U6xXSlSJ2AONWnFhb6wdYy9fWlK9xC6dyR6U7cWAEAaCaWce4HrTRMyqeM4h9HulhM6+VHLPEhdsi1fcBFBA011g7+OlLVwRVU3CdOtHFM1l2IzZZKAkZv72qzhsPlOYwQyAj129+1X+XWU2nVhPdMg9dvjtVnj+A/L27XZozLLDugsRMsNunSpyfwIpBbp6fH/vWUdRjHsMPIq0/wDtrKjf+DUe47D4kd24xETpt1nT3k1pw3CXMxJZtB/EaNcXcu5J2GlAL2YEmTFddExhw/GhaCo1wwN+tH+X8V26O9tRkU7tv8Bt1rmbJE+dfQn4Qf8A6mx63P8A5GpJ+SmqGUqFP8lcug90qqwWMECB0BIE6+FBeY+VL6svZW84YAhV9rQdQa6rjrYe8bZ2e4AfSJ+1bXLAXF2dssMoAGxiRJ9FNCMMeBbsEcV5RuXOG2bSALctqHKAxLZSCJ8dTXG8fKsbbaG3oR59a+mnGlcu5g/Db8ziTie2y9s2qZeg7vdPjAHzqjVMUt/h7js+EtCRKr2f/TIH9+dS3r7jOGYA/wAomCDqpzfCqWDs2sFbuouYpbJbQZmIOkwPWrGOw+FdCxukuy94u516gMo7m+kjXfU1Gb1oZFa7iFBYhk08wCCxXT57etT2UkFTqpBEHUennpQnh2Kz3haWGzSwIAIkEkZSJmFAHT2dqZltQSoHeUAmZnveOnXekirCKlvAKt03XAa97JuZVDkDTdAI90VtjMXbXVmAaIk7x4SdYos3D5xClj3SYIgnXQCNRHz3pP505cDXGuIxCjcHpGlTj4NvYzmdA4FjLKcMbtnSDncBiJynbQ+MSPWh3CeaMBbUQ6Ag9d/96482BXNJifGvIVW8a7MERyOrc4Kt8dpbOZVE6dTrXPMdoB86YbPP9rDYbKqZmj+5p5/4VsdqP01JLKZOp1AJ0/vehVDdEjlH8PTilZ7soGIW2OvWWIPQQKSOI4N7T3LbrDoxUqfEGPn96+jM4F20BA7xIH/mK/8A1Fc9/Ejk972NFy2Iz6P5EbH4VgDdxbEf5dFUEQFzALDESA8DSJBOvnQLlrGF1OYQFiBtA2EiT1Pj+2auX7ZyqYaLiZDJ6r+75R02qrgMIFcsQNSEy9Tlg9oehkmI8JpGMcl5msGziL9smIcx4FT3h8j8qj4fwosAxPlG8+4U6868ttexYe2AVZIYSoJKkjckdCKC3MG1qFKx5SNPgam40CjTgOEyZ88kk77aehifHSjnDMI3eYeySAfht8KH4OSYJ+FNtm6nZKqjKB9+p8zRinYXVA7i2iKv96VW4dc0YVLj7ea4AOlQ8SVbImYJ3q7RMyxbN9za2yqzZvSNPnQrmnggsOpBlSoMHcHrTBwTH2Ew7uzKCzZZ6gdaj4rjsJfxTB3DIqGCDoSB08aVXY3wQbZLN3RMnSpm4G/eeNht4005LPaxaAAECR6a1YtWw2nkRRbMLvBuEEJ2jN3dAR4a/LxpsxLK2Glf2d74/wBmqWHwiraHaEy0wo2LAmNOunWilte4VzK0rBImCYB0HkSRPrSBFJ8SSd6ytL2H7x9aymxBY08w2gAFEQf7+FKmMQDSiH5e7cYhFe4wGygmAPoKiHCL90CLZHmasKL+Jr6H/Cuzl4RhP5ref/rJb70iYr8IFfBJetXWF3LLA6qT1A6in/8ADG0y8JwiuIYWoIPSCdKyCS4c58af5Xc/9K5T82rOJyuIw7BjAumfDvArr566VV5YuZ8QzdClxv8A+lyR8hRbFhcrq2sideh3FKghPENCsfAGud8Z5jvd23bVWUyc0HSZIAPw9Zp2W8uIw0qZV0IPj4Eeu9c0dyqvbgm2hJBG58Af96HpfwyA3GMTduYG4+ZsxSTBIkey4MeIn40A5Twt66Stt8wVbbEaws+P83T0JroWHwiC0CF7jq0odhO61X4OtjDIy2MLbTNlzGWYtl2ktqfea5pKhkrFLiLflAmRlUiACNIy6AqRqOtGOCc/uQwYgqEJPeLEka6nQAdZ6aeNRcU4Hau/+Ag1nRmEnzAMVT4dyyLT5kAQ/wAusg7zmkH4VOq2mPQ+4hWFxJAEgMNfT7H5UD5nw57W8CP0g5JPz+9E+F4ZrlwMZIXcn4AVBzRiyBfEaFz9a6vL8kSlo5visMCxKjTpQy/a1pmeNZoLiB3qvJCJlXh/DDcxOGTfNetgjyziflNfQli4HuB+hafcP9q4Rwy92eItXP4HVvhXX8BjWexbyxLAsfEgzoPdUxggcQmZST3gdI8Jn6k1BxbGh2LAyJEEEb0E4hcMyrxMjNGgXyHUzS9f4gLLQgLaj2tvMmKRyCNRuBQ+Yj2ZGYmFgySADvBOvSqv5suJGvgfACIE+gqti3VrWcxlGpnwpY5Jx/aPcVO8EIOrzptomwEzr5eVK5GCnNJbsQyaFWGv+rT6xS0od4mSfGnnmPCBrIjTNEr1EePvpPxQNp9PZrdMyTB67VfxdyEidf6VDaxYuMsCIEfM1PxzCHKCN9adIBpwu+GYDrQTmrhjG4WzmPCrvAUOfXxqzxfD5rvupgI51dwb9JrazgTuxo/irHeIFD8TbIGlMYv8O4iLQOk1c5exjPfnpO1AFtkCTTFypZAOY0r4ELcRxPZtGg3IPkR/tW2AxgYAg+AMCNo29TNU+ebQ7NLummnv6DzodwO6pY5fI6bCf7+VS+hJMbaJuMV2Jke+sq/iwS5kT/2rKe0A65yVgFtzCgEopJoLwzh73rtzNKoHaNNxJim7hWHKWmOgY6eWmlZhXMQB76rWgEdqyLVhkE6yfjWnAGKYHL+62HX5kr8iKvOhYa6igt/EdgrkmE9o9T3fD5fCsEocpYxB+ZCNlZCUAbbLb0LCehJr21zSxuXB2Ps93tGIhjv3AJ8esVz7jnOE27a27aqc7F2c5hcBkKCsCAJn1AoJgea79p8qw0yIJ0nwg1JzoFnc+TnU4YkBkHaPIYEQesTuJnUUscz8Qwq3rSZwpuuAxnx7oJ6bxqelBcB+I15LOa63Z3SWCqRKEROadt9PGufcfxb4rEq1pZZypUCJLH00GvwpZ+iqkY7ZxXhNy0gywUUw2us6GQPSgC4B2UlMpAManWieOS5eAF6wbeK7rhgSVIAgiQMviCvoRVHhbsr3bTCNAw92h+1NipBtos4HkfFXFDF7SqwkasTB9BHzrfGcs9g6i5czyJ0XL9zTzwU/oW/9IoBzgP1bZH8J+1H/AJRGyZQ4VdyvlGxnT0oJzZYuXHvFVlE1J9wJP1oxwq2TdPkCft96MYXBHsL+Ya3SVA9e796eKoR7OMpmbUITrEgGJ9aJYb8O8S7oXAVHGaZ2HgfOuuW+DWrNm3aCjuCduvX71aLhrMkQB7NM9gSOYcR5HTDrlEkkbmj2Euras2jmGcDKq9dtfd/WrvFMdbYwGDMBrB+VJ/EGCEsglgZb08vOpy0Gy5jbssQ5OWTIG+vSaVsVhe8ANF2j7mrfFOZ1Uootk5tySNPWq+OxUrmGXeAoPzNQlJINjIuE/RKHUZdRQbhfC1tMexEEzooE6+6o8BxRnnvEnTSdKMcv3ijtOkzRf5cDFkeJv5SA2/UdZ86HcSw+YHSrHECO1ZidJ+VeWEPaL1WmjS0Z72UuGYaACdKL8Rt50jyofzBdIujLoNKsYnigCCR0qjdCop8Psi20k1c4jbGTPUHCMt7NImBR7i3Dc2GQAd4xRSAIF1RJNV2whdoAohewZViCIIolhLYVQdPOnkZATHYDuAAa1Nwu01saxRYqDrVTiYysPOphN+YLQvYUg/tINAuF8EyMrqxB8N9PA+NMmDbMhHlQG/xFlJVQBrE7mpzQyDFzEgE7V5QpLbR1rK2BrPo58OFthV0j+zVd7qpAJ3MVexQ7poJcwxzKXj0rpQrCBca60O4tYlWEAyKv6bgVX4nbOhA9fSsA5LzDywt1EGGIW6r94OYDeY8KtvyRaCi0R+oVFwXB7OZd085FF+I4Ei6xCkidwNK1tINPEVx+ioZbEDi4vvYtWntEdkWEgbSdAD1FFeV+CbEpdtOpDpdnfL+0gbS3ypm4ng0uplb/AHqxgrgAVRrAjSo1Y1DMePhV0zEwN9vnQzh36+LGYbq0x4VsthiIykddRGnvorwPCrbDH97dfLwFdXnbewSGDB2gqKF2AgUJ4/ZBe2T0B0otg/YFUOODRffXQKL+GuBbhXqxHy1P1FMMw9pfA5j8CPvS9w60DiSwE5QPj1prupILIO9EVgIjxdsORBiN/PyoBzffcWwitl9PCjfDTJYEeyfjS/z65Q23ABBBB91Yz4JHCWBYxOhIqvzJaPT2TvRDGXlFrPaADkiR5eIrzHWS9nMBJA2NSe7Ac94xbCgb77kzFXeF4QNmltlJBPUjaB517c5cZ3Uk5c26xqPSjOD5dZL6toyLqD9mFc2O7GR5yxgh2ZMHtGJOWNhMDWjduyQSpEHf3V7hsIbdwvpMR7t6uYew1ws5OwifOqxXxG4LfH2yrHiaHcN4oVuCZI8KLcb4SWYDMJFDrXLlwGZo4u7oNqi1xDEC42ah2PvyAPKpb2HuK+XyqG9w+5/DWd9MqCXJantsvQiuhaBmZvZtr9qSuSMIyF7jCI0FFeO8UdcKUX2rh19DVY8FYp8X4st64WUb/wB/SgGI4g5MSQBVl+DXs/gN6n4pYBgAa9TSOTaMe8JxM6UQ42IthqHYVgkCN6L4y0GsEnpRW0Zgrh3EgKjwuAN668HYzFQ8KwYcmZGulH+XML2d1wfDQ0I76EqHHZO6QJGlZVXHKDcY+ZrKrihT6NvXRkJO0Gue8X472DO7MSuXurHUf2KysovSMyTgXNjNaV7uhadthRvCczJduFRso1Jnr5VlZQTFPbeMAvFQe68MNOo0PyI+FQ8SADTlX4CvaymYbKXDbFtsQgZAQTsdvLSna1h1X2VVfQAfSvKylpIaIJ46YdfSq2D3FZWUyAw5gPYHvqnx4wqnzP0rysoLoXwpcBw4U5v4pmiIbs70To/Tz/sVlZRMjS05GIZZ3E1W5tRGtBXEktpWVlH6D4IF3BENA2q8lvuV7WUlbFBj2VLT1FTfmFUan5VlZXJJXKiqejy1jFuHrFecT4llAVO6PtNeVldXnFLhJtsRrXE7l3EsJ6/TSmfB8S/awgj31lZVAMD3+OBsRlHpTLh2BFZWUPoQlcTLh2jQmhvFllF9K8rKJgOtVcZYzVlZUWEqixtRjDp+mRWVlCPQ/CrYwcGasJYOrAxpArKyl89yGfAWMEetZWVlXo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CEAAkGBhQSERUUExQWFRUWFxoXGRYYGBocGBkYGB8cGBoYFRkXHSYeFxojHBcVHy8gIycpLCwsFx4xNTAqNSYrLCkBCQoKDgwOGg8PGCwkHCQpKSksLCkpLCwpLCkpKSwpLCwsLCwsLCksKSksKSkpKSwsLCksKSksLCksLCksLCwpKf/AABEIALcBEwMBIgACEQEDEQH/xAAcAAACAgMBAQAAAAAAAAAAAAAFBgMEAAIHAQj/xABDEAACAQIEAwUGBAQEBAYDAAABAhEAAwQSITEFBkETIlFhcTKBkaGxwQcUI0JSYtHwFSRy4RZjkvFDgqKys8IXNZP/xAAYAQADAQEAAAAAAAAAAAAAAAABAgMABP/EACERAAICAwEBAAMBAQAAAAAAAAABAhESITEDQSIyUWET/9oADAMBAAIRAxEAPwCxjcJmLd4Cnv8ADRCuGdT0uH5gUvHgdsiXGsdTTLyIAouqNACp+IP9Kip5NDY0hqoHxFf1H9B9KOUG4mP1D5qKefDR6L+GcLduTtlH3rTkzEA466F2NufgR/Wq3FV1b/TWnI9sjHT42mHzU/aoxVsZs6RSlzTpfTzA+9NtKPOJi9a8x96tPgiNCND6UR5PP6dwf8z7Ch4291XuTzpeH84+lTT/ACQz4XOaF/yzeq/UUgcT2FO3OPGLVmwVuOAzRlXdjr0ApBxXFrbrvEfxCPrSev7DR4On4et/l28rh+gpjxeKW2hdzCrqev0pW/Di6DZuZWDfqdD5CmHjdnPh7i+Kn4bmrQ/UR9FTm/mrD38JdsozFrgj2GAGoMksAOlBuXeP2Usdh2me5BAUazVTmLE2jba3aln6gawPOlbkvCzjBIIKgyKi5N3Y1JDB/wAGpctPccw0k/OnDlvhqthyrCQBHyoM2I79xJ0OsVZ4NzKtqzdz6FZ98Cki0ujMjv4G3hSL6iCN6sDmVb4Bcwsf3NC8TxIYrDxbIJjxqPl7CkKVOhG4rOW6AVDcsHEFluaaxW3GMpswpBB+NB+blAcxEgdNK8/DfBi698OC3c0J6TNZLVm+m3IWDDYl56DSmTmHgqK63I1GtQ8n4AW8Qy+Z3ovzkdvSg39MhbuWmuOCNqLWcMAoEamo+HXQLc9as2hmIqPWMkUeIYFEuqwEGKg/xzDic1yDOxrfjmJAujvDSs4zgrXYFnAJKyDAroSFFHme4jmUiB1r3lDAgkudaX7gzHUwJ2pw5eshNBtTy0qF+lrEYYFhptUfGbTG1lG1R4jiAzEA6itcTi5AE1JsIP4UgtNRe9fzHyoLcPe0NX7FyYqi3sVhF8WoMV7QtzqaytgHIdsacxVp/bTDyg/610eKIfm39aVUxAKIfEUy8mNNyf8Alx8CKK00HqHGhPFB+oPNaLUM4qO8voatPgseifxm4EljsFNRclYwNi1I6qw+U/apOZ0m23+k0sfhniCMVZB6kgf9JrlUmpUM0dqpP57aHsHzI+lONLfOnB+3trDFCskMACQdNp0rp9OCR6VLQ091XOUxDXh5r96RsZZOEth7mLu3WIPdMAKF3nL6igfAvxLxZxdq3aVIu3EtkNMHMwEnroCYioqW0Ua0dU5owOe5ajcgj4Qa5Xzzw5kZu0JB6DpXcblsF1PgG+cf0pC524L+bxK2ZCoWUu37o/lnrTei3YI/wHfgIIs4sf8AOU/+hR9q6XxQ/o3PNSPjpQblPl6zgjcs2Zy6McxkyZ3NFOLv3QPFln0Bk1SL/EV9BPDeVbeFw9zLLXGUlmbUloPwHlShg+D5bnbmA5EEUy8082BL1vD2iCzauf4V6D1NAsaXcXOzZAw2Dzl98VzzpukPHmykWm4xirP/AA/Zv25uJM+BIPypXxuKxeGZTe7Eq2v6cmfjtVz/APJFlFCqrs220QTpMmhFV0LYO5ksDAsv5cmGGx6EfaiX4fcZe6uIa5rBAB93+4qhzBwO9cdgqm40AkDcdTW/Ilvs0vgzowBB0gjcfSsnaB9Gk8KsXic6CSN6EcAwZwbPlM55+HT5US7cBgfKoMTcEip3SoaiO5eKvnBMnrQjEY2+97vHMtELz1uIMRvSVZj23cAFTW8GMQuU7A7gkH5Ut3+Y8OCRnJMxoDRTl7j1nU5iB57/AA3qkYtAuxd5q4eMPcItTB8SSZ6nWh2E4hexDhHclVU6DQaUy8y4b8ziVCeyF7x2ifGqdnga2L4KklSp36H1quVLYtbKFvh0oO7qG+lGVvZQYra441iqtt5MGkysNE2A4CHtvdY60scbD23ENpTUMQyqVB0NDsVgVcy2tJizNFZUPZB/GtrN8ireTuhOgrL3CLvZdpbtm4DIIUiRHiKpADRJg2tugYk6z9YrKG4fiYtqENi5I36ee1ZT7BobeLY3sksmNJApi/D7igfEsg/hJj4UK4yUOHBaIGtR8kcStniVrJpnRh66E/ap5fmg1o6/Q/io9j1NEKo8VGi/6q658Ej0VOM2508ZFLOGFnAXLWIxDFAhLBQpJOhBgD1pu4kO8v8AqFWUs5tysSZDLMDeZ+grmXSrKXD/AMWcJdIGW8haCuZBqDoD3WMCQd4qbj/OuHFvMrZl72Ywe6AJza7j0pJ5ywlq2pyDIFEkIMu8wNOrHxOg99c94dhu3xWGsvLLcxFtGUn9rOuca9Ms06m5IVpI6VzzhcuGUKGYvBGhk5tQB8KReAYC6uNwc23UnE2iCysgYK4LZSRB0nau48z2ALlpso9fCNo9xIqzkW5YTNqUuKw02KMGHpoIpcWmw3aC9xu+o9T7qTeYXP52QSsRr/Wj/FOYrOHJa40DKIjcz0ArnuL5rz4rNcAVWjKu/p76PqwRGHmPmC7g7LXrSh2IEhvkdOlQcx8ca3hrXaODcuKCW0ABMTlHxgVS5ivLcssBIkbH/eoLfKFrGYe0b9tmdLYGZXZYiQesMdeopIyGkhWs42cQjqc2pkjX6UyWMZ+qogk3GAIA2HifAUn8T4emCvn8sXAt/uZpObWYIGo2+lRWOfb/AGttRlRTctrcYAlmDOoJOYwNOgrY7sFjVzzaAPdAByEBuokjbw0BrnN+yVZQRBLKBp0J0I8q6liL35h7YuKHBuRA2AmNfdU/NPAkvi2FVVNi8r5v4kGhTT+9KEZGaLHAjLmSNtz4+tR4bhSPfu21gM3fMfCaIYbDhQ2XY6+YFUP8XXDYg3iMwC5TA11pbroQTjLi28QbRbVdDXuOsx10IoRjuN4e5jGvX7bnMO6F6RtOoo0cS1yAiQpEgnw86g5DAfhwfOQ/s1ZtIy3VIOgYUbxfLVm9hAC9xC5gvbIzArrAmRE1zrjvADhiB2r3A05S0jNlMaA7jz20q3nD+sEmN/MfDVOZnRT3RqAJB3JkddvhXPMZbIaFke/61cw/MDWTGUHrDaiPE1Fg7V3FXDlGrGT0C7DrtXQlXSbdjJyGAtt3cZszmfcNKI8wCLSlemvnrVrhXDlw+FC5++GPvqticQGtOv7jPyqEnbHXBbwmJaAdd6nvWiGJHWqOF4gIg70atEMBGvjS3/DaBhxD+FRvi38KO9iPCoWVZir0JYG/ON4UxcvY4MmVxAUzOu5Om1VcZwq4bLXLT2lyAlu1Ugf+VgTPvA99AcHx/E2VysEIeGBZfgVII0MHetjYboM4927RobSdNtvfrWUJ/wCJ0/ciE+OtZW/5/wCGyDOI4bdbDqpYkncTRrkHky+mMw99u6tsnQ7kFSsfOm/h3AUtxPebxP2rfmXgxxOG7JXe3LAkowWFXU6wfEaeVTjCmMOdzEqu7AepA+tDOJ8WsZY7a3IYaZ1nXTafOuK3vw2s9oYvXrmYN3yEcsAuYAvI3WD3oAEeKzXwWGt4O5pa1BJnMAO4WSdFmJLD3g9a6H6WqEUaOtcQuK0FWVhI2IP0qawwZc3Qkr7xM/SuY3vxGuju27CFjEEnMSTBGgQGff0ph5F5ju4jA3TdM3Evsp0iJRGiBtqTSQW2NJk34kcvXLtiw2Hs3HuXLnfIlgARALCe701iAJ2rSxyJZweMw7BZYXLZDkk7wuk6DU9K6Vw9ptWzr7C777daGcZRSq5jsQR4yDIM9NRTSjjtCp2Qcz3BmWTAA1qhZ4ksAIQ0ifEevpSxz/xm7eXuKVWTMGTA03+dC+E8dJyL5RvoYHhU5zvaHiqN+fheS6lwWbl61BMoR3WA9nKTmjqTFKmA4icRfU3LbWysaBvf+5dPhXUGsBratpMQJGkmSZ67xXOuaBmvwmp20HX92w1O3vJoN2bg9XeIWew/VdFMbs0ARvMxrqNBvRTlG7lwZ70mCV8WBbux5aj41w7iOHa20DcyD1Okgz6HSuv8q3Bdwtu5bUDIMgk7AhM0H3Gjio7BdinzJy/iAWu9mz2jcYhxBGaYgqIPTeI+6JetQwkFW7RDBEHQiND6V9GcHwwOAUMzNJclpMglmMg7xPWlLnLgK3ky5QbmcZXbUgzqS2/j8aF1TN0hw2HZezJPezaUyphs9q4V1MT5+fx1oPi3Ft7Q30mpLHH2RwApJy5pjQjaKlaiMXeB8RRm7NyQ22vWqfM3DbKawQTJ8tPKk3mPme5auJcsrAZzPjIO3pWycRxeIdWuwttgYk0svRcZkEsXwRyFc2tGAgwOtFsDybibgGgRfEnYegopwXiPa4JATLWnCH0B0+UUM4z+M35VmQ4G9CyA7MFViNjmAYBSIM767U8fFSfTOdBzjWDXA4RRJIXMzHqYEmB4nWB5iuN8Zx9xrrm60v7JkRGURAHQDXTzPiaLce/Fq9i3sk4dEW0+cILjNnb9uY5V0G8RvQ/CcQX88+Ie0rkXWfsiSU7QmTr1CuTE+ANXwp6EysE4ywyEqUZTEhWENlOqkg+Ip05Gw3+VJIGrsZ8QNp981nNWIXEKb102l7xjKxzEySyjMBpAEbySNt6sWcQlpUK6CO7rAIYabdIg0s5aMlsg4w4zKxMdDFQZNQwiCNvCK94o+dPQzS7Z4uRcKwfKudsYuYbgoLMW8dDRWxg1t7VDgLxYEkRV7sc6nyFGMfyszaqj21cGatL+CXMWoXg7xzkVbxmO7JJZbhUzqqEgf6m2X3murpMt2OI22S5ZZCxQTExJ3keQziaVOZ77M4BA7vQCAD99o8gsaVa/xK2+SMyP2mZidisAR3STrAHz6VaHBhdXtrjLlzsMqEHaIAOw3GmsVqp7DdoSPyj/AMvwn51lMmIaGIUaDQelZS5mo6nw7nDtEzNaKnMywD/C2XSR1I2rexzVnxCr3VUW3zWjLOVLIoe4EnswYMSCDpqNq5Jj77uAudjvoWJCifEnWY28h5UW/D68bTYhxlkW1QaDQEtJHvVaKiHIa8XjxZcNCERE2mtuQ0nedgEyDUySJ0iguKxOHxLBO1NptWZ7nZoqpp3VzMFdmOog6ZDI1rqfCuGpj8BYOJHaGCwbqDLLIP8ApMVFZwOB4dZNtFBOYsZGd5b9zmCQNgPQAVsK2bL4A+C8oWLSIyW8xuf+MzhmYETKFQVGn8Mbda2t8AGFa4befLiHVmLsNGWQWygaT3QTO0eBqy/EJZtHnMq6kIpEj2CBmgDzElgPKteNwbRJOZsrb7kwdOkbt470l1tBK2P/ABBZblnDp3QMme4IJIAGgBiAfj6VtjeINdYgk5CIA2131j08ffSTxDEouJCm33so/cfDypp4dhtM89dulLKbYUhe5q47bWbThy6gEqA3XYFtBt67UD4dx60jKUS6MpnZTvvEsI3p345b7V3LtmAgkyQIB7oHgJ6CudcRxpU92U9oDzgzrPu+NMoxegOzqFnFdrh17NWV1aFJOve3yDYkeJMAg+FLp4ESHu2nQtZdreSZOdlBDMekKJ883vCDc4xe27S57nYCPIA6DyrpP4WcOU4G4zyTdvZ/HYFR57D4mjKFbMpWc2x1lleCGVpgBgQdfZJB6GJnY9N675xK0q2D2YVFS3AUQMzEAAQOhYrrVbnXhNm9Ysm5ZVntqGRwe8uUroToWtnSRqJgwIBo3w4IUs5oOdUPvhSKZ70BIlsYJreCCHRsmsdGP/el7iVoahehnxPp56xTXxu9FsjckGB/FAmJ2E0lY0sEJ2kk5RodzJ7wneDpSemtBiC+I4nPDLMLodOviKmEkBkgaRHn4a1RxOPyXhbKtETmHQTGvvqtxRb1sZkCsJ1AbUjea5pSQ5vc5cuEhFtMWZiyqYB8Se9pFXsNyDjXPeRLY6ZnB+SzQ3jXH8Wpw13DXBOQsUuAsVb2e8Roe6dp60BxP4h8VcmcYbfkq2R8JUn51aHgpq5CudaR1vA8srg7BVmzFzmdo8P4RStaR7rXO6WbtSCOnc0EQY0yr8T1mlLh3OrsAuNxFy/b/hMT5wVUFjvoTGpo7wDnG5jcZ2GEs2VyqzW2u6ZkXKpR1QZf3AgwYy1VwrSApCnzFwy7bcm4uQEsRoIidII929AQI1zR766Nzhy7xHEaXcNgrYVh+pbuZTm1iWfLvO0H5UFt8uPa17DDKY1JxNy4dOoAXLv4U2VC1YtnhjPDEQB+8iB5etOOCt/5ayuYEpbRD5NbGUjUeXwiob3DblwEG5bUEai2GJPvYb1rhcMLaECSBGp1JO33+dSnLJbClRcXD5lJ8qHAWwnaR1yyPH0qTg3Eu92Q3BgSNPfNSXLWVzpBma52s+Dp0S8Pw5YZjIHQUQF1UB8YqrhrsHWoeIMGIg710wjqhGwfhVPaE+Jpiutlw4X9xnXyBJY+gFKnMeFxeHuEhDbtMZtkwWK/zfUjpNBP8cvMYe42gK7aQdxt1mrYiWSXu8Z6nU+p1NG+F3z+QQHQZ7n/ALyPoBQ3CYqxli4Dm/iDEHp06x963w+JU4drSZmVbhAJEEggGSB4nWhN1Ex4z1lR2W0EiKyoWOZeXKfM6mmHlXhrizeusvcdQtv+Yq3eMDpLRPiDRHl78P8At5fEs1tROVRoXbwLHZdttTOhpoxa27eFAQStvZQCF36aDuywkjwNXugVZtgebRg+H2UkC4XcCQe6mdjmPxA99C8Vww2spOIYPcLEvlkMzFWJ1Qx0GsQCTIml7FY0s4YnUMWkabgDSDpAWK04rjjlgO7KJKs5ltBpERHT0OvlU3K+h4H+EY7tYDEnIzRInQkwZOxmNugAopx95shARJVl67lT19aHcrYWcNcfOouaFMx7gfoG+A09KV+YMDjR3rl1SszFthAn5/GlxbYbDF3lu6kXbl3KoKjKJLnp3dIPXr60VuAYdBnvpB10zbiNAcuUmD0NAuAYDEkL/mDaQa5tPWTp9aOYy7hEsf5jFLckkllMsS25UJ6eFJLzm/qCmEzfz2HcDu3MpU6zlUQJ6ydT5TXOsFypdxl5kthQFLA3H9lYzHLpJJhRt4610jgOD7bCjswci2kCg7lI7s+eWouBYVLC3lAMuzE6yZdQs67bVVWgdFzgX4W2jmuYp+0VQCFQlVzEAwzbmJGmm9NXKOFVMKVXur2jZF6BR3Ynf2mY++rmFb/L5Ygk6+c66+k1c4TgwLEAAwWOXXeSRPTqSPDSttmM4uwa0ARPdImOnv8AQH3CqfCcz2rSgDNbuhI8kJI9AFI+FSYi5rlBEgAkT46THkf7NAcTccOq27qWUcnM5mVBUiUZTCsMwMkEd2kcq2zDpxnH2crZ7iALowY5YJOkztJGh6xpQK9ZW8ZGs95SWMayNJ393hSjjuF3rGIz4nEFrbNZtq4VQSDmS2AAAobVvkdTFXbXEmbFWlRXdgCAzgC2oEg5QNAxO8eelTl65PaClRrxrDfrosd7IevgR/WtGw5XcVXuYm82Lm4qjs7mQkaEhusfw7H4UWx+Ktp7bovqw6UFCPpsOTQF41+nYtXBrkuSRrBUEFlj0B+FJGNuG48gBYk6eswPTQT5U94zFrcARGVlKXSCGEF3GVQfcWpZ4rypew9i3efK1u4ACyGcj/wPGmsaEabjwnqgq0TexXvWjtJ8qfPwW4UGxGJdpBCIobwRmBOU9CSuvpSVdIGvgPrXWvwxUWxis0AC1a18v1D9TTN/AIP8awhvIoQkqbmg11BgAmPDf30pcaCMWWxmyghpggHTLA128vGinHuO4mzh89vs1EhcrauoYSGmYmPrSbgsZeylT3UPlIhoJjXy+tc0nscuBcqr1hQJJjbqep/rXmDtaN1kbDoI28iPtUQuGFB6L8wfU1UxmLZGTI2UQ7OQJ7qx8NCdaD4Ev2cKoMgQT8/Wrd3AALnO+1Dbdzv+R1/pFE3YsgnYAxT+fnjsWUrKa25kVHisBkAM671WXGFLgmsxeMNxh4SK6BC7zcWCqwkqUYFekyMpPj/2rn9066QB85rpHO1slEXUgAmRsDAgGuc47BXLSq1xCqupynoSNxp1EilixmVrYJJg7daK8st+gxJ3cyfhEe4UNGiMQJMbDqYq9wO8FtdmSARr66RRn+oqLk1lRnGqNK8rnHOr8a429qGUMoyA5WzT1kNByideh1Aqp/iBvWnClZaVI8AZGs6g+o6UM4w6PcMNbbu6t1BB9nOdT17swKLWsVZ7G2LeUEKVIG/8QzDrsd96pIIiurje285okhgJ20ka60QwPLuIxBCqhKhgDJVdSM6+0de7J9JpkxGMuvksoLYB0zkA6eLH3T7q2scD/LXWyhbyuUGdn1XQhnUnRRqdBsIiuSUmpaQyQPTghuDIW1BLd1lZdJmQpOunzpc42jGO8DMfCPCnbCJawt1yASHnNqpUltRly6iM0bdPij8UuSwjYCurxuStiS0Cb+GaBJHoKGY22QDrAAM0xtg7nZi5kbISUDRoWiYHnFDcfw+Uk7E6jxFdFiHe+TreTBwRqba90+GUAAj0A+ND3tWrCFnIWYGZm8BAGu/jWcoktYw7Ekk2sxPiT4jY7VLxHvMYMBDOoBUxrrO2v960kuDoz8wDazAEQSswROWNRO48/KtbHHrWHQm40B2UA67xBHwA0oS+MIhQWaD3jOhJJbrMAAjx0AqrzXZL4Jyp1tkOD4BTJ2/lmo5OnQSTG8aV8jDQs22xg6b+YHy+Ed/HZ7Za1usmDBgGRBGx6/H0pMxt5riRmzMtsPlUSZiSAqyTv9TRPhKXMPh7b5kLXSy9m7EMG/0tB9nWAPOudSb6EsLzhfvAs1yVADkqq+wdAxIHs+dbYni7F2Du7NZXM3fIyKY1OoHUaDXWnHHYe0/DGuizaDtZAYqiiWXQzA2zAml7lwBszECWMzAn3nc00vJ30ykBOMXRiMMWtO1vrsQW9JEx50j3+Ht1OvU10fnlj3VUkEgSfLWkO9bMkToOvjXV5LFUJJ2ypbwagTK0a4RzJZwyFTb7Rm3BAjy91Bex8TVW9b10OnU1RpPoqdHU+D/h/Zv2LeJuh1zhW7MNpOZdRpMRrFMeBwmVL1oQS9lwOklZIHhoJqwhyYa0AdlUCN9B1A6aaiq/5hghupHaBGgGYLMsajeJ+tSY4pNfYk6kTp46DQVALABmqf8AjGXO90pELCo0lSejkfu2mJ3qrw/mLM7BhmABPdGsSBJn1rmkFNBPENqKn4afanoI9xnT5D4UOtYsXASCNDGhB8/vVzCsCzR0inxuJr2WlsScwq1xRglpR1+tQG5CgnapBfF3U6xXSlSJ2AONWnFhb6wdYy9fWlK9xC6dyR6U7cWAEAaCaWce4HrTRMyqeM4h9HulhM6+VHLPEhdsi1fcBFBA011g7+OlLVwRVU3CdOtHFM1l2IzZZKAkZv72qzhsPlOYwQyAj129+1X+XWU2nVhPdMg9dvjtVnj+A/L27XZozLLDugsRMsNunSpyfwIpBbp6fH/vWUdRjHsMPIq0/wDtrKjf+DUe47D4kd24xETpt1nT3k1pw3CXMxJZtB/EaNcXcu5J2GlAL2YEmTFddExhw/GhaCo1wwN+tH+X8V26O9tRkU7tv8Bt1rmbJE+dfQn4Qf8A6mx63P8A5GpJ+SmqGUqFP8lcug90qqwWMECB0BIE6+FBeY+VL6svZW84YAhV9rQdQa6rjrYe8bZ2e4AfSJ+1bXLAXF2dssMoAGxiRJ9FNCMMeBbsEcV5RuXOG2bSALctqHKAxLZSCJ8dTXG8fKsbbaG3oR59a+mnGlcu5g/Db8ziTie2y9s2qZeg7vdPjAHzqjVMUt/h7js+EtCRKr2f/TIH9+dS3r7jOGYA/wAomCDqpzfCqWDs2sFbuouYpbJbQZmIOkwPWrGOw+FdCxukuy94u516gMo7m+kjXfU1Gb1oZFa7iFBYhk08wCCxXT57etT2UkFTqpBEHUennpQnh2Kz3haWGzSwIAIkEkZSJmFAHT2dqZltQSoHeUAmZnveOnXekirCKlvAKt03XAa97JuZVDkDTdAI90VtjMXbXVmAaIk7x4SdYos3D5xClj3SYIgnXQCNRHz3pP505cDXGuIxCjcHpGlTj4NvYzmdA4FjLKcMbtnSDncBiJynbQ+MSPWh3CeaMBbUQ6Ag9d/96482BXNJifGvIVW8a7MERyOrc4Kt8dpbOZVE6dTrXPMdoB86YbPP9rDYbKqZmj+5p5/4VsdqP01JLKZOp1AJ0/vehVDdEjlH8PTilZ7soGIW2OvWWIPQQKSOI4N7T3LbrDoxUqfEGPn96+jM4F20BA7xIH/mK/8A1Fc9/Ejk972NFy2Iz6P5EbH4VgDdxbEf5dFUEQFzALDESA8DSJBOvnQLlrGF1OYQFiBtA2EiT1Pj+2auX7ZyqYaLiZDJ6r+75R02qrgMIFcsQNSEy9Tlg9oehkmI8JpGMcl5msGziL9smIcx4FT3h8j8qj4fwosAxPlG8+4U6868ttexYe2AVZIYSoJKkjckdCKC3MG1qFKx5SNPgam40CjTgOEyZ88kk77aehifHSjnDMI3eYeySAfht8KH4OSYJ+FNtm6nZKqjKB9+p8zRinYXVA7i2iKv96VW4dc0YVLj7ea4AOlQ8SVbImYJ3q7RMyxbN9za2yqzZvSNPnQrmnggsOpBlSoMHcHrTBwTH2Ew7uzKCzZZ6gdaj4rjsJfxTB3DIqGCDoSB08aVXY3wQbZLN3RMnSpm4G/eeNht4005LPaxaAAECR6a1YtWw2nkRRbMLvBuEEJ2jN3dAR4a/LxpsxLK2Glf2d74/wBmqWHwiraHaEy0wo2LAmNOunWilte4VzK0rBImCYB0HkSRPrSBFJ8SSd6ytL2H7x9aymxBY08w2gAFEQf7+FKmMQDSiH5e7cYhFe4wGygmAPoKiHCL90CLZHmasKL+Jr6H/Cuzl4RhP5ref/rJb70iYr8IFfBJetXWF3LLA6qT1A6in/8ADG0y8JwiuIYWoIPSCdKyCS4c58af5Xc/9K5T82rOJyuIw7BjAumfDvArr566VV5YuZ8QzdClxv8A+lyR8hRbFhcrq2sideh3FKghPENCsfAGud8Z5jvd23bVWUyc0HSZIAPw9Zp2W8uIw0qZV0IPj4Eeu9c0dyqvbgm2hJBG58Af96HpfwyA3GMTduYG4+ZsxSTBIkey4MeIn40A5Twt66Stt8wVbbEaws+P83T0JroWHwiC0CF7jq0odhO61X4OtjDIy2MLbTNlzGWYtl2ktqfea5pKhkrFLiLflAmRlUiACNIy6AqRqOtGOCc/uQwYgqEJPeLEka6nQAdZ6aeNRcU4Hau/+Ag1nRmEnzAMVT4dyyLT5kAQ/wAusg7zmkH4VOq2mPQ+4hWFxJAEgMNfT7H5UD5nw57W8CP0g5JPz+9E+F4ZrlwMZIXcn4AVBzRiyBfEaFz9a6vL8kSlo5visMCxKjTpQy/a1pmeNZoLiB3qvJCJlXh/DDcxOGTfNetgjyziflNfQli4HuB+hafcP9q4Rwy92eItXP4HVvhXX8BjWexbyxLAsfEgzoPdUxggcQmZST3gdI8Jn6k1BxbGh2LAyJEEEb0E4hcMyrxMjNGgXyHUzS9f4gLLQgLaj2tvMmKRyCNRuBQ+Yj2ZGYmFgySADvBOvSqv5suJGvgfACIE+gqti3VrWcxlGpnwpY5Jx/aPcVO8EIOrzptomwEzr5eVK5GCnNJbsQyaFWGv+rT6xS0od4mSfGnnmPCBrIjTNEr1EePvpPxQNp9PZrdMyTB67VfxdyEidf6VDaxYuMsCIEfM1PxzCHKCN9adIBpwu+GYDrQTmrhjG4WzmPCrvAUOfXxqzxfD5rvupgI51dwb9JrazgTuxo/irHeIFD8TbIGlMYv8O4iLQOk1c5exjPfnpO1AFtkCTTFypZAOY0r4ELcRxPZtGg3IPkR/tW2AxgYAg+AMCNo29TNU+ebQ7NLummnv6DzodwO6pY5fI6bCf7+VS+hJMbaJuMV2Jke+sq/iwS5kT/2rKe0A65yVgFtzCgEopJoLwzh73rtzNKoHaNNxJim7hWHKWmOgY6eWmlZhXMQB76rWgEdqyLVhkE6yfjWnAGKYHL+62HX5kr8iKvOhYa6igt/EdgrkmE9o9T3fD5fCsEocpYxB+ZCNlZCUAbbLb0LCehJr21zSxuXB2Ps93tGIhjv3AJ8esVz7jnOE27a27aqc7F2c5hcBkKCsCAJn1AoJgea79p8qw0yIJ0nwg1JzoFnc+TnU4YkBkHaPIYEQesTuJnUUscz8Qwq3rSZwpuuAxnx7oJ6bxqelBcB+I15LOa63Z3SWCqRKEROadt9PGufcfxb4rEq1pZZypUCJLH00GvwpZ+iqkY7ZxXhNy0gywUUw2us6GQPSgC4B2UlMpAManWieOS5eAF6wbeK7rhgSVIAgiQMviCvoRVHhbsr3bTCNAw92h+1NipBtos4HkfFXFDF7SqwkasTB9BHzrfGcs9g6i5czyJ0XL9zTzwU/oW/9IoBzgP1bZH8J+1H/AJRGyZQ4VdyvlGxnT0oJzZYuXHvFVlE1J9wJP1oxwq2TdPkCft96MYXBHsL+Ya3SVA9e796eKoR7OMpmbUITrEgGJ9aJYb8O8S7oXAVHGaZ2HgfOuuW+DWrNm3aCjuCduvX71aLhrMkQB7NM9gSOYcR5HTDrlEkkbmj2Euras2jmGcDKq9dtfd/WrvFMdbYwGDMBrB+VJ/EGCEsglgZb08vOpy0Gy5jbssQ5OWTIG+vSaVsVhe8ANF2j7mrfFOZ1Uootk5tySNPWq+OxUrmGXeAoPzNQlJINjIuE/RKHUZdRQbhfC1tMexEEzooE6+6o8BxRnnvEnTSdKMcv3ijtOkzRf5cDFkeJv5SA2/UdZ86HcSw+YHSrHECO1ZidJ+VeWEPaL1WmjS0Z72UuGYaACdKL8Rt50jyofzBdIujLoNKsYnigCCR0qjdCop8Psi20k1c4jbGTPUHCMt7NImBR7i3Dc2GQAd4xRSAIF1RJNV2whdoAohewZViCIIolhLYVQdPOnkZATHYDuAAa1Nwu01saxRYqDrVTiYysPOphN+YLQvYUg/tINAuF8EyMrqxB8N9PA+NMmDbMhHlQG/xFlJVQBrE7mpzQyDFzEgE7V5QpLbR1rK2BrPo58OFthV0j+zVd7qpAJ3MVexQ7poJcwxzKXj0rpQrCBca60O4tYlWEAyKv6bgVX4nbOhA9fSsA5LzDywt1EGGIW6r94OYDeY8KtvyRaCi0R+oVFwXB7OZd085FF+I4Ei6xCkidwNK1tINPEVx+ioZbEDi4vvYtWntEdkWEgbSdAD1FFeV+CbEpdtOpDpdnfL+0gbS3ypm4ng0uplb/AHqxgrgAVRrAjSo1Y1DMePhV0zEwN9vnQzh36+LGYbq0x4VsthiIykddRGnvorwPCrbDH97dfLwFdXnbewSGDB2gqKF2AgUJ4/ZBe2T0B0otg/YFUOODRffXQKL+GuBbhXqxHy1P1FMMw9pfA5j8CPvS9w60DiSwE5QPj1prupILIO9EVgIjxdsORBiN/PyoBzffcWwitl9PCjfDTJYEeyfjS/z65Q23ABBBB91Yz4JHCWBYxOhIqvzJaPT2TvRDGXlFrPaADkiR5eIrzHWS9nMBJA2NSe7Ac94xbCgb77kzFXeF4QNmltlJBPUjaB517c5cZ3Uk5c26xqPSjOD5dZL6toyLqD9mFc2O7GR5yxgh2ZMHtGJOWNhMDWjduyQSpEHf3V7hsIbdwvpMR7t6uYew1ws5OwifOqxXxG4LfH2yrHiaHcN4oVuCZI8KLcb4SWYDMJFDrXLlwGZo4u7oNqi1xDEC42ah2PvyAPKpb2HuK+XyqG9w+5/DWd9MqCXJantsvQiuhaBmZvZtr9qSuSMIyF7jCI0FFeO8UdcKUX2rh19DVY8FYp8X4st64WUb/wB/SgGI4g5MSQBVl+DXs/gN6n4pYBgAa9TSOTaMe8JxM6UQ42IthqHYVgkCN6L4y0GsEnpRW0Zgrh3EgKjwuAN668HYzFQ8KwYcmZGulH+XML2d1wfDQ0I76EqHHZO6QJGlZVXHKDcY+ZrKrihT6NvXRkJO0Gue8X472DO7MSuXurHUf2KysovSMyTgXNjNaV7uhadthRvCczJduFRso1Jnr5VlZQTFPbeMAvFQe68MNOo0PyI+FQ8SADTlX4CvaymYbKXDbFtsQgZAQTsdvLSna1h1X2VVfQAfSvKylpIaIJ46YdfSq2D3FZWUyAw5gPYHvqnx4wqnzP0rysoLoXwpcBw4U5v4pmiIbs70To/Tz/sVlZRMjS05GIZZ3E1W5tRGtBXEktpWVlH6D4IF3BENA2q8lvuV7WUlbFBj2VLT1FTfmFUan5VlZXJJXKiqejy1jFuHrFecT4llAVO6PtNeVldXnFLhJtsRrXE7l3EsJ6/TSmfB8S/awgj31lZVAMD3+OBsRlHpTLh2BFZWUPoQlcTLh2jQmhvFllF9K8rKJgOtVcZYzVlZUWEqixtRjDp+mRWVlCPQ/CrYwcGasJYOrAxpArKyl89yGfAWMEetZWVlXo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://news.city.zt.ua/uploads/posts/2011-08/1312749339_08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175523" cy="2786082"/>
          </a:xfrm>
          <a:prstGeom prst="rect">
            <a:avLst/>
          </a:prstGeom>
          <a:noFill/>
        </p:spPr>
      </p:pic>
      <p:pic>
        <p:nvPicPr>
          <p:cNvPr id="30734" name="Picture 14" descr="http://umannews.com/wp-content/uploads/zlat-225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8" y="4572008"/>
            <a:ext cx="2571741" cy="2285992"/>
          </a:xfrm>
          <a:prstGeom prst="rect">
            <a:avLst/>
          </a:prstGeom>
          <a:noFill/>
        </p:spPr>
      </p:pic>
      <p:pic>
        <p:nvPicPr>
          <p:cNvPr id="11" name="Рисунок 10" descr="Clon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902" y="4429132"/>
            <a:ext cx="2761994" cy="242886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0" y="1357298"/>
            <a:ext cx="4000496" cy="38576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2910" y="2000240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 smtClean="0">
                <a:latin typeface="Monotype Corsiva" pitchFamily="66" charset="0"/>
              </a:rPr>
              <a:t>Будь-який процес вегетативного розмноження у рослин можна вважати клонуванням.</a:t>
            </a:r>
            <a:endParaRPr lang="ru-RU" sz="2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214290"/>
            <a:ext cx="612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Клонування рослин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4214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Monotype Corsiva" pitchFamily="66" charset="0"/>
              </a:rPr>
              <a:t>      </a:t>
            </a:r>
            <a:r>
              <a:rPr lang="uk-UA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Цікавою є думка вчених щодо клонування рідкісних рослин, які перебувають під загрозою зникнення.</a:t>
            </a:r>
            <a:endParaRPr lang="uk-UA" sz="33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9697" name="Picture 1" descr="D:\Новая папка\20130808_Sofievka-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3880"/>
            <a:ext cx="3642651" cy="243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http://for-ua.com/files/2013_w32/20130808_Sofievka-0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000504"/>
            <a:ext cx="4067777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http://for-ua.com/files/2013_w32/20130808_Sofievka-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1424" y="2143116"/>
            <a:ext cx="353257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Monotype Corsiva" pitchFamily="66" charset="0"/>
              </a:rPr>
              <a:t>        </a:t>
            </a:r>
            <a:r>
              <a:rPr lang="ru-RU" sz="2600" b="1" dirty="0" err="1" smtClean="0">
                <a:latin typeface="Monotype Corsiva" pitchFamily="66" charset="0"/>
              </a:rPr>
              <a:t>Клонування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може</a:t>
            </a:r>
            <a:r>
              <a:rPr lang="ru-RU" sz="2600" b="1" dirty="0" smtClean="0">
                <a:latin typeface="Monotype Corsiva" pitchFamily="66" charset="0"/>
              </a:rPr>
              <a:t> бути </a:t>
            </a:r>
            <a:r>
              <a:rPr lang="ru-RU" sz="2600" b="1" dirty="0" err="1" smtClean="0">
                <a:latin typeface="Monotype Corsiva" pitchFamily="66" charset="0"/>
              </a:rPr>
              <a:t>використано</a:t>
            </a:r>
            <a:r>
              <a:rPr lang="ru-RU" sz="2600" b="1" dirty="0" smtClean="0">
                <a:latin typeface="Monotype Corsiva" pitchFamily="66" charset="0"/>
              </a:rPr>
              <a:t> для </a:t>
            </a:r>
            <a:r>
              <a:rPr lang="ru-RU" sz="2600" b="1" dirty="0" err="1" smtClean="0">
                <a:latin typeface="Monotype Corsiva" pitchFamily="66" charset="0"/>
              </a:rPr>
              <a:t>відтворення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природних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популяцій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тварин</a:t>
            </a:r>
            <a:r>
              <a:rPr lang="ru-RU" sz="2600" b="1" dirty="0" smtClean="0">
                <a:latin typeface="Monotype Corsiva" pitchFamily="66" charset="0"/>
              </a:rPr>
              <a:t>, </a:t>
            </a:r>
            <a:r>
              <a:rPr lang="ru-RU" sz="2600" b="1" dirty="0" err="1" smtClean="0">
                <a:latin typeface="Monotype Corsiva" pitchFamily="66" charset="0"/>
              </a:rPr>
              <a:t>вимерлих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з</a:t>
            </a:r>
            <a:r>
              <a:rPr lang="ru-RU" sz="2600" b="1" dirty="0" smtClean="0">
                <a:latin typeface="Monotype Corsiva" pitchFamily="66" charset="0"/>
              </a:rPr>
              <a:t> вини </a:t>
            </a:r>
            <a:r>
              <a:rPr lang="ru-RU" sz="2600" b="1" dirty="0" err="1" smtClean="0">
                <a:latin typeface="Monotype Corsiva" pitchFamily="66" charset="0"/>
              </a:rPr>
              <a:t>людини</a:t>
            </a:r>
            <a:r>
              <a:rPr lang="ru-RU" sz="2600" b="1" dirty="0" smtClean="0">
                <a:latin typeface="Monotype Corsiva" pitchFamily="66" charset="0"/>
              </a:rPr>
              <a:t>. </a:t>
            </a:r>
            <a:r>
              <a:rPr lang="ru-RU" sz="2600" b="1" dirty="0" err="1" smtClean="0">
                <a:latin typeface="Monotype Corsiva" pitchFamily="66" charset="0"/>
              </a:rPr>
              <a:t>Незважаючи</a:t>
            </a:r>
            <a:r>
              <a:rPr lang="ru-RU" sz="2600" b="1" dirty="0" smtClean="0">
                <a:latin typeface="Monotype Corsiva" pitchFamily="66" charset="0"/>
              </a:rPr>
              <a:t> на </a:t>
            </a:r>
            <a:r>
              <a:rPr lang="ru-RU" sz="2600" b="1" dirty="0" err="1" smtClean="0">
                <a:latin typeface="Monotype Corsiva" pitchFamily="66" charset="0"/>
              </a:rPr>
              <a:t>наявність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певних</a:t>
            </a:r>
            <a:r>
              <a:rPr lang="ru-RU" sz="2600" b="1" dirty="0" smtClean="0">
                <a:latin typeface="Monotype Corsiva" pitchFamily="66" charset="0"/>
              </a:rPr>
              <a:t> проблем </a:t>
            </a:r>
            <a:r>
              <a:rPr lang="ru-RU" sz="2600" b="1" dirty="0" err="1" smtClean="0">
                <a:latin typeface="Monotype Corsiva" pitchFamily="66" charset="0"/>
              </a:rPr>
              <a:t>і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труднощів</a:t>
            </a:r>
            <a:r>
              <a:rPr lang="ru-RU" sz="2600" b="1" dirty="0" smtClean="0">
                <a:latin typeface="Monotype Corsiva" pitchFamily="66" charset="0"/>
              </a:rPr>
              <a:t>, </a:t>
            </a:r>
            <a:r>
              <a:rPr lang="ru-RU" sz="2600" b="1" dirty="0" err="1" smtClean="0">
                <a:latin typeface="Monotype Corsiva" pitchFamily="66" charset="0"/>
              </a:rPr>
              <a:t>перші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результати</a:t>
            </a:r>
            <a:r>
              <a:rPr lang="ru-RU" sz="2600" b="1" dirty="0" smtClean="0">
                <a:latin typeface="Monotype Corsiva" pitchFamily="66" charset="0"/>
              </a:rPr>
              <a:t> в </a:t>
            </a:r>
            <a:r>
              <a:rPr lang="ru-RU" sz="2600" b="1" dirty="0" err="1" smtClean="0">
                <a:latin typeface="Monotype Corsiva" pitchFamily="66" charset="0"/>
              </a:rPr>
              <a:t>цьому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напрямку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вже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err="1" smtClean="0">
                <a:latin typeface="Monotype Corsiva" pitchFamily="66" charset="0"/>
              </a:rPr>
              <a:t>є</a:t>
            </a:r>
            <a:r>
              <a:rPr lang="ru-RU" sz="2600" b="1" dirty="0" smtClean="0">
                <a:latin typeface="Monotype Corsiva" pitchFamily="66" charset="0"/>
              </a:rPr>
              <a:t>.</a:t>
            </a:r>
            <a:endParaRPr lang="ru-RU" sz="2600" b="1" dirty="0">
              <a:latin typeface="Monotype Corsiva" pitchFamily="66" charset="0"/>
            </a:endParaRPr>
          </a:p>
        </p:txBody>
      </p:sp>
      <p:pic>
        <p:nvPicPr>
          <p:cNvPr id="28674" name="Picture 2" descr="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4262467" cy="255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6715140" y="350043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14290"/>
            <a:ext cx="604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Клонування тварин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3786190"/>
            <a:ext cx="3500462" cy="15716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4214818"/>
            <a:ext cx="3214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Monotype Corsiva" pitchFamily="66" charset="0"/>
                <a:cs typeface="Vani" pitchFamily="34" charset="0"/>
              </a:rPr>
              <a:t>Клонування гімалайської кози в Індії. 2004 р.</a:t>
            </a:r>
            <a:endParaRPr lang="ru-RU" sz="2000" b="1" dirty="0" smtClean="0">
              <a:solidFill>
                <a:schemeClr val="bg1"/>
              </a:solidFill>
              <a:latin typeface="Monotype Corsiva" pitchFamily="66" charset="0"/>
              <a:cs typeface="Van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142844" y="1"/>
            <a:ext cx="314356" cy="7143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b="1" dirty="0" smtClean="0">
                <a:latin typeface="Monotype Corsiva" pitchFamily="66" charset="0"/>
              </a:rPr>
              <a:t>         </a:t>
            </a:r>
            <a:endParaRPr lang="ru-RU" sz="2600" b="1" dirty="0">
              <a:latin typeface="Monotype Corsiva" pitchFamily="66" charset="0"/>
            </a:endParaRPr>
          </a:p>
        </p:txBody>
      </p:sp>
      <p:pic>
        <p:nvPicPr>
          <p:cNvPr id="27650" name="Picture 2" descr="Пары Bant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929090" cy="26030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7652" name="AutoShape 4" descr="https://encrypted-tbn0.gstatic.com/images?q=tbn:ANd9GcRa3-iCtKKyjlNAKcB8CI8zcsziIMPTrLRbabasFkjeVPkrGKCV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encrypted-tbn2.gstatic.com/images?q=tbn:ANd9GcQJPtVYTryCldvJDSaFI1MsQGmY-qRewaOL0s_JOkxcqchw27gKD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42768"/>
            <a:ext cx="3696534" cy="25930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42844" y="785794"/>
            <a:ext cx="4786346" cy="5857916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000108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 2004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році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світ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з'явилася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пара Бантенг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клонованих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клітин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тварин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померли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20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тому.  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Американська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компанія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повідомила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використовувалися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клітини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тварин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померли в 1980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році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 не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залишивши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потомства.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407196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400" b="1" dirty="0" smtClean="0">
                <a:latin typeface="Monotype Corsiva" pitchFamily="66" charset="0"/>
              </a:rPr>
              <a:t>          </a:t>
            </a:r>
            <a:endParaRPr lang="ru-RU" dirty="0"/>
          </a:p>
        </p:txBody>
      </p:sp>
      <p:pic>
        <p:nvPicPr>
          <p:cNvPr id="5" name="Рисунок 4" descr="765689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1480"/>
            <a:ext cx="4429124" cy="3776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142852"/>
            <a:ext cx="4000528" cy="65722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285729"/>
            <a:ext cx="392909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Не </a:t>
            </a:r>
            <a:r>
              <a:rPr lang="ru-RU" sz="2800" b="1" dirty="0" err="1" smtClean="0">
                <a:latin typeface="Monotype Corsiva" pitchFamily="66" charset="0"/>
              </a:rPr>
              <a:t>дивлячись</a:t>
            </a:r>
            <a:r>
              <a:rPr lang="ru-RU" sz="2800" b="1" dirty="0" smtClean="0">
                <a:latin typeface="Monotype Corsiva" pitchFamily="66" charset="0"/>
              </a:rPr>
              <a:t> на </a:t>
            </a:r>
            <a:r>
              <a:rPr lang="ru-RU" sz="2800" b="1" dirty="0" err="1" smtClean="0">
                <a:latin typeface="Monotype Corsiva" pitchFamily="66" charset="0"/>
              </a:rPr>
              <a:t>ризик</a:t>
            </a:r>
            <a:r>
              <a:rPr lang="ru-RU" sz="2800" b="1" dirty="0" smtClean="0">
                <a:latin typeface="Monotype Corsiva" pitchFamily="66" charset="0"/>
              </a:rPr>
              <a:t>, у </a:t>
            </a:r>
            <a:r>
              <a:rPr lang="ru-RU" sz="2800" b="1" dirty="0" err="1" smtClean="0">
                <a:latin typeface="Monotype Corsiva" pitchFamily="66" charset="0"/>
              </a:rPr>
              <a:t>кінці</a:t>
            </a:r>
            <a:r>
              <a:rPr lang="ru-RU" sz="2800" b="1" dirty="0" smtClean="0">
                <a:latin typeface="Monotype Corsiva" pitchFamily="66" charset="0"/>
              </a:rPr>
              <a:t> 1997 року</a:t>
            </a:r>
            <a:r>
              <a:rPr lang="uk-UA" sz="2800" b="1" dirty="0" smtClean="0">
                <a:latin typeface="Monotype Corsiva" pitchFamily="66" charset="0"/>
              </a:rPr>
              <a:t>,</a:t>
            </a:r>
            <a:r>
              <a:rPr lang="ru-RU" sz="2800" b="1" dirty="0" err="1" smtClean="0">
                <a:latin typeface="Monotype Corsiva" pitchFamily="66" charset="0"/>
              </a:rPr>
              <a:t>отримали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трансплантанти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свинячої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печінки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Безліч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діабетиків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були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посаджені</a:t>
            </a:r>
            <a:r>
              <a:rPr lang="ru-RU" sz="2800" b="1" dirty="0" smtClean="0">
                <a:latin typeface="Monotype Corsiva" pitchFamily="66" charset="0"/>
              </a:rPr>
              <a:t> на свинячу </a:t>
            </a:r>
            <a:r>
              <a:rPr lang="ru-RU" sz="2800" b="1" dirty="0" err="1" smtClean="0">
                <a:latin typeface="Monotype Corsiva" pitchFamily="66" charset="0"/>
              </a:rPr>
              <a:t>печінку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нирки</a:t>
            </a:r>
            <a:r>
              <a:rPr lang="ru-RU" sz="2800" b="1" dirty="0" smtClean="0">
                <a:latin typeface="Monotype Corsiva" pitchFamily="66" charset="0"/>
              </a:rPr>
              <a:t> в </a:t>
            </a:r>
            <a:r>
              <a:rPr lang="ru-RU" sz="2800" b="1" dirty="0" err="1" smtClean="0">
                <a:latin typeface="Monotype Corsiva" pitchFamily="66" charset="0"/>
              </a:rPr>
              <a:t>апаратах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тимчасового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діалізу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uk-UA" sz="28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800" b="1" dirty="0" smtClean="0">
                <a:latin typeface="Monotype Corsiva" pitchFamily="66" charset="0"/>
              </a:rPr>
              <a:t>Ця </a:t>
            </a:r>
            <a:r>
              <a:rPr lang="uk-UA" sz="2800" b="1" dirty="0" err="1" smtClean="0">
                <a:latin typeface="Monotype Corsiva" pitchFamily="66" charset="0"/>
              </a:rPr>
              <a:t>технолонія</a:t>
            </a:r>
            <a:r>
              <a:rPr lang="uk-UA" sz="2800" b="1" dirty="0" smtClean="0">
                <a:latin typeface="Monotype Corsiva" pitchFamily="66" charset="0"/>
              </a:rPr>
              <a:t>  </a:t>
            </a:r>
            <a:r>
              <a:rPr lang="uk-UA" sz="2800" b="1" dirty="0" smtClean="0">
                <a:latin typeface="Monotype Corsiva" pitchFamily="66" charset="0"/>
              </a:rPr>
              <a:t>цікавить </a:t>
            </a:r>
            <a:r>
              <a:rPr lang="uk-UA" sz="2800" b="1" dirty="0" smtClean="0">
                <a:latin typeface="Monotype Corsiva" pitchFamily="66" charset="0"/>
              </a:rPr>
              <a:t>учених і компаній тому, що можна  отримати багато органів, гормонів, і фармацевтичних препаратів.</a:t>
            </a:r>
            <a:endParaRPr lang="ru-RU" sz="28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0" y="142852"/>
            <a:ext cx="592544" cy="911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Monotype Corsiva" pitchFamily="66" charset="0"/>
              </a:rPr>
              <a:t> </a:t>
            </a:r>
            <a:endParaRPr lang="ru-RU" sz="2600" b="1" dirty="0">
              <a:latin typeface="Monotype Corsiva" pitchFamily="66" charset="0"/>
            </a:endParaRPr>
          </a:p>
        </p:txBody>
      </p:sp>
      <p:sp>
        <p:nvSpPr>
          <p:cNvPr id="24578" name="AutoShape 2" descr="data:image/jpeg;base64,/9j/4AAQSkZJRgABAQAAAQABAAD/2wCEAAkGBxQTEhUUExQVFRQVFRcUFRUUFxUWFBQUFBQXFhQUFRcYHCggGBolHBQVITEhJSkrLi4uFx8zODMsNygtLisBCgoKDg0OGxAQGywkHyQsLCwsLCwsLCwsLCwsLCwsLCwsLCwsLCwsLCwsLCwsLCwsLCwsLCwsLCwsLCwsLCwsLP/AABEIAL4BCQMBIgACEQEDEQH/xAAbAAACAwEBAQAAAAAAAAAAAAAEBQIDBgEHAP/EAD0QAAEDAgMECAQFAgYDAQAAAAEAAgMEERIhMQVBUWEGEyJxgZGhsTLB0fAUQlJy4WLxFSMzgrLSJEPCB//EABoBAAMBAQEBAAAAAAAAAAAAAAIDBAEABQb/xAAjEQACAgICAgMBAQEAAAAAAAAAAQIRAyESMQRBEyJRcTJh/9oADAMBAAIRAxEAPwDKSR2KlGy5R00CrbAQvXbPtUrIPpWnVoV0NKz9I8lNo3K4R5IXI7gjjWN0t9EPPYOAAClWvOQAJ35ckD19pAXWtvtu70pyBlAcNjyQOz2dqX93/wAhEybSiAtiv3AoOiq48T8RIDjcZcrIORqSDacZnO/y5K+oHZKvo4Q5t2EO42PvwVrqU6LrBkkwDZMQJzTttEzgEmkhdG6/8I38YcPd6blrYngC10xDxFCLvPkOZKtfsuraMXWYzqW2RXRCIEPmcLl7uyTwHBaWLO65yMk6MXT7QxXa7svGoKTSP6urDtzx6g/S61PSDYuO7mizhoQsRtIvBwvFntN2u3EhYa+jUPc0vDkm2lL1tUwDRvaPsPmhY9sZDd2XXHAi2Xuh6KZxcSBeR5v+0DQLnYJq568MHFx0A3qcOz6qQYsfVg6CynsLYpBD35u56DuWtc3C37yXXRrZiopXsk6qo1Ojtzk3/BMtou9LKcPhxAdtlnX32GqX01cSwG+oHjlf5rXI2rRTtaFoGSpom2apFpkdyRjKUhc3oKMBfVjnbmg9qM7A/c3/AJBOqmns0l1mjiTb7KR7QqY7ANcTmCcuB3ZLLHKqGDYxZBNtjsQFfBtOK1i63eCl1RODJ2SCOO7wWqQLihoWN0t/ZUS0zD+UKNJIcRuLX8skUY0yMg+AvbSMvk0KmaOxTBzbKh8N0yzuKAmx5q/qOSIigRPVIkzGFtjzUHxJp+HCrdFdLbCiLooLqUsdgUaYw1CSf1eSU5DEhbUSYQXHJZ2onL3Xt/ATbbUl8uaRzy2yCWxOaXotdIBvXGVAS4lfApdsm+QdU9c5hux1jyNlq9l9JWkWmbY/qaL3/cB8lgoZUYyqRJjEz0bHHKLtcHDlr4jUJDthpY0hursgBzWfiqCMwbHkn2x65skjetIFtMgG34ngiUg9M0OxHdXGxnAC49ym8b94Ph96JdVU2EYgM+Cpilkd8Lbc1tX0JbGdXUC1ys5WUAnyI7O5ORs46yH6d6kKd1xbS3gtVI6JgJejcuPIN8zY6Znn9FoKLZfU2IF7/FxvvWgERtf75rn4d1xwt3+a5SCpFlBUC2XBEySXzJ8EB/h982Gx9LoeR0rNRfnmsq+gOgjaE12ubuItbj9Fk9lRnON2WFx14bitPSQY7uPgEi29VsjkuwjHazhu7jzC66GQ32N2COMXcQ0cTYeSA2j0kY0f5QxO4kWaPPMrJz1Rcbk39vJDOqkNhNoIrNpPebvdc8930Qj6gcUPPLdCkobFudDFkwO9fMkLXApcCi6ea+RWpnRnZp6SbG0Ebt3yTGFlws/sh9nffgtGzlr7pl0WxfKJGWn3rkcSOa3EM9VIQ2TIsFgT41LAmAgBXPw4+7piYth6HcFYHruSS2MUaAphYXKTVT75gnJaKWPEspt+sAPVs/L8RHHh4JdWFfFWxXtTQHmkc6vqKpxNib5qiUo2tEOWaldFAcu3UV8SlEqZLEuh5ULr5capMJimKZQv3hKGI+lfuXIog2bTo9tIvLYnHXJpPstxBEGjILySCQtIINiCCOS9L2bXdZE2TiMxwIyI81zdIKUL2MZSA0k5AAk24Wz8UumqMDG21s0ei5V1OJpAOmvMcEFVOyBWI5QaQcHc/opUdTckHcUrFcLW/sp0rr3KI5Kx5Q2MbbbhbxGRHmrZGBwsQlNJU4QbnInIe/r98CpqkNY55OTQXHwCG9gvGzN9Iq8wksYbEjd+UHf3rFzSXuSjK6pMj3Pdq43/AI++CV1TrBFfsPpUCzTm+SoLyuvVZQk85M7iX11G6+C4XyOkq6EqhXQlFFBQexzsvU9yf0jzqSVjoqlwOWS0ew68Bwa/4Xb+B3FHJXs9DDkVUaemOIXCKAX0MIbporjxWRY5ok0ZL6ygX2XMSamBwJCA3uoYTn6WTSaPTgoin3pbYKzCDa1YYonH81rN7z9NVhHv1Wp6cyWcxg4Yj45D2KxhfqigtbAyTBJXZrjtFXIV3FkhRC57ZW4rl18So3SxLZIKQVbSphYbFljUXSaoNqNoD2l1lOMZE2ae5ajohtC0b2cHAjxFj7LJVklm9+S0fQwDBITvwgeF7+4WMpXY1rHuccsvmvnYrDMKFbIRogH7TG8rUGyxzXYkbEXcQln43mut2mL6omAhhTlzXcRrZd6SbQtTlv6iB4DP5KuimJ1VPSoAwC254J8iPmEAb6MvG67UBWjNEUUl7jgqdonNbYqXQA5VlTKrK5MjmcK5dccvrrhLlskCr2KgFWtdkmQ7GQZNjs0zifkEnYUwjfkEcNj8UzfdHa7HFhPxM7PO276Jpgdbmsr0Ll/zsJ/MCPEZj2K3pp0DVMuWVJC8wk5qfUlHRR58ld1QRqQLzUXPgO4qqWE21TBtlRU6FKZFHI7o8r6YSkzOudLN8gszi155eicdJpbyvPFxPqs7LInPSDzTSZEqIO5RbNxUHuS7SIpTT2ibiqQ++hUXP3HehMBBy8110R5czTVIPYVcFSxXBLn7K8XRMI2kyzQcY4q8v3BLVl0NbLZZMbrbgtnRjqIWtPxHtOtqC7ce4WSLo7s3EescOyDl/U4fIJ7U56o6HRvsBq9ok80lkq7nzRe0RbTVKJARzXPR0mFfiivvxWaBz/jepMuVjbAUjSUe0SE2bJ17HMv8TbAnQHUHzAWa2eM7HPmn1MNEVWNsx77xvNxbOxHuFKqNxdPOkWzi4da3/f8A9vqs411sihoU9aKCqyrZdclWhi3ZPNFMhUMVlN6AkaS7RPi6R5uebi9DFhuLqZchGOsLBWscttDYZLVBARbHZAfeaAdMrIpFsaKYZIp0aXo7NaVh4OC9WghNtV45seTtDvXtOz3XaDyBW5F0VuX0s+EB4+it6pEEKGSARzbONi5BVSxWHL2RMb12r+Bx/pPsVjAUnZ4htmPE/wAUoqWAJ5tE2kzSqqiuq6tFOWN2KZWhVYOaLmjVNlNPGjzZQ3sHwKbGK4hRCnlFro5QSPmtV7AoxradFujIewyTNIB+BpyuN7iD6f2WRk2WYcN9GTihJNgLk5ADUnktVsToi91nzAsbrh/O7/qPVajY7GxOMYY1vAhoBPeQmssoGqMtWHi6ElRGGDCAAALADcBuSiok1TutkCz20HgIkMkhVWOvdLZbN1zO4cOavfJmSl87yTdZ7JpypWQNQb8vVFwuDuR9/wCUtIRERKFJonx5G3sdUhw/NPKeTJZkS3sU+2dIDZGi2I/o8xb3SfbfRFxu+AX4x7x+w8OSdULwnMEoWMZKNo8cqKZzCQ5paRqHAgjwKocF65tpzXgRljXE/qANuYus7t/osOqxxN7bcy1v5m53sOKz+CJ+P9bPPnBVObkipeCqKVbfR52SCQPgUgw8VeAuWTo4xPxpEYmgI6maCqIo0fTRKqEKKMEGF7Phs8cNV7HsphdFH+xt/ILyOmPbA4L2TYH+hH+0fRZl9FOR8Ya/S4xcgo9TyV8j1DElCFJg8Ml1ZXO/ynn+h3/EoFk4BsLnjYE28l2rqx1TxmDgcLEEHQ8VrQ543yVI8j2u67jxSgzEJztNnaKSzBUM3Ld2QfPyVLpAovCgUqV+iKWR+yeMLhaqyF1jrapLdf6QKlb2H7NqjE9r2hpLTcYgHC/MFeh0vTOB/wAbXs4n4gPI39F5k0q9rrEc0qUktouwTa0eoVlQ3sTRkObfUcOCvkrWuFwQsN0ZrXNk6vVslwR/VbI9+5OKnZ7xfDcckUT0oPlGye0asC+azVbWk70ZU0j+9LZ6dyJyFZFIqaCVQ9mSmJCNVJ/a7lsWmRyWgUMVkbclPBu+7qTG2+nFFoWoUyeGwRFJVkIN8pOQV8EDig5L0UQTvRqNnVgNs1oqeqaBckeJWGpqR+5NqegedSTyXXZbFOtj6nnD5HSEgMaPiOQAG+6Hqul9OzJoe+28CwvwzsfRZzpRVubhhGTQMThxJ0v3W9VmnuzslylQnNkp0grb+0jUSukIAvoAAOzuvbU23lK8Kk4qt7uCKMkv+nlZZW7J4wF0SBUgKQTY8rFKYUyYcFaJyUE1FRBPTHY5yY02Y6zs17L0cd/40Z5H/kV45QNzC9Y2HUhtOwb7HIXJ+I8FmXaRVKLeOl+jOaRUdfzVclQNDccyCB5lcwj7KWkdGCS2EQBrQAN33ddqYsTHW/S72VA1R9MtYE/rs8c2s3MpDMFqukUGGR7f0uI8isvO3NUeg8vYHIFQ4Il4Q70pnn5UVEqOJTsoPXSoldk45rJlsdzJHiN5wB+Qdua8/CTyvkUlcVOIpEsUfwZh8qcZJejUbFkbBUt60/6ZdfBZwuAQLEai62LtuwPHZdflYg+q8wY9FQS2OqTuKo9nx/JRqq7aF8mtKUzYzojhthhY3s2dbtnINuN479UrrNqC5tn7IeyzJmglbZW6mdvXXGwtogJtoE6IZ0xKZGLXR5uTy8frYwM4urOsBOZSnHZdbIicWIXmL2h11AdmDmroWPbzCSRVZGiZ0m0wLX/hLcPZbg8nG33Q8oq7Ce00p7FtqFgBc7DysSfCyz8O14wDibiyytb4twPALP1VQXEknU3WJssyZ4xjob9Ka+OaUOiJzaGnEMOYJ3ndYpZtiNsNow4OeADIW5tDjmGNI1sLZ8UvkehpSjUOTtnj+R5TSddk3zXUMSqaVYxPjCMejzXllN7JgqbQogKbAmNDI97LowiYgqIwiYm5o4l2NDfZrcwvWtixYYIyf038zdeW7IZmF6+2PCxrf0ta3yFkOX0UzdRS/SuVwIsd+qC/w5v6neatk1UroTY3FaYM1+aZU4ulwamVMhkbm6MH07osExO57Q4d+hHp6rDVMa9c6c0XWQYxrGb/AO05H1sV5ZUsVGN3EWnygmKZWoZ4J0Rsrc7KFTHZuSxonyQtC4sVcgRBCgUhpkUoKgIlWRuU3xAqAgO9LlysmUJRZax6njPFUsar44LrE10Uw5vo+MhUcJKLhpExp6QA6Lk0WQ8Wc/8ATFtPQFyKZso79E/jhAAy3/29VZJGBmNd62rLY+HjihMNjhUS7J4WWgsfvVV9WRpn98V1DX42N6ozFRs8t3IQsIWwfHxHoUtqaQX09F3RLl8Fdx0IhIVzGeKMnpOCFfBZYmvwiniyxK3PVT3qUjVDqSsu+iSbl0Vgq+ILjYbaq9qYrrYOPHT2cwq5jSFEBF0jLg3TYJleOCbPogjII80O1ljZMKeNPiWwRpOiFF1k7G88R7m5/Ky9MnbZZf8A/PaGzXynf2G92rj7DwK1NQp8juQU5fehXI7Nc6wqTxmo9WuKlVFDWX1cT6eyupqnAbOOW4lQa1RqaLGLZrmG+L1LoNq62MtLXOFnAtI32IsvMNoUmFxHAlbqmpRHkR4oDpJs/G3rGC7mizh+pv1C3HKnQDxRiqieeSM7QUKpgtZG1LAdEFK7KxTyZoWyRKhzUa8KuyS1slniTBVIBTdFwXQxKkvwXGD9kBGjqWLEQ0DMmw5kqMUOV0z2HCDPGCPzA+WfyQfH7LcGOmhns3ozM8gYMI4vNgPn6LRM6LRtbZznY953H9o4J5TSYVKsrWkWOa1RLqldJaMlWbJw/mvblbTzSWpnsbDNw9E82xXHDh/MTh/lLoKMD5oqKONaF2B5z9N2ashqM7PFjx3Jt1A4KiakBW0dxroNpaHGAL252ujx0ZicDdzy/dhsLHu+pS3Y1WWYmHVunjotZs+sa0Ab95570NWBki6tGI2p0WmYfhxjiwj1Gt1ma6nLHFrhYjUHUXXsVTLiXm3SyIfiHW3gH0t8lnAnnFuFsyz2XUS1HSQ5XQpYsUOOjzcmOiorgarRFxVtgmpaErG32QjjumFIwaBCtCMgdbROgqKccUizqxiTOjp725oSnjGpWy6L7P8A/a4WA/0wfIv+QRSlSsphE02x6iOOJkYcBhGe7M5nXmVKrrMRwtPeeCBqYWvysL8VOj2dgGV1MO+PHH7eybo7fmPn9VXZ36/QfRXOao4UdBpjCOnCIMSobMiGuFktkU+XsXVUeRQwFgjK0+qEkKBlWNtox/SPY4uXx5X1b8x9FlJouK9D2m64WfFMx5IcM9xGRToZqVMOfjqW0ZKRirwLVu6OA6SW7239QVFnRU3zkFuTc/Uo3KL9kz8eX4JNj7MdPIGtyAzc61w0cSm8nRc3OFwcRytf1T2goupbhj038SeJTKipjmTqUv8Ag+GCKX2MvTdG3OGbm25Ak/JHUOxuou4kOJIsbWsPMp+I7P0+LPxH8ey+qo8tF2x6hCPSJtl7OXoh5ISbk5DW31KMp2ktC7LGBn7rTVOmZraVIXtu1vaabjwVdFM1xwkEOGoPLVaJj0m2tAHSBzThdh1HI7+K4Jy2S6pDV0rWa3JOgGpVX4yQdnCC7cdyvoaf/Na55xHPuHcFxllezaRwxSOabnQb7cE6ihNrjy+9ES53JWQsBz/hcbzpEWyZG+XekG0dm9fexAIOTrXHctLJGQOPeg6RmuWq4DTMtN0Zc0ZPbbeSCPqhB0YNwXOAvyK20sdyG2y1Php6+yjWUxIy1WWwXix/h55t3Y7oHC5xNcMn2sCd41OaV4F6NVUxkaWvzadR8wkcvRX9MmX9Q08R9Fqr2TZMG7iZhjEVFGnrejVtZPJv1KuNHHGAALu4lH8sYnQ8aTe9H2wNj4yHP+Ebt7v4W3Y3K262SSbLNrJ5G5IlNyeyh41BaLqSPJMmRIGlOdkwxCyxMjzN2USU4VXUBWvmUcYTFZy5ULp5sOZV9NVhwyN1m+klab2GSs6Nk2LrpjhqypwTjY7eSXa6KmaRWtPZudTmfkl9VIUpxOggKufqs9UyWcmtXJdJK3es4j+hxSVFwjGyrJ0lW4GyYNncd6xHKmaRjwi2z5LNU9U7FhNr8QmUUpTEjeKGpFxzGY71JzsTcvvig4pSjImW7uHDj8lzVCp6LqMdkKNQpU5tdSkWWLT2K3kpbWXBvwPojK6qwkZaut5pbX1BcSABlkSeY/laxyt7PlOnuXX4ZBCtcQAOWqnRzOYRexF7X33O9cFQ7YSj6ZKqeru5wtpbPvTqHRcKk6RKf4T3ISHsjPQImd2SokZcct/35LAIvZEcd59ty516HmkIQkkpRcR6VhMjwhnShL6uqIIA1PHRBvmcNSEDQVDKpnsEpZLiehKysdop0SFKzOW9GloXp3DIs1SPTqlkOq3iDJDIEgg8ckRPUhouTZDMzafTvGiW7eJMd9LI4xtieKk9jGGpDzkUTZZLYNaQ6xzC2HXDgjao7Iqe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TEhUUExQVFRQVFRcUFRUUFxUWFBQUFBQXFhQUFRcYHCggGBolHBQVITEhJSkrLi4uFx8zODMsNygtLisBCgoKDg0OGxAQGywkHyQsLCwsLCwsLCwsLCwsLCwsLCwsLCwsLCwsLCwsLCwsLCwsLCwsLCwsLCwsLCwsLCwsLP/AABEIAL4BCQMBIgACEQEDEQH/xAAbAAACAwEBAQAAAAAAAAAAAAAEBQIDBgEHAP/EAD0QAAEDAgMECAQFAgYDAQAAAAEAAgMEERIhMQVBUWEGEyJxgZGhsTLB0fAUQlJy4WLxFSMzgrLSJEPCB//EABoBAAMBAQEBAAAAAAAAAAAAAAIDBAEABQb/xAAjEQACAgICAgMBAQEAAAAAAAAAAQIRAyESMQRBEyJRcTJh/9oADAMBAAIRAxEAPwDKSR2KlGy5R00CrbAQvXbPtUrIPpWnVoV0NKz9I8lNo3K4R5IXI7gjjWN0t9EPPYOAAClWvOQAJ35ckD19pAXWtvtu70pyBlAcNjyQOz2dqX93/wAhEybSiAtiv3AoOiq48T8RIDjcZcrIORqSDacZnO/y5K+oHZKvo4Q5t2EO42PvwVrqU6LrBkkwDZMQJzTttEzgEmkhdG6/8I38YcPd6blrYngC10xDxFCLvPkOZKtfsuraMXWYzqW2RXRCIEPmcLl7uyTwHBaWLO65yMk6MXT7QxXa7svGoKTSP6urDtzx6g/S61PSDYuO7mizhoQsRtIvBwvFntN2u3EhYa+jUPc0vDkm2lL1tUwDRvaPsPmhY9sZDd2XXHAi2Xuh6KZxcSBeR5v+0DQLnYJq568MHFx0A3qcOz6qQYsfVg6CynsLYpBD35u56DuWtc3C37yXXRrZiopXsk6qo1Ojtzk3/BMtou9LKcPhxAdtlnX32GqX01cSwG+oHjlf5rXI2rRTtaFoGSpom2apFpkdyRjKUhc3oKMBfVjnbmg9qM7A/c3/AJBOqmns0l1mjiTb7KR7QqY7ANcTmCcuB3ZLLHKqGDYxZBNtjsQFfBtOK1i63eCl1RODJ2SCOO7wWqQLihoWN0t/ZUS0zD+UKNJIcRuLX8skUY0yMg+AvbSMvk0KmaOxTBzbKh8N0yzuKAmx5q/qOSIigRPVIkzGFtjzUHxJp+HCrdFdLbCiLooLqUsdgUaYw1CSf1eSU5DEhbUSYQXHJZ2onL3Xt/ATbbUl8uaRzy2yCWxOaXotdIBvXGVAS4lfApdsm+QdU9c5hux1jyNlq9l9JWkWmbY/qaL3/cB8lgoZUYyqRJjEz0bHHKLtcHDlr4jUJDthpY0hursgBzWfiqCMwbHkn2x65skjetIFtMgG34ngiUg9M0OxHdXGxnAC49ym8b94Ph96JdVU2EYgM+Cpilkd8Lbc1tX0JbGdXUC1ys5WUAnyI7O5ORs46yH6d6kKd1xbS3gtVI6JgJejcuPIN8zY6Znn9FoKLZfU2IF7/FxvvWgERtf75rn4d1xwt3+a5SCpFlBUC2XBEySXzJ8EB/h982Gx9LoeR0rNRfnmsq+gOgjaE12ubuItbj9Fk9lRnON2WFx14bitPSQY7uPgEi29VsjkuwjHazhu7jzC66GQ32N2COMXcQ0cTYeSA2j0kY0f5QxO4kWaPPMrJz1Rcbk39vJDOqkNhNoIrNpPebvdc8930Qj6gcUPPLdCkobFudDFkwO9fMkLXApcCi6ea+RWpnRnZp6SbG0Ebt3yTGFlws/sh9nffgtGzlr7pl0WxfKJGWn3rkcSOa3EM9VIQ2TIsFgT41LAmAgBXPw4+7piYth6HcFYHruSS2MUaAphYXKTVT75gnJaKWPEspt+sAPVs/L8RHHh4JdWFfFWxXtTQHmkc6vqKpxNib5qiUo2tEOWaldFAcu3UV8SlEqZLEuh5ULr5capMJimKZQv3hKGI+lfuXIog2bTo9tIvLYnHXJpPstxBEGjILySCQtIINiCCOS9L2bXdZE2TiMxwIyI81zdIKUL2MZSA0k5AAk24Wz8UumqMDG21s0ei5V1OJpAOmvMcEFVOyBWI5QaQcHc/opUdTckHcUrFcLW/sp0rr3KI5Kx5Q2MbbbhbxGRHmrZGBwsQlNJU4QbnInIe/r98CpqkNY55OTQXHwCG9gvGzN9Iq8wksYbEjd+UHf3rFzSXuSjK6pMj3Pdq43/AI++CV1TrBFfsPpUCzTm+SoLyuvVZQk85M7iX11G6+C4XyOkq6EqhXQlFFBQexzsvU9yf0jzqSVjoqlwOWS0ew68Bwa/4Xb+B3FHJXs9DDkVUaemOIXCKAX0MIbporjxWRY5ok0ZL6ygX2XMSamBwJCA3uoYTn6WTSaPTgoin3pbYKzCDa1YYonH81rN7z9NVhHv1Wp6cyWcxg4Yj45D2KxhfqigtbAyTBJXZrjtFXIV3FkhRC57ZW4rl18So3SxLZIKQVbSphYbFljUXSaoNqNoD2l1lOMZE2ae5ajohtC0b2cHAjxFj7LJVklm9+S0fQwDBITvwgeF7+4WMpXY1rHuccsvmvnYrDMKFbIRogH7TG8rUGyxzXYkbEXcQln43mut2mL6omAhhTlzXcRrZd6SbQtTlv6iB4DP5KuimJ1VPSoAwC254J8iPmEAb6MvG67UBWjNEUUl7jgqdonNbYqXQA5VlTKrK5MjmcK5dccvrrhLlskCr2KgFWtdkmQ7GQZNjs0zifkEnYUwjfkEcNj8UzfdHa7HFhPxM7PO276Jpgdbmsr0Ll/zsJ/MCPEZj2K3pp0DVMuWVJC8wk5qfUlHRR58ld1QRqQLzUXPgO4qqWE21TBtlRU6FKZFHI7o8r6YSkzOudLN8gszi155eicdJpbyvPFxPqs7LInPSDzTSZEqIO5RbNxUHuS7SIpTT2ibiqQ++hUXP3HehMBBy8110R5czTVIPYVcFSxXBLn7K8XRMI2kyzQcY4q8v3BLVl0NbLZZMbrbgtnRjqIWtPxHtOtqC7ce4WSLo7s3EescOyDl/U4fIJ7U56o6HRvsBq9ok80lkq7nzRe0RbTVKJARzXPR0mFfiivvxWaBz/jepMuVjbAUjSUe0SE2bJ17HMv8TbAnQHUHzAWa2eM7HPmn1MNEVWNsx77xvNxbOxHuFKqNxdPOkWzi4da3/f8A9vqs411sihoU9aKCqyrZdclWhi3ZPNFMhUMVlN6AkaS7RPi6R5uebi9DFhuLqZchGOsLBWscttDYZLVBARbHZAfeaAdMrIpFsaKYZIp0aXo7NaVh4OC9WghNtV45seTtDvXtOz3XaDyBW5F0VuX0s+EB4+it6pEEKGSARzbONi5BVSxWHL2RMb12r+Bx/pPsVjAUnZ4htmPE/wAUoqWAJ5tE2kzSqqiuq6tFOWN2KZWhVYOaLmjVNlNPGjzZQ3sHwKbGK4hRCnlFro5QSPmtV7AoxradFujIewyTNIB+BpyuN7iD6f2WRk2WYcN9GTihJNgLk5ADUnktVsToi91nzAsbrh/O7/qPVajY7GxOMYY1vAhoBPeQmssoGqMtWHi6ElRGGDCAAALADcBuSiok1TutkCz20HgIkMkhVWOvdLZbN1zO4cOavfJmSl87yTdZ7JpypWQNQb8vVFwuDuR9/wCUtIRERKFJonx5G3sdUhw/NPKeTJZkS3sU+2dIDZGi2I/o8xb3SfbfRFxu+AX4x7x+w8OSdULwnMEoWMZKNo8cqKZzCQ5paRqHAgjwKocF65tpzXgRljXE/qANuYus7t/osOqxxN7bcy1v5m53sOKz+CJ+P9bPPnBVObkipeCqKVbfR52SCQPgUgw8VeAuWTo4xPxpEYmgI6maCqIo0fTRKqEKKMEGF7Phs8cNV7HsphdFH+xt/ILyOmPbA4L2TYH+hH+0fRZl9FOR8Ya/S4xcgo9TyV8j1DElCFJg8Ml1ZXO/ynn+h3/EoFk4BsLnjYE28l2rqx1TxmDgcLEEHQ8VrQ543yVI8j2u67jxSgzEJztNnaKSzBUM3Ld2QfPyVLpAovCgUqV+iKWR+yeMLhaqyF1jrapLdf6QKlb2H7NqjE9r2hpLTcYgHC/MFeh0vTOB/wAbXs4n4gPI39F5k0q9rrEc0qUktouwTa0eoVlQ3sTRkObfUcOCvkrWuFwQsN0ZrXNk6vVslwR/VbI9+5OKnZ7xfDcckUT0oPlGye0asC+azVbWk70ZU0j+9LZ6dyJyFZFIqaCVQ9mSmJCNVJ/a7lsWmRyWgUMVkbclPBu+7qTG2+nFFoWoUyeGwRFJVkIN8pOQV8EDig5L0UQTvRqNnVgNs1oqeqaBckeJWGpqR+5NqegedSTyXXZbFOtj6nnD5HSEgMaPiOQAG+6Hqul9OzJoe+28CwvwzsfRZzpRVubhhGTQMThxJ0v3W9VmnuzslylQnNkp0grb+0jUSukIAvoAAOzuvbU23lK8Kk4qt7uCKMkv+nlZZW7J4wF0SBUgKQTY8rFKYUyYcFaJyUE1FRBPTHY5yY02Y6zs17L0cd/40Z5H/kV45QNzC9Y2HUhtOwb7HIXJ+I8FmXaRVKLeOl+jOaRUdfzVclQNDccyCB5lcwj7KWkdGCS2EQBrQAN33ddqYsTHW/S72VA1R9MtYE/rs8c2s3MpDMFqukUGGR7f0uI8isvO3NUeg8vYHIFQ4Il4Q70pnn5UVEqOJTsoPXSoldk45rJlsdzJHiN5wB+Qdua8/CTyvkUlcVOIpEsUfwZh8qcZJejUbFkbBUt60/6ZdfBZwuAQLEai62LtuwPHZdflYg+q8wY9FQS2OqTuKo9nx/JRqq7aF8mtKUzYzojhthhY3s2dbtnINuN479UrrNqC5tn7IeyzJmglbZW6mdvXXGwtogJtoE6IZ0xKZGLXR5uTy8frYwM4urOsBOZSnHZdbIicWIXmL2h11AdmDmroWPbzCSRVZGiZ0m0wLX/hLcPZbg8nG33Q8oq7Ce00p7FtqFgBc7DysSfCyz8O14wDibiyytb4twPALP1VQXEknU3WJssyZ4xjob9Ka+OaUOiJzaGnEMOYJ3ndYpZtiNsNow4OeADIW5tDjmGNI1sLZ8UvkehpSjUOTtnj+R5TSddk3zXUMSqaVYxPjCMejzXllN7JgqbQogKbAmNDI97LowiYgqIwiYm5o4l2NDfZrcwvWtixYYIyf038zdeW7IZmF6+2PCxrf0ta3yFkOX0UzdRS/SuVwIsd+qC/w5v6neatk1UroTY3FaYM1+aZU4ulwamVMhkbm6MH07osExO57Q4d+hHp6rDVMa9c6c0XWQYxrGb/AO05H1sV5ZUsVGN3EWnygmKZWoZ4J0Rsrc7KFTHZuSxonyQtC4sVcgRBCgUhpkUoKgIlWRuU3xAqAgO9LlysmUJRZax6njPFUsar44LrE10Uw5vo+MhUcJKLhpExp6QA6Lk0WQ8Wc/8ATFtPQFyKZso79E/jhAAy3/29VZJGBmNd62rLY+HjihMNjhUS7J4WWgsfvVV9WRpn98V1DX42N6ozFRs8t3IQsIWwfHxHoUtqaQX09F3RLl8Fdx0IhIVzGeKMnpOCFfBZYmvwiniyxK3PVT3qUjVDqSsu+iSbl0Vgq+ILjYbaq9qYrrYOPHT2cwq5jSFEBF0jLg3TYJleOCbPogjII80O1ljZMKeNPiWwRpOiFF1k7G88R7m5/Ky9MnbZZf8A/PaGzXynf2G92rj7DwK1NQp8juQU5fehXI7Nc6wqTxmo9WuKlVFDWX1cT6eyupqnAbOOW4lQa1RqaLGLZrmG+L1LoNq62MtLXOFnAtI32IsvMNoUmFxHAlbqmpRHkR4oDpJs/G3rGC7mizh+pv1C3HKnQDxRiqieeSM7QUKpgtZG1LAdEFK7KxTyZoWyRKhzUa8KuyS1slniTBVIBTdFwXQxKkvwXGD9kBGjqWLEQ0DMmw5kqMUOV0z2HCDPGCPzA+WfyQfH7LcGOmhns3ozM8gYMI4vNgPn6LRM6LRtbZznY953H9o4J5TSYVKsrWkWOa1RLqldJaMlWbJw/mvblbTzSWpnsbDNw9E82xXHDh/MTh/lLoKMD5oqKONaF2B5z9N2ashqM7PFjx3Jt1A4KiakBW0dxroNpaHGAL252ujx0ZicDdzy/dhsLHu+pS3Y1WWYmHVunjotZs+sa0Ab95570NWBki6tGI2p0WmYfhxjiwj1Gt1ma6nLHFrhYjUHUXXsVTLiXm3SyIfiHW3gH0t8lnAnnFuFsyz2XUS1HSQ5XQpYsUOOjzcmOiorgarRFxVtgmpaErG32QjjumFIwaBCtCMgdbROgqKccUizqxiTOjp725oSnjGpWy6L7P8A/a4WA/0wfIv+QRSlSsphE02x6iOOJkYcBhGe7M5nXmVKrrMRwtPeeCBqYWvysL8VOj2dgGV1MO+PHH7eybo7fmPn9VXZ36/QfRXOao4UdBpjCOnCIMSobMiGuFktkU+XsXVUeRQwFgjK0+qEkKBlWNtox/SPY4uXx5X1b8x9FlJouK9D2m64WfFMx5IcM9xGRToZqVMOfjqW0ZKRirwLVu6OA6SW7239QVFnRU3zkFuTc/Uo3KL9kz8eX4JNj7MdPIGtyAzc61w0cSm8nRc3OFwcRytf1T2goupbhj038SeJTKipjmTqUv8Ag+GCKX2MvTdG3OGbm25Ak/JHUOxuou4kOJIsbWsPMp+I7P0+LPxH8ey+qo8tF2x6hCPSJtl7OXoh5ISbk5DW31KMp2ktC7LGBn7rTVOmZraVIXtu1vaabjwVdFM1xwkEOGoPLVaJj0m2tAHSBzThdh1HI7+K4Jy2S6pDV0rWa3JOgGpVX4yQdnCC7cdyvoaf/Na55xHPuHcFxllezaRwxSOabnQb7cE6ihNrjy+9ES53JWQsBz/hcbzpEWyZG+XekG0dm9fexAIOTrXHctLJGQOPeg6RmuWq4DTMtN0Zc0ZPbbeSCPqhB0YNwXOAvyK20sdyG2y1Php6+yjWUxIy1WWwXix/h55t3Y7oHC5xNcMn2sCd41OaV4F6NVUxkaWvzadR8wkcvRX9MmX9Q08R9Fqr2TZMG7iZhjEVFGnrejVtZPJv1KuNHHGAALu4lH8sYnQ8aTe9H2wNj4yHP+Ebt7v4W3Y3K262SSbLNrJ5G5IlNyeyh41BaLqSPJMmRIGlOdkwxCyxMjzN2USU4VXUBWvmUcYTFZy5ULp5sOZV9NVhwyN1m+klab2GSs6Nk2LrpjhqypwTjY7eSXa6KmaRWtPZudTmfkl9VIUpxOggKufqs9UyWcmtXJdJK3es4j+hxSVFwjGyrJ0lW4GyYNncd6xHKmaRjwi2z5LNU9U7FhNr8QmUUpTEjeKGpFxzGY71JzsTcvvig4pSjImW7uHDj8lzVCp6LqMdkKNQpU5tdSkWWLT2K3kpbWXBvwPojK6qwkZaut5pbX1BcSABlkSeY/laxyt7PlOnuXX4ZBCtcQAOWqnRzOYRexF7X33O9cFQ7YSj6ZKqeru5wtpbPvTqHRcKk6RKf4T3ISHsjPQImd2SokZcct/35LAIvZEcd59ty516HmkIQkkpRcR6VhMjwhnShL6uqIIA1PHRBvmcNSEDQVDKpnsEpZLiehKysdop0SFKzOW9GloXp3DIs1SPTqlkOq3iDJDIEgg8ckRPUhouTZDMzafTvGiW7eJMd9LI4xtieKk9jGGpDzkUTZZLYNaQ6xzC2HXDgjao7Iqe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xQTEhUUExQVFRQVFRcUFRUUFxUWFBQUFBQXFhQUFRcYHCggGBolHBQVITEhJSkrLi4uFx8zODMsNygtLisBCgoKDg0OGxAQGywkHyQsLCwsLCwsLCwsLCwsLCwsLCwsLCwsLCwsLCwsLCwsLCwsLCwsLCwsLCwsLCwsLCwsLP/AABEIAL4BCQMBIgACEQEDEQH/xAAbAAACAwEBAQAAAAAAAAAAAAAEBQIDBgEHAP/EAD0QAAEDAgMECAQFAgYDAQAAAAEAAgMEERIhMQVBUWEGEyJxgZGhsTLB0fAUQlJy4WLxFSMzgrLSJEPCB//EABoBAAMBAQEBAAAAAAAAAAAAAAIDBAEABQb/xAAjEQACAgICAgMBAQEAAAAAAAAAAQIRAyESMQRBEyJRcTJh/9oADAMBAAIRAxEAPwDKSR2KlGy5R00CrbAQvXbPtUrIPpWnVoV0NKz9I8lNo3K4R5IXI7gjjWN0t9EPPYOAAClWvOQAJ35ckD19pAXWtvtu70pyBlAcNjyQOz2dqX93/wAhEybSiAtiv3AoOiq48T8RIDjcZcrIORqSDacZnO/y5K+oHZKvo4Q5t2EO42PvwVrqU6LrBkkwDZMQJzTttEzgEmkhdG6/8I38YcPd6blrYngC10xDxFCLvPkOZKtfsuraMXWYzqW2RXRCIEPmcLl7uyTwHBaWLO65yMk6MXT7QxXa7svGoKTSP6urDtzx6g/S61PSDYuO7mizhoQsRtIvBwvFntN2u3EhYa+jUPc0vDkm2lL1tUwDRvaPsPmhY9sZDd2XXHAi2Xuh6KZxcSBeR5v+0DQLnYJq568MHFx0A3qcOz6qQYsfVg6CynsLYpBD35u56DuWtc3C37yXXRrZiopXsk6qo1Ojtzk3/BMtou9LKcPhxAdtlnX32GqX01cSwG+oHjlf5rXI2rRTtaFoGSpom2apFpkdyRjKUhc3oKMBfVjnbmg9qM7A/c3/AJBOqmns0l1mjiTb7KR7QqY7ANcTmCcuB3ZLLHKqGDYxZBNtjsQFfBtOK1i63eCl1RODJ2SCOO7wWqQLihoWN0t/ZUS0zD+UKNJIcRuLX8skUY0yMg+AvbSMvk0KmaOxTBzbKh8N0yzuKAmx5q/qOSIigRPVIkzGFtjzUHxJp+HCrdFdLbCiLooLqUsdgUaYw1CSf1eSU5DEhbUSYQXHJZ2onL3Xt/ATbbUl8uaRzy2yCWxOaXotdIBvXGVAS4lfApdsm+QdU9c5hux1jyNlq9l9JWkWmbY/qaL3/cB8lgoZUYyqRJjEz0bHHKLtcHDlr4jUJDthpY0hursgBzWfiqCMwbHkn2x65skjetIFtMgG34ngiUg9M0OxHdXGxnAC49ym8b94Ph96JdVU2EYgM+Cpilkd8Lbc1tX0JbGdXUC1ys5WUAnyI7O5ORs46yH6d6kKd1xbS3gtVI6JgJejcuPIN8zY6Znn9FoKLZfU2IF7/FxvvWgERtf75rn4d1xwt3+a5SCpFlBUC2XBEySXzJ8EB/h982Gx9LoeR0rNRfnmsq+gOgjaE12ubuItbj9Fk9lRnON2WFx14bitPSQY7uPgEi29VsjkuwjHazhu7jzC66GQ32N2COMXcQ0cTYeSA2j0kY0f5QxO4kWaPPMrJz1Rcbk39vJDOqkNhNoIrNpPebvdc8930Qj6gcUPPLdCkobFudDFkwO9fMkLXApcCi6ea+RWpnRnZp6SbG0Ebt3yTGFlws/sh9nffgtGzlr7pl0WxfKJGWn3rkcSOa3EM9VIQ2TIsFgT41LAmAgBXPw4+7piYth6HcFYHruSS2MUaAphYXKTVT75gnJaKWPEspt+sAPVs/L8RHHh4JdWFfFWxXtTQHmkc6vqKpxNib5qiUo2tEOWaldFAcu3UV8SlEqZLEuh5ULr5capMJimKZQv3hKGI+lfuXIog2bTo9tIvLYnHXJpPstxBEGjILySCQtIINiCCOS9L2bXdZE2TiMxwIyI81zdIKUL2MZSA0k5AAk24Wz8UumqMDG21s0ei5V1OJpAOmvMcEFVOyBWI5QaQcHc/opUdTckHcUrFcLW/sp0rr3KI5Kx5Q2MbbbhbxGRHmrZGBwsQlNJU4QbnInIe/r98CpqkNY55OTQXHwCG9gvGzN9Iq8wksYbEjd+UHf3rFzSXuSjK6pMj3Pdq43/AI++CV1TrBFfsPpUCzTm+SoLyuvVZQk85M7iX11G6+C4XyOkq6EqhXQlFFBQexzsvU9yf0jzqSVjoqlwOWS0ew68Bwa/4Xb+B3FHJXs9DDkVUaemOIXCKAX0MIbporjxWRY5ok0ZL6ygX2XMSamBwJCA3uoYTn6WTSaPTgoin3pbYKzCDa1YYonH81rN7z9NVhHv1Wp6cyWcxg4Yj45D2KxhfqigtbAyTBJXZrjtFXIV3FkhRC57ZW4rl18So3SxLZIKQVbSphYbFljUXSaoNqNoD2l1lOMZE2ae5ajohtC0b2cHAjxFj7LJVklm9+S0fQwDBITvwgeF7+4WMpXY1rHuccsvmvnYrDMKFbIRogH7TG8rUGyxzXYkbEXcQln43mut2mL6omAhhTlzXcRrZd6SbQtTlv6iB4DP5KuimJ1VPSoAwC254J8iPmEAb6MvG67UBWjNEUUl7jgqdonNbYqXQA5VlTKrK5MjmcK5dccvrrhLlskCr2KgFWtdkmQ7GQZNjs0zifkEnYUwjfkEcNj8UzfdHa7HFhPxM7PO276Jpgdbmsr0Ll/zsJ/MCPEZj2K3pp0DVMuWVJC8wk5qfUlHRR58ld1QRqQLzUXPgO4qqWE21TBtlRU6FKZFHI7o8r6YSkzOudLN8gszi155eicdJpbyvPFxPqs7LInPSDzTSZEqIO5RbNxUHuS7SIpTT2ibiqQ++hUXP3HehMBBy8110R5czTVIPYVcFSxXBLn7K8XRMI2kyzQcY4q8v3BLVl0NbLZZMbrbgtnRjqIWtPxHtOtqC7ce4WSLo7s3EescOyDl/U4fIJ7U56o6HRvsBq9ok80lkq7nzRe0RbTVKJARzXPR0mFfiivvxWaBz/jepMuVjbAUjSUe0SE2bJ17HMv8TbAnQHUHzAWa2eM7HPmn1MNEVWNsx77xvNxbOxHuFKqNxdPOkWzi4da3/f8A9vqs411sihoU9aKCqyrZdclWhi3ZPNFMhUMVlN6AkaS7RPi6R5uebi9DFhuLqZchGOsLBWscttDYZLVBARbHZAfeaAdMrIpFsaKYZIp0aXo7NaVh4OC9WghNtV45seTtDvXtOz3XaDyBW5F0VuX0s+EB4+it6pEEKGSARzbONi5BVSxWHL2RMb12r+Bx/pPsVjAUnZ4htmPE/wAUoqWAJ5tE2kzSqqiuq6tFOWN2KZWhVYOaLmjVNlNPGjzZQ3sHwKbGK4hRCnlFro5QSPmtV7AoxradFujIewyTNIB+BpyuN7iD6f2WRk2WYcN9GTihJNgLk5ADUnktVsToi91nzAsbrh/O7/qPVajY7GxOMYY1vAhoBPeQmssoGqMtWHi6ElRGGDCAAALADcBuSiok1TutkCz20HgIkMkhVWOvdLZbN1zO4cOavfJmSl87yTdZ7JpypWQNQb8vVFwuDuR9/wCUtIRERKFJonx5G3sdUhw/NPKeTJZkS3sU+2dIDZGi2I/o8xb3SfbfRFxu+AX4x7x+w8OSdULwnMEoWMZKNo8cqKZzCQ5paRqHAgjwKocF65tpzXgRljXE/qANuYus7t/osOqxxN7bcy1v5m53sOKz+CJ+P9bPPnBVObkipeCqKVbfR52SCQPgUgw8VeAuWTo4xPxpEYmgI6maCqIo0fTRKqEKKMEGF7Phs8cNV7HsphdFH+xt/ILyOmPbA4L2TYH+hH+0fRZl9FOR8Ya/S4xcgo9TyV8j1DElCFJg8Ml1ZXO/ynn+h3/EoFk4BsLnjYE28l2rqx1TxmDgcLEEHQ8VrQ543yVI8j2u67jxSgzEJztNnaKSzBUM3Ld2QfPyVLpAovCgUqV+iKWR+yeMLhaqyF1jrapLdf6QKlb2H7NqjE9r2hpLTcYgHC/MFeh0vTOB/wAbXs4n4gPI39F5k0q9rrEc0qUktouwTa0eoVlQ3sTRkObfUcOCvkrWuFwQsN0ZrXNk6vVslwR/VbI9+5OKnZ7xfDcckUT0oPlGye0asC+azVbWk70ZU0j+9LZ6dyJyFZFIqaCVQ9mSmJCNVJ/a7lsWmRyWgUMVkbclPBu+7qTG2+nFFoWoUyeGwRFJVkIN8pOQV8EDig5L0UQTvRqNnVgNs1oqeqaBckeJWGpqR+5NqegedSTyXXZbFOtj6nnD5HSEgMaPiOQAG+6Hqul9OzJoe+28CwvwzsfRZzpRVubhhGTQMThxJ0v3W9VmnuzslylQnNkp0grb+0jUSukIAvoAAOzuvbU23lK8Kk4qt7uCKMkv+nlZZW7J4wF0SBUgKQTY8rFKYUyYcFaJyUE1FRBPTHY5yY02Y6zs17L0cd/40Z5H/kV45QNzC9Y2HUhtOwb7HIXJ+I8FmXaRVKLeOl+jOaRUdfzVclQNDccyCB5lcwj7KWkdGCS2EQBrQAN33ddqYsTHW/S72VA1R9MtYE/rs8c2s3MpDMFqukUGGR7f0uI8isvO3NUeg8vYHIFQ4Il4Q70pnn5UVEqOJTsoPXSoldk45rJlsdzJHiN5wB+Qdua8/CTyvkUlcVOIpEsUfwZh8qcZJejUbFkbBUt60/6ZdfBZwuAQLEai62LtuwPHZdflYg+q8wY9FQS2OqTuKo9nx/JRqq7aF8mtKUzYzojhthhY3s2dbtnINuN479UrrNqC5tn7IeyzJmglbZW6mdvXXGwtogJtoE6IZ0xKZGLXR5uTy8frYwM4urOsBOZSnHZdbIicWIXmL2h11AdmDmroWPbzCSRVZGiZ0m0wLX/hLcPZbg8nG33Q8oq7Ce00p7FtqFgBc7DysSfCyz8O14wDibiyytb4twPALP1VQXEknU3WJssyZ4xjob9Ka+OaUOiJzaGnEMOYJ3ndYpZtiNsNow4OeADIW5tDjmGNI1sLZ8UvkehpSjUOTtnj+R5TSddk3zXUMSqaVYxPjCMejzXllN7JgqbQogKbAmNDI97LowiYgqIwiYm5o4l2NDfZrcwvWtixYYIyf038zdeW7IZmF6+2PCxrf0ta3yFkOX0UzdRS/SuVwIsd+qC/w5v6neatk1UroTY3FaYM1+aZU4ulwamVMhkbm6MH07osExO57Q4d+hHp6rDVMa9c6c0XWQYxrGb/AO05H1sV5ZUsVGN3EWnygmKZWoZ4J0Rsrc7KFTHZuSxonyQtC4sVcgRBCgUhpkUoKgIlWRuU3xAqAgO9LlysmUJRZax6njPFUsar44LrE10Uw5vo+MhUcJKLhpExp6QA6Lk0WQ8Wc/8ATFtPQFyKZso79E/jhAAy3/29VZJGBmNd62rLY+HjihMNjhUS7J4WWgsfvVV9WRpn98V1DX42N6ozFRs8t3IQsIWwfHxHoUtqaQX09F3RLl8Fdx0IhIVzGeKMnpOCFfBZYmvwiniyxK3PVT3qUjVDqSsu+iSbl0Vgq+ILjYbaq9qYrrYOPHT2cwq5jSFEBF0jLg3TYJleOCbPogjII80O1ljZMKeNPiWwRpOiFF1k7G88R7m5/Ky9MnbZZf8A/PaGzXynf2G92rj7DwK1NQp8juQU5fehXI7Nc6wqTxmo9WuKlVFDWX1cT6eyupqnAbOOW4lQa1RqaLGLZrmG+L1LoNq62MtLXOFnAtI32IsvMNoUmFxHAlbqmpRHkR4oDpJs/G3rGC7mizh+pv1C3HKnQDxRiqieeSM7QUKpgtZG1LAdEFK7KxTyZoWyRKhzUa8KuyS1slniTBVIBTdFwXQxKkvwXGD9kBGjqWLEQ0DMmw5kqMUOV0z2HCDPGCPzA+WfyQfH7LcGOmhns3ozM8gYMI4vNgPn6LRM6LRtbZznY953H9o4J5TSYVKsrWkWOa1RLqldJaMlWbJw/mvblbTzSWpnsbDNw9E82xXHDh/MTh/lLoKMD5oqKONaF2B5z9N2ashqM7PFjx3Jt1A4KiakBW0dxroNpaHGAL252ujx0ZicDdzy/dhsLHu+pS3Y1WWYmHVunjotZs+sa0Ab95570NWBki6tGI2p0WmYfhxjiwj1Gt1ma6nLHFrhYjUHUXXsVTLiXm3SyIfiHW3gH0t8lnAnnFuFsyz2XUS1HSQ5XQpYsUOOjzcmOiorgarRFxVtgmpaErG32QjjumFIwaBCtCMgdbROgqKccUizqxiTOjp725oSnjGpWy6L7P8A/a4WA/0wfIv+QRSlSsphE02x6iOOJkYcBhGe7M5nXmVKrrMRwtPeeCBqYWvysL8VOj2dgGV1MO+PHH7eybo7fmPn9VXZ36/QfRXOao4UdBpjCOnCIMSobMiGuFktkU+XsXVUeRQwFgjK0+qEkKBlWNtox/SPY4uXx5X1b8x9FlJouK9D2m64WfFMx5IcM9xGRToZqVMOfjqW0ZKRirwLVu6OA6SW7239QVFnRU3zkFuTc/Uo3KL9kz8eX4JNj7MdPIGtyAzc61w0cSm8nRc3OFwcRytf1T2goupbhj038SeJTKipjmTqUv8Ag+GCKX2MvTdG3OGbm25Ak/JHUOxuou4kOJIsbWsPMp+I7P0+LPxH8ey+qo8tF2x6hCPSJtl7OXoh5ISbk5DW31KMp2ktC7LGBn7rTVOmZraVIXtu1vaabjwVdFM1xwkEOGoPLVaJj0m2tAHSBzThdh1HI7+K4Jy2S6pDV0rWa3JOgGpVX4yQdnCC7cdyvoaf/Na55xHPuHcFxllezaRwxSOabnQb7cE6ihNrjy+9ES53JWQsBz/hcbzpEWyZG+XekG0dm9fexAIOTrXHctLJGQOPeg6RmuWq4DTMtN0Zc0ZPbbeSCPqhB0YNwXOAvyK20sdyG2y1Php6+yjWUxIy1WWwXix/h55t3Y7oHC5xNcMn2sCd41OaV4F6NVUxkaWvzadR8wkcvRX9MmX9Q08R9Fqr2TZMG7iZhjEVFGnrejVtZPJv1KuNHHGAALu4lH8sYnQ8aTe9H2wNj4yHP+Ebt7v4W3Y3K262SSbLNrJ5G5IlNyeyh41BaLqSPJMmRIGlOdkwxCyxMjzN2USU4VXUBWvmUcYTFZy5ULp5sOZV9NVhwyN1m+klab2GSs6Nk2LrpjhqypwTjY7eSXa6KmaRWtPZudTmfkl9VIUpxOggKufqs9UyWcmtXJdJK3es4j+hxSVFwjGyrJ0lW4GyYNncd6xHKmaRjwi2z5LNU9U7FhNr8QmUUpTEjeKGpFxzGY71JzsTcvvig4pSjImW7uHDj8lzVCp6LqMdkKNQpU5tdSkWWLT2K3kpbWXBvwPojK6qwkZaut5pbX1BcSABlkSeY/laxyt7PlOnuXX4ZBCtcQAOWqnRzOYRexF7X33O9cFQ7YSj6ZKqeru5wtpbPvTqHRcKk6RKf4T3ISHsjPQImd2SokZcct/35LAIvZEcd59ty516HmkIQkkpRcR6VhMjwhnShL6uqIIA1PHRBvmcNSEDQVDKpnsEpZLiehKysdop0SFKzOW9GloXp3DIs1SPTqlkOq3iDJDIEgg8ckRPUhouTZDMzafTvGiW7eJMd9LI4xtieKk9jGGpDzkUTZZLYNaQ6xzC2HXDgjao7Iqe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xQTEhUUExQVFRQVFRcUFRUUFxUWFBQUFBQXFhQUFRcYHCggGBolHBQVITEhJSkrLi4uFx8zODMsNygtLisBCgoKDg0OGxAQGywkHyQsLCwsLCwsLCwsLCwsLCwsLCwsLCwsLCwsLCwsLCwsLCwsLCwsLCwsLCwsLCwsLCwsLP/AABEIAL4BCQMBIgACEQEDEQH/xAAbAAACAwEBAQAAAAAAAAAAAAAEBQIDBgEHAP/EAD0QAAEDAgMECAQFAgYDAQAAAAEAAgMEERIhMQVBUWEGEyJxgZGhsTLB0fAUQlJy4WLxFSMzgrLSJEPCB//EABoBAAMBAQEBAAAAAAAAAAAAAAIDBAEABQb/xAAjEQACAgICAgMBAQEAAAAAAAAAAQIRAyESMQRBEyJRcTJh/9oADAMBAAIRAxEAPwDKSR2KlGy5R00CrbAQvXbPtUrIPpWnVoV0NKz9I8lNo3K4R5IXI7gjjWN0t9EPPYOAAClWvOQAJ35ckD19pAXWtvtu70pyBlAcNjyQOz2dqX93/wAhEybSiAtiv3AoOiq48T8RIDjcZcrIORqSDacZnO/y5K+oHZKvo4Q5t2EO42PvwVrqU6LrBkkwDZMQJzTttEzgEmkhdG6/8I38YcPd6blrYngC10xDxFCLvPkOZKtfsuraMXWYzqW2RXRCIEPmcLl7uyTwHBaWLO65yMk6MXT7QxXa7svGoKTSP6urDtzx6g/S61PSDYuO7mizhoQsRtIvBwvFntN2u3EhYa+jUPc0vDkm2lL1tUwDRvaPsPmhY9sZDd2XXHAi2Xuh6KZxcSBeR5v+0DQLnYJq568MHFx0A3qcOz6qQYsfVg6CynsLYpBD35u56DuWtc3C37yXXRrZiopXsk6qo1Ojtzk3/BMtou9LKcPhxAdtlnX32GqX01cSwG+oHjlf5rXI2rRTtaFoGSpom2apFpkdyRjKUhc3oKMBfVjnbmg9qM7A/c3/AJBOqmns0l1mjiTb7KR7QqY7ANcTmCcuB3ZLLHKqGDYxZBNtjsQFfBtOK1i63eCl1RODJ2SCOO7wWqQLihoWN0t/ZUS0zD+UKNJIcRuLX8skUY0yMg+AvbSMvk0KmaOxTBzbKh8N0yzuKAmx5q/qOSIigRPVIkzGFtjzUHxJp+HCrdFdLbCiLooLqUsdgUaYw1CSf1eSU5DEhbUSYQXHJZ2onL3Xt/ATbbUl8uaRzy2yCWxOaXotdIBvXGVAS4lfApdsm+QdU9c5hux1jyNlq9l9JWkWmbY/qaL3/cB8lgoZUYyqRJjEz0bHHKLtcHDlr4jUJDthpY0hursgBzWfiqCMwbHkn2x65skjetIFtMgG34ngiUg9M0OxHdXGxnAC49ym8b94Ph96JdVU2EYgM+Cpilkd8Lbc1tX0JbGdXUC1ys5WUAnyI7O5ORs46yH6d6kKd1xbS3gtVI6JgJejcuPIN8zY6Znn9FoKLZfU2IF7/FxvvWgERtf75rn4d1xwt3+a5SCpFlBUC2XBEySXzJ8EB/h982Gx9LoeR0rNRfnmsq+gOgjaE12ubuItbj9Fk9lRnON2WFx14bitPSQY7uPgEi29VsjkuwjHazhu7jzC66GQ32N2COMXcQ0cTYeSA2j0kY0f5QxO4kWaPPMrJz1Rcbk39vJDOqkNhNoIrNpPebvdc8930Qj6gcUPPLdCkobFudDFkwO9fMkLXApcCi6ea+RWpnRnZp6SbG0Ebt3yTGFlws/sh9nffgtGzlr7pl0WxfKJGWn3rkcSOa3EM9VIQ2TIsFgT41LAmAgBXPw4+7piYth6HcFYHruSS2MUaAphYXKTVT75gnJaKWPEspt+sAPVs/L8RHHh4JdWFfFWxXtTQHmkc6vqKpxNib5qiUo2tEOWaldFAcu3UV8SlEqZLEuh5ULr5capMJimKZQv3hKGI+lfuXIog2bTo9tIvLYnHXJpPstxBEGjILySCQtIINiCCOS9L2bXdZE2TiMxwIyI81zdIKUL2MZSA0k5AAk24Wz8UumqMDG21s0ei5V1OJpAOmvMcEFVOyBWI5QaQcHc/opUdTckHcUrFcLW/sp0rr3KI5Kx5Q2MbbbhbxGRHmrZGBwsQlNJU4QbnInIe/r98CpqkNY55OTQXHwCG9gvGzN9Iq8wksYbEjd+UHf3rFzSXuSjK6pMj3Pdq43/AI++CV1TrBFfsPpUCzTm+SoLyuvVZQk85M7iX11G6+C4XyOkq6EqhXQlFFBQexzsvU9yf0jzqSVjoqlwOWS0ew68Bwa/4Xb+B3FHJXs9DDkVUaemOIXCKAX0MIbporjxWRY5ok0ZL6ygX2XMSamBwJCA3uoYTn6WTSaPTgoin3pbYKzCDa1YYonH81rN7z9NVhHv1Wp6cyWcxg4Yj45D2KxhfqigtbAyTBJXZrjtFXIV3FkhRC57ZW4rl18So3SxLZIKQVbSphYbFljUXSaoNqNoD2l1lOMZE2ae5ajohtC0b2cHAjxFj7LJVklm9+S0fQwDBITvwgeF7+4WMpXY1rHuccsvmvnYrDMKFbIRogH7TG8rUGyxzXYkbEXcQln43mut2mL6omAhhTlzXcRrZd6SbQtTlv6iB4DP5KuimJ1VPSoAwC254J8iPmEAb6MvG67UBWjNEUUl7jgqdonNbYqXQA5VlTKrK5MjmcK5dccvrrhLlskCr2KgFWtdkmQ7GQZNjs0zifkEnYUwjfkEcNj8UzfdHa7HFhPxM7PO276Jpgdbmsr0Ll/zsJ/MCPEZj2K3pp0DVMuWVJC8wk5qfUlHRR58ld1QRqQLzUXPgO4qqWE21TBtlRU6FKZFHI7o8r6YSkzOudLN8gszi155eicdJpbyvPFxPqs7LInPSDzTSZEqIO5RbNxUHuS7SIpTT2ibiqQ++hUXP3HehMBBy8110R5czTVIPYVcFSxXBLn7K8XRMI2kyzQcY4q8v3BLVl0NbLZZMbrbgtnRjqIWtPxHtOtqC7ce4WSLo7s3EescOyDl/U4fIJ7U56o6HRvsBq9ok80lkq7nzRe0RbTVKJARzXPR0mFfiivvxWaBz/jepMuVjbAUjSUe0SE2bJ17HMv8TbAnQHUHzAWa2eM7HPmn1MNEVWNsx77xvNxbOxHuFKqNxdPOkWzi4da3/f8A9vqs411sihoU9aKCqyrZdclWhi3ZPNFMhUMVlN6AkaS7RPi6R5uebi9DFhuLqZchGOsLBWscttDYZLVBARbHZAfeaAdMrIpFsaKYZIp0aXo7NaVh4OC9WghNtV45seTtDvXtOz3XaDyBW5F0VuX0s+EB4+it6pEEKGSARzbONi5BVSxWHL2RMb12r+Bx/pPsVjAUnZ4htmPE/wAUoqWAJ5tE2kzSqqiuq6tFOWN2KZWhVYOaLmjVNlNPGjzZQ3sHwKbGK4hRCnlFro5QSPmtV7AoxradFujIewyTNIB+BpyuN7iD6f2WRk2WYcN9GTihJNgLk5ADUnktVsToi91nzAsbrh/O7/qPVajY7GxOMYY1vAhoBPeQmssoGqMtWHi6ElRGGDCAAALADcBuSiok1TutkCz20HgIkMkhVWOvdLZbN1zO4cOavfJmSl87yTdZ7JpypWQNQb8vVFwuDuR9/wCUtIRERKFJonx5G3sdUhw/NPKeTJZkS3sU+2dIDZGi2I/o8xb3SfbfRFxu+AX4x7x+w8OSdULwnMEoWMZKNo8cqKZzCQ5paRqHAgjwKocF65tpzXgRljXE/qANuYus7t/osOqxxN7bcy1v5m53sOKz+CJ+P9bPPnBVObkipeCqKVbfR52SCQPgUgw8VeAuWTo4xPxpEYmgI6maCqIo0fTRKqEKKMEGF7Phs8cNV7HsphdFH+xt/ILyOmPbA4L2TYH+hH+0fRZl9FOR8Ya/S4xcgo9TyV8j1DElCFJg8Ml1ZXO/ynn+h3/EoFk4BsLnjYE28l2rqx1TxmDgcLEEHQ8VrQ543yVI8j2u67jxSgzEJztNnaKSzBUM3Ld2QfPyVLpAovCgUqV+iKWR+yeMLhaqyF1jrapLdf6QKlb2H7NqjE9r2hpLTcYgHC/MFeh0vTOB/wAbXs4n4gPI39F5k0q9rrEc0qUktouwTa0eoVlQ3sTRkObfUcOCvkrWuFwQsN0ZrXNk6vVslwR/VbI9+5OKnZ7xfDcckUT0oPlGye0asC+azVbWk70ZU0j+9LZ6dyJyFZFIqaCVQ9mSmJCNVJ/a7lsWmRyWgUMVkbclPBu+7qTG2+nFFoWoUyeGwRFJVkIN8pOQV8EDig5L0UQTvRqNnVgNs1oqeqaBckeJWGpqR+5NqegedSTyXXZbFOtj6nnD5HSEgMaPiOQAG+6Hqul9OzJoe+28CwvwzsfRZzpRVubhhGTQMThxJ0v3W9VmnuzslylQnNkp0grb+0jUSukIAvoAAOzuvbU23lK8Kk4qt7uCKMkv+nlZZW7J4wF0SBUgKQTY8rFKYUyYcFaJyUE1FRBPTHY5yY02Y6zs17L0cd/40Z5H/kV45QNzC9Y2HUhtOwb7HIXJ+I8FmXaRVKLeOl+jOaRUdfzVclQNDccyCB5lcwj7KWkdGCS2EQBrQAN33ddqYsTHW/S72VA1R9MtYE/rs8c2s3MpDMFqukUGGR7f0uI8isvO3NUeg8vYHIFQ4Il4Q70pnn5UVEqOJTsoPXSoldk45rJlsdzJHiN5wB+Qdua8/CTyvkUlcVOIpEsUfwZh8qcZJejUbFkbBUt60/6ZdfBZwuAQLEai62LtuwPHZdflYg+q8wY9FQS2OqTuKo9nx/JRqq7aF8mtKUzYzojhthhY3s2dbtnINuN479UrrNqC5tn7IeyzJmglbZW6mdvXXGwtogJtoE6IZ0xKZGLXR5uTy8frYwM4urOsBOZSnHZdbIicWIXmL2h11AdmDmroWPbzCSRVZGiZ0m0wLX/hLcPZbg8nG33Q8oq7Ce00p7FtqFgBc7DysSfCyz8O14wDibiyytb4twPALP1VQXEknU3WJssyZ4xjob9Ka+OaUOiJzaGnEMOYJ3ndYpZtiNsNow4OeADIW5tDjmGNI1sLZ8UvkehpSjUOTtnj+R5TSddk3zXUMSqaVYxPjCMejzXllN7JgqbQogKbAmNDI97LowiYgqIwiYm5o4l2NDfZrcwvWtixYYIyf038zdeW7IZmF6+2PCxrf0ta3yFkOX0UzdRS/SuVwIsd+qC/w5v6neatk1UroTY3FaYM1+aZU4ulwamVMhkbm6MH07osExO57Q4d+hHp6rDVMa9c6c0XWQYxrGb/AO05H1sV5ZUsVGN3EWnygmKZWoZ4J0Rsrc7KFTHZuSxonyQtC4sVcgRBCgUhpkUoKgIlWRuU3xAqAgO9LlysmUJRZax6njPFUsar44LrE10Uw5vo+MhUcJKLhpExp6QA6Lk0WQ8Wc/8ATFtPQFyKZso79E/jhAAy3/29VZJGBmNd62rLY+HjihMNjhUS7J4WWgsfvVV9WRpn98V1DX42N6ozFRs8t3IQsIWwfHxHoUtqaQX09F3RLl8Fdx0IhIVzGeKMnpOCFfBZYmvwiniyxK3PVT3qUjVDqSsu+iSbl0Vgq+ILjYbaq9qYrrYOPHT2cwq5jSFEBF0jLg3TYJleOCbPogjII80O1ljZMKeNPiWwRpOiFF1k7G88R7m5/Ky9MnbZZf8A/PaGzXynf2G92rj7DwK1NQp8juQU5fehXI7Nc6wqTxmo9WuKlVFDWX1cT6eyupqnAbOOW4lQa1RqaLGLZrmG+L1LoNq62MtLXOFnAtI32IsvMNoUmFxHAlbqmpRHkR4oDpJs/G3rGC7mizh+pv1C3HKnQDxRiqieeSM7QUKpgtZG1LAdEFK7KxTyZoWyRKhzUa8KuyS1slniTBVIBTdFwXQxKkvwXGD9kBGjqWLEQ0DMmw5kqMUOV0z2HCDPGCPzA+WfyQfH7LcGOmhns3ozM8gYMI4vNgPn6LRM6LRtbZznY953H9o4J5TSYVKsrWkWOa1RLqldJaMlWbJw/mvblbTzSWpnsbDNw9E82xXHDh/MTh/lLoKMD5oqKONaF2B5z9N2ashqM7PFjx3Jt1A4KiakBW0dxroNpaHGAL252ujx0ZicDdzy/dhsLHu+pS3Y1WWYmHVunjotZs+sa0Ab95570NWBki6tGI2p0WmYfhxjiwj1Gt1ma6nLHFrhYjUHUXXsVTLiXm3SyIfiHW3gH0t8lnAnnFuFsyz2XUS1HSQ5XQpYsUOOjzcmOiorgarRFxVtgmpaErG32QjjumFIwaBCtCMgdbROgqKccUizqxiTOjp725oSnjGpWy6L7P8A/a4WA/0wfIv+QRSlSsphE02x6iOOJkYcBhGe7M5nXmVKrrMRwtPeeCBqYWvysL8VOj2dgGV1MO+PHH7eybo7fmPn9VXZ36/QfRXOao4UdBpjCOnCIMSobMiGuFktkU+XsXVUeRQwFgjK0+qEkKBlWNtox/SPY4uXx5X1b8x9FlJouK9D2m64WfFMx5IcM9xGRToZqVMOfjqW0ZKRirwLVu6OA6SW7239QVFnRU3zkFuTc/Uo3KL9kz8eX4JNj7MdPIGtyAzc61w0cSm8nRc3OFwcRytf1T2goupbhj038SeJTKipjmTqUv8Ag+GCKX2MvTdG3OGbm25Ak/JHUOxuou4kOJIsbWsPMp+I7P0+LPxH8ey+qo8tF2x6hCPSJtl7OXoh5ISbk5DW31KMp2ktC7LGBn7rTVOmZraVIXtu1vaabjwVdFM1xwkEOGoPLVaJj0m2tAHSBzThdh1HI7+K4Jy2S6pDV0rWa3JOgGpVX4yQdnCC7cdyvoaf/Na55xHPuHcFxllezaRwxSOabnQb7cE6ihNrjy+9ES53JWQsBz/hcbzpEWyZG+XekG0dm9fexAIOTrXHctLJGQOPeg6RmuWq4DTMtN0Zc0ZPbbeSCPqhB0YNwXOAvyK20sdyG2y1Php6+yjWUxIy1WWwXix/h55t3Y7oHC5xNcMn2sCd41OaV4F6NVUxkaWvzadR8wkcvRX9MmX9Q08R9Fqr2TZMG7iZhjEVFGnrejVtZPJv1KuNHHGAALu4lH8sYnQ8aTe9H2wNj4yHP+Ebt7v4W3Y3K262SSbLNrJ5G5IlNyeyh41BaLqSPJMmRIGlOdkwxCyxMjzN2USU4VXUBWvmUcYTFZy5ULp5sOZV9NVhwyN1m+klab2GSs6Nk2LrpjhqypwTjY7eSXa6KmaRWtPZudTmfkl9VIUpxOggKufqs9UyWcmtXJdJK3es4j+hxSVFwjGyrJ0lW4GyYNncd6xHKmaRjwi2z5LNU9U7FhNr8QmUUpTEjeKGpFxzGY71JzsTcvvig4pSjImW7uHDj8lzVCp6LqMdkKNQpU5tdSkWWLT2K3kpbWXBvwPojK6qwkZaut5pbX1BcSABlkSeY/laxyt7PlOnuXX4ZBCtcQAOWqnRzOYRexF7X33O9cFQ7YSj6ZKqeru5wtpbPvTqHRcKk6RKf4T3ISHsjPQImd2SokZcct/35LAIvZEcd59ty516HmkIQkkpRcR6VhMjwhnShL6uqIIA1PHRBvmcNSEDQVDKpnsEpZLiehKysdop0SFKzOW9GloXp3DIs1SPTqlkOq3iDJDIEgg8ckRPUhouTZDMzafTvGiW7eJMd9LI4xtieKk9jGGpDzkUTZZLYNaQ6xzC2HXDgjao7Iqe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kelsmata.files.wordpress.com/2013/05/human_cloning_by_donatocam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786214" cy="272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88" name="Picture 12" descr="http://www.stockphotopro.com/photo-thumbs-2/stockphotopro_7413237png_human_clo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857628"/>
            <a:ext cx="3452843" cy="2762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1500166" y="0"/>
            <a:ext cx="637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Клонування людини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0"/>
            <a:ext cx="8715436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92867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- этична 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наукова</a:t>
            </a:r>
            <a:r>
              <a:rPr lang="ru-RU" sz="2800" b="1" dirty="0" smtClean="0">
                <a:latin typeface="Monotype Corsiva" pitchFamily="66" charset="0"/>
              </a:rPr>
              <a:t> проблема </a:t>
            </a:r>
            <a:r>
              <a:rPr lang="ru-RU" sz="2800" b="1" dirty="0" err="1" smtClean="0">
                <a:latin typeface="Monotype Corsiva" pitchFamily="66" charset="0"/>
              </a:rPr>
              <a:t>кінця</a:t>
            </a:r>
            <a:r>
              <a:rPr lang="ru-RU" sz="2800" b="1" dirty="0" smtClean="0">
                <a:latin typeface="Monotype Corsiva" pitchFamily="66" charset="0"/>
              </a:rPr>
              <a:t> ХХ 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початку ХХІ ст., </a:t>
            </a:r>
            <a:r>
              <a:rPr lang="ru-RU" sz="2800" b="1" dirty="0" err="1" smtClean="0">
                <a:latin typeface="Monotype Corsiva" pitchFamily="66" charset="0"/>
              </a:rPr>
              <a:t>що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полягає</a:t>
            </a:r>
            <a:r>
              <a:rPr lang="ru-RU" sz="2800" b="1" dirty="0" smtClean="0">
                <a:latin typeface="Monotype Corsiva" pitchFamily="66" charset="0"/>
              </a:rPr>
              <a:t> у </a:t>
            </a:r>
            <a:r>
              <a:rPr lang="ru-RU" sz="2800" b="1" dirty="0" err="1" smtClean="0">
                <a:latin typeface="Monotype Corsiva" pitchFamily="66" charset="0"/>
              </a:rPr>
              <a:t>можливості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формування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вирощування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принципово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нових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людських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істот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які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би</a:t>
            </a:r>
            <a:r>
              <a:rPr lang="ru-RU" sz="2800" b="1" dirty="0" smtClean="0"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atin typeface="Monotype Corsiva" pitchFamily="66" charset="0"/>
              </a:rPr>
              <a:t>тільки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ззовні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але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</a:t>
            </a:r>
            <a:r>
              <a:rPr lang="ru-RU" sz="2800" b="1" dirty="0" smtClean="0">
                <a:latin typeface="Monotype Corsiva" pitchFamily="66" charset="0"/>
              </a:rPr>
              <a:t> на </a:t>
            </a:r>
            <a:r>
              <a:rPr lang="ru-RU" sz="2800" b="1" dirty="0" err="1" smtClean="0">
                <a:latin typeface="Monotype Corsiva" pitchFamily="66" charset="0"/>
              </a:rPr>
              <a:t>генетичному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рівні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відтворювали</a:t>
            </a:r>
            <a:r>
              <a:rPr lang="ru-RU" sz="2800" b="1" dirty="0" smtClean="0">
                <a:latin typeface="Monotype Corsiva" pitchFamily="66" charset="0"/>
              </a:rPr>
              <a:t> того </a:t>
            </a:r>
            <a:r>
              <a:rPr lang="ru-RU" sz="2800" b="1" dirty="0" err="1" smtClean="0">
                <a:latin typeface="Monotype Corsiva" pitchFamily="66" charset="0"/>
              </a:rPr>
              <a:t>чи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іншого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індивіда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сьогодні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чи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раніше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існуючого</a:t>
            </a:r>
            <a:r>
              <a:rPr lang="ru-RU" sz="2800" b="1" dirty="0" smtClean="0">
                <a:latin typeface="Monotype Corsiva" pitchFamily="66" charset="0"/>
              </a:rPr>
              <a:t>  - разом </a:t>
            </a:r>
            <a:r>
              <a:rPr lang="ru-RU" sz="2800" b="1" dirty="0" err="1" smtClean="0">
                <a:latin typeface="Monotype Corsiva" pitchFamily="66" charset="0"/>
              </a:rPr>
              <a:t>з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повною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непідготовленістю</a:t>
            </a:r>
            <a:r>
              <a:rPr lang="ru-RU" sz="2800" b="1" dirty="0" smtClean="0">
                <a:latin typeface="Monotype Corsiva" pitchFamily="66" charset="0"/>
              </a:rPr>
              <a:t> до </a:t>
            </a:r>
            <a:r>
              <a:rPr lang="ru-RU" sz="2800" b="1" dirty="0" err="1" smtClean="0">
                <a:latin typeface="Monotype Corsiva" pitchFamily="66" charset="0"/>
              </a:rPr>
              <a:t>цього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суспільства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643438" cy="65722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1998 року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тримають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дослідження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.     </a:t>
            </a:r>
            <a:endParaRPr lang="en-US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Незалежно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вигоди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ризику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Рада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Європи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проголосувала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мораторій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клінічне</a:t>
            </a: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тестування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трансплантантів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органів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тварин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людину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січні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1999 р.</a:t>
            </a:r>
          </a:p>
          <a:p>
            <a:pPr algn="ctr">
              <a:buNone/>
            </a:pPr>
            <a:r>
              <a:rPr lang="uk-UA" dirty="0" smtClean="0">
                <a:latin typeface="Monotype Corsiva" pitchFamily="66" charset="0"/>
              </a:rPr>
              <a:t>      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423472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клонування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практичного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погляду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є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два </a:t>
            </a:r>
            <a:r>
              <a:rPr lang="ru-RU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призначення</a:t>
            </a: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: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00034" y="571481"/>
            <a:ext cx="71438" cy="35719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endParaRPr lang="ru-RU" sz="2600" b="1" dirty="0">
              <a:latin typeface="Monotype Corsiva" pitchFamily="66" charset="0"/>
            </a:endParaRPr>
          </a:p>
        </p:txBody>
      </p:sp>
      <p:sp>
        <p:nvSpPr>
          <p:cNvPr id="23554" name="AutoShape 2" descr="data:image/jpeg;base64,/9j/4AAQSkZJRgABAQAAAQABAAD/2wCEAAkGBhIQERITExQUFBQUFhQUFRUVFRUUFxQVFRUVFRQXFBUXHCYeFxkjGhQUHy8gJCcpLCwsFR8xNTAqNSYrLCkBCQoKDgwOGA8PFykYHBwpKSwpKSkpKSkpKSwpKTY0KSkpLSkpKSkpKSwpLCwpNikpKSwpLCwpKSkpLCkpKSkpKf/AABEIAKAA8AMBIgACEQEDEQH/xAAbAAABBQEBAAAAAAAAAAAAAAAFAAEDBAYCB//EAEAQAAEDAgQDBAcFBgUFAAAAAAEAAgMEEQUSITEGQVETImFxMkKBkaGxwRQjUoLRB3KSsuHwJDNic6Jjs8LS8f/EABcBAQEBAQAAAAAAAAAAAAAAAAABAgP/xAAdEQEBAQEAAwEBAQAAAAAAAAAAARECEiExQVED/9oADAMBAAIRAxEAPwD3BOmToOeacJk4QJcHddrh26Dl+6lUTt1Kghfuop+SmkCgmeBZBaZsFHUDZMypbYapSyjr1QU6zX4K7T+gEIrq8DbVNS4y+1sqmxcFqz/Kf+47+UoLNoyTxZG72tcAfhlVifGhlc1wt3SL+YKCVWIOcHNAtYObfroL/wAqbDGiwsgZhdWWEdsf9tvwc79VlqbB5XHMXHXxXGNH7Iwyukc0AHUG5cQQA0DmTmWfJfEdx+ZrH073ENaJDck2ABjdufYsvivFTczzEwyXe45tGNt3banX1OQ5oPR18te4STuu1voM9UeJ/E7xPsWooKOJupaFm9/kanH9QU3Fla5vdhhbYW7zpDtbmAFYpeP7EsqIXRG2j2ntI720voHD3IoyaIeqF2aWF/qhTyv9XImwV7XZi0hzcsTQQbg2ZrqPElXav0b/AOpv8wQI0JpyZIB4vj9V48Byd0KLvqWyQh7dnZSP4hv4/ouk61izF1JJJaZJJJJAkkkkDJ0ydBynCZO1AiopH2XU8mUXVFkmY6oJXOJ2XQDuqZjrKKuq8jCVlXNRWFum5UDGF+5VKlmzG5V9soapqpfswaLlBJ68SOLWHQc1Pj2JZYXW56LPYA8m/mitFSwAWv0RBjmjkg9RWZb+CqOxMljj0afksrgbjONGabsxoxruXPVFrdxx8T8yFisKaXyX8brVVs5jBF7C5J8t0oNwYhZrdeQ+Sw/7QcYMrnw8o445Pa6QX/4kKePE2mVzA43DiPigGMjPiE0Z9aED3Na4fJJ9WinCMpLPar9XxKGuysa99ja7Rp71PQ4T2NMAAS4t1tqdeixeOYdibz93E+KMaNGZrXHbvOudB+i5SbW/xtcPxgyG2o80dlrSxrTYnyWb4TwacsIm1IOUP/GABZw99vYr/HmLyUNM0wxOke45bhpc1gAuXOAF/AKyVLY0GD49HOSwHvjdpFj7ipaN+X7RFyaRI0dA/cfxNJ/MshwZWzyPjbUsa2RzBLG5oDXWO7Xt5HwWplFqqTo6nef4XM/U+9dOfrPTRJ0yddXIkydJAkydJAySdJBzzThJIIKeJO0CrwNU+I8ko26KVYryS2VHF5O4EVNICh2NRgNAHVRVehhsAU1ZMR4q1StBaFcEDTuFFZLHnkw+1T8P0gEd+qn4ney3ZjzTYLMAwDos2xqSocRw6V+bLpdVYMJkZFJm17p+S1AqBp5oPxJXPDO5tezvJLchJbWc4SiFnk8gfktLVYOyd2V2xF/aND8CFnMHqQC63O91oH1+UsPQkewj9QFmXVsxVouHYSBOdM2pPiND8lk8Up2vxBlVE4PheY2G27TlyOzNOw8VrqGozRdn/erW/wBVhMYhfSTsiscgJDn2J53be23qqddWVeeZY9CoasFFGVEZ3APiQCsMMRyE9D3h+bX6qcYk5ws29zYC2+uizLjfjoniuPTNfaJgd3u8S7KGssbkaG7r8ir9HjXbXa+O7LMs8lpEl/SsBq2x6rvBKJoa4vDHPDslgQ8MsBcHlmvurlXShwuxoDrjQANzA/C/6LpP8+s8nO9zcW6aBlhbblfW3kVzVU5Mhk5CnlafMuYR/K5c0Lu6OWnxGieoe8ucG6MbG8v030OUX959is9JYMp0wTrq5EkkkgZOkkgSSSSBimCdM1BRrHa6pMfop6uG4VK9llVhsqE4uw3zckQjOqVVHmbb3KX2sDIJbAK0yoVKaMt3XcT1GlPiGiL2ZxuENoZC1pWokbcW3BQPEML7NrnDZS8rKlgqcwCtNpw9rmHdwKDYfNoibRm1BsQkWsoaf7O8jxU889w/wufcb/RaDE2QiNxnexpsbFxAN+VuaxLMSa/NlNwSR03P9VnMXdajDJwxrngXsWe7KF3xJhYqgJYS3OQGvaTlzAba7XVDBKsNzDkTa3gAEfpIYr3GngrbL6SS/XntZBJCAyUAPjJYbG4Id34yDzBBI/KrOH1eUtcNwWkeYII+S5/aDj8UlSY2OuWMZGQAbh4c93w0H51mqLGS06g+wLHXN/HTnuWZXpImmppZJYrSQTuMmV1wGud6QzD0XA6eOiOUMrqkAva1rWlr7NuQC0hw7xtc3HJYjA+Jte65wPMAH5WWpoOIDISAS7ppstTu/PbN5n30OB25PUn4q66LLC/qWu+IsFzhcALcx1O3gLKXFZgyJxcbDT5hdOY5dXfS2nQbDOLaWocWxygkWJDgW2zXt6Q8CjAW2DpJJkDpkk6Bkly+QBVn1ROyC3dcjdUxMRqU8+ItYLkoLpVCtc3luqMmJOedNAqlU4t710F9j9VJJXsaO8QgFVjulmDXqqbGOebm5UxdGazF2Sd0ewqJlwhldGGMvsh0uNPlaGMOg0J6phrQTcQMi09I9AhtbjEswtYNb0VSkoDuVdq3NijLjvsB1P8Aet0w1DBkDC8OAsbEc79AOaGTYvLIS2H+IbD8w3PgPfyQ6jpnTuIbfIT3najP4N6M+J+C2eGYS2MDRPGG1no+EHP78hLndXa+5Zniap+xTxMGoOrxoNOVvFetTTBrSToACSegGpXhnEtd9pqJJeRNmjo0aBVBuPGnRyuYG3FwbX1BLRppcct/FaHDMTnMgzM+6dz5s/8AYIDwlTs0Lxc+K9LhmiyAAfBTIu15lxRTMdUSSsgLvR1a8sJcA8OfsdSSw/k8UHjqJHd4Ws6xA7ot1HvuvQMRw1zmS23s4tHvsvP8Pg9KMnKWm4F9R+IfI+9VGm4ehkcR3L/mZ+i3VGBBZ0gYBbZ0gbr4G3wQDhCmIAJk25afqjXEdQxrGl7O0bcXNwMnjsT7kGhixTLECGEOeX5WH1Q11iXEctvE3Hs85/aNxa+SbsIyQ2O1+V3kC9/IGy0Bqeype2E2cGOR7Gubq0Eus57ibuOYW8deiwmNCOZ0UcWaWocQ97hdxPd1Dj5nbYWQaTgrAZADI/12iw6DQg3+i3FKJIRpq38J+nRV+H2OjijDhZwa0HnqBZGBIHNKCamq2yDTcbg7hToJI0sOZu/z8CitJVCRtx5EdCglSTpIBpJduu2tTtamqH5WkjdAPxSuDe6N0Niu7dcWLnElXYIkEkUQQLGcRLzkZtzWhqY/u3AaEhZelpCHWO6CWgokXjp7BdU8CWIzBjD4oMhjuIGaTI090b+KnwqjAsq4owx9+Tij2H0yC3T0yx3EdW6eoMIuGsNj4jQ6eZ38h0W2rJhHGTzXnmNVzInte5+WTcbm45h1vVKDW4FStaAtHG26y3D9eJmhzfIi4NiNxcae3mtKZgxhJNgAST4BBmf2hYwI4uwZ6UmryOTOntXmEVNmd5LUYlOZpJJXbE6eA2aPkqMNF0QSYcMhFltcKdmAWcoaJaTDY8tkBUUOYLO41wMJHCRmjh8jv8Lra0trBW8iDzKlw2spwRHBmPI5mke42QzFpasN/wAZI1jb3Efdc5xG2VjfqbL16Rg3C8Q4kjMlY/MSc072n90E2HyQXKKOqxQtjj7kDLC59EW01tbO7wFgPBej8OcHQ0je63U6uefScfE/RW+H6JsbQ1oAA0AAsB5InWVgb3QCfIXQRPjsFAHkFdyVYFgQ4X6hM2QZstjdB2w5kqFpbLYbEG/s5qNz8rlJh1W10pAsdCL35g6j++iAsknSQVWhQVL11DLoh+IzckFGSdufRX4moNUR21CI0VR3dUDYjVho15LMHFSZASLBEMUeXPtyCF4hB3Qg2FG8FoIQjF6jcnZvxPRLDJyyMX5qpjYuWt9p8ygz1UJXHPfQa5VreHa5ssY6hC6iANhcT0UfDrMsTpByKC9xTiAY09GjbqeQWBjw8z5nyDMXdeQ5AdFrcb+9ZHf13OJ9lgPmVdo8HAZsgwXDOOOpKlzDcxju23ytb+gvqvQOIcSvC1jDczaC34Rv9AsJw3T9piMp/D2p0/eyj5otSzFtS8kXZGXlrfwhtzYdNUHOMxZMsI3Hef8AvHYewfNS0MGyEyVJe8udqXEk+ZKP4dGbBAQpoESgjUFOxEYI0F+kvlRKI3CgjsGAdVNThA07dF5Hj1NbEbdZr/xBpXsEmy8yrcNfUYjKRYGN7XAHY2sLE8rhB6Hh4ytv7lSpawdq4OIuTYX56qWkqQ4ZbFrm+kw7t/UeKRa0PBsNNdhugixypAe0DkdfeFHVzkTRjy+ZRGpyvN7C/kuezHRBQxAkt3Ivpcbi6yXAUr2GaNxOaKQm51OpNz43LSfzLYV7e77QspgFxiNWHc25vYHgD4IPTmOuAeouulHD6LfIfJdoBwboELqtXFG2M0CHVUXeKATXDQKyxndaoa1uoCJwQ6BBnp2HOfNVMWZYNCL1DAZHW6qhibLuYEFyOlJjYFVxSmtPY9AtFQ0+jegQbFKxkk5yEG2h8wgoY2LQFdYDSf4XzuVzj5+5t1IRrBKT7pjfAIBGL0ORlL457+9tvmisQ7nsWc4p40hfUimYP8k6vvu7ZzQOmm/gi0VXeM2102B38AUGN/Z/SXqKl9gLWbpsMzi428O4Fq6XDW/aJ3ECx0/iGvwv70K/ZxSEQyOIIzSu33swBtj7brVMaLuI5m/0QefYthJglLeW7T1adv09iLYZsEe4jwjt4btHfZcjxHrN/vn5rP4WdAgO07UTpmofTIhCUBOJittIAQ1ky67YoLkr76BZTifCXwl1XAcsjdZGnUPbzuPcjdFiLHvcA4HKcrvAjkVJjNTGWZHm3afdjmSX93Qe1BnIse+1UxmY0smiDiPEtsXNB9ZpHLkSEVo6rtWtf+IAqpV0zYTHFGLRxMyEdXS3Op5n7sH86q8JSnsA07sc5h/KbfRBpGBSgKKIqUlBVq47gDxHzWWwiEvxWew07Fov5yD9He5bGOEvOnIi9/ooOHaFsJkadX53XcQAXak39zvZfzQHAnSSQVKmXs2EoPT1mc67q9jMn3aE00HNBNVU93gjZdYzUGKEkaE6Ltps4XVLioXiHmgB4XXm/e1RbsWyPaeiGUNGLBXB928EIDmMS9jTvO2m/mvNsOqSx5IuQSt5j82ekffoFlMJpQGhASlqWyNa1w3IstVRjJC5w9Vjj/C0lZWrp7suNxqjFFX3p3+Mb7+eQoPE6qQyy3DbOF9R6xB0JWrwjE6iOImzXFouAS7Ww280DwsBz3uHNxA8gtnhdLmCAxglQ19O10drOu826vJc74k+5XIpDdAuGwYZpqfk09rH+4/cDyd81oZWWII2KC5C/ZZzH8MdDIJIx9286j8Lv0PzWgpd1ddEHAgi4OhB5oMtRPJsi8AQ6rojC85blnI9PA/qrdJNdASY1d2XERTVjiGHL6R0F+pQZwHJKXDTMSbg6G9zZ2uh6FDJqlz6+PO8Os+PLY2DRnGljzRuo4cEws57mk27zQNB0AWXjwsOr5WZjIyK1y7m5wvbTYfog3j6cviqJP8Aqlw8oi1nya5B8CbkmqGf6848ni/zVmfCTExkkYdZjg5zBqHszXeAOtrrioi7KaOQei4dmT1ae9E73aeaDQxBdkLmE6K5Sxcz7EEtPDlFufNVnRjtXN2zAPB6OHdNvgrqpVURMrHDdrH6de9H9AfegswyXuD6Q0I+o8CpFBLsHt5D3t5j6qcG6AHikncHmooBomxbdoUlONEDzN0uhPEU92MHUo8GXCzPEOjmBA9K3QKxPFdqihGgRCmbdAHxqptS26kBVcOj7oXXEgtFbo8KXDNWhBejjuLIXUzmGnqh+Fj7e0W+qNwNQbiyLuTAetC74C/0QYHh2C9l6Vw/R7LBcHWdYL07CQBZBSx3DexqaSf1XOdTv8pASz/k3/kiNU2zT4a+5Px2P8BI8bxGOUebHtK6kIc3TYj4EIK2GV7X89eit1uKshyg7u2C89qKgxvJabFLDZ5J52lxJsg9EiAeCTzWMq+IW00z2u9DOQCPVHK7dwOXNbOlFgF5j+0GQmZ5cC1xsCN7tFw0gjwQb2LHIuyMuduQC5dfQAf3sqXDfE324Z8uRocQ0XvcXsCfHw5LxOY30HXb+i9b4Bw10cEYI1Iufag3NVYgrzzg1ri+Z7zme6V2Y9SNPoVv5GEDVYjhcWdN/vzf9woN/E/uDyVh8DZI8rhcEW/+dFRgacgKu0UmmU7j5IOIKUMA1JHj9VbAUZ2I6KRuyB1DKbPYfNvvF/8AxU11DVjukjcd4fl1/ogeLQlv5h5Hf4/NSqFzruYRzDvdof0U1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QSEhQUExQWFhUXFxQWFxUUFRcWFxcVFBYYFxcUFxUYHSggGBolHBQUITEhJSkrLi4uFx80ODQsNygtLisBCgoKDg0OGxAQGywkHyYsLCwsLCwsLCwsLCwsLCwsLCwsLCwsLCwsLCwsLCwsLCwsLCwsLCwsLCwsLCssLDcsLP/AABEIAKgA4AMBIgACEQEDEQH/xAAcAAABBQEBAQAAAAAAAAAAAAAFAAEEBgcDAgj/xABPEAACAQIDBQUDBQ0DCQkAAAABAgMAEQQSIQUGEzFBByJRYXEygZEUI0KhwjNSYnJzsbKzwcPR4fAIFSQWRFNjgoOj4/EXNEN0kpOU0uL/xAAaAQACAwEBAAAAAAAAAAAAAAADBAABAgUG/8QAJxEAAgICAwAABgMBAQAAAAAAAAECEQMhBBIxBRMiMkFRM2FxUhT/2gAMAwEAAhEDEQA/ANwpUqeoQalT016hBU1Jm0qi7z7zkkxxGy6gsOtvPwrE5qCtm8cHN0i0YzbcUZILXI5hdfroTNvSfoIP9rn9Rqiw4w38qlwyafmpV55N60PR4sUtlwg3na/ziC34P8zRbA7Zik0BsfBtDVCDn+ulSMgNv+tWs0l6U+LB+aNGvT1StmbcaEhXJZOvivmPEVcYJgwDKbg6gjwpmE1ITyYnB7OlKnpVsGNSp6VQg1KnpVCDV5avdeWqIps4u9vD66re8+8kmGQsqIfxs37DVjlqg9on3I+hrORtR0VDbKtiu2XFL/m+HPvkH7ajjtuxdifk2H0/Ck/jWdbSOpoVLLYEUOM2xnrG/DXcJ214tz/3bDj3yfxojs/taxDyZXhhUeI4l/rasg2IefrRvZyZpdaDPJJNqwnyoUma5P2jyKLiOM+5v/tR3dDeh8Y7Kyqtkzd3N98B1J8azT5IuS9quvZqgEr2H/h/bFDwZZNpNmMmNJWkaJT01PXQFxUxp6aoQpHaFvCYgIIz3mF3I6L0HqdfhWcjE30vpXvejaZmxEzjkXNvxV7o/NQhZDSGV3I6mCHWKCcWKuRRqOW416EVV8Obm/pRqF6wg7DeEa9qNwxaUA2fJc1YMOdK0lfpm6RyxeF8fjT7B2qcM+VjeFiNfvT4+lTyt9KH4vCaEWuK2k47QOSU1TL+pr1QDc7Fl4cjHWM5fdzX6qPU5F2rOZKPV0PSpUqsyKlSpGoQamanrw1WjLOM3WqB2h/cj76v0pqg9of3E++s5PtZWJ/UjCto8zQGVtaObRbn76r7HWh4loZyMO7vi4I86sewo7z29Krm70wUG/jRLBbRKT3XqaUyJvIxh18uNGh4pMqVZ+zN7yyfk/tis7xW1XdLa/Crj2PlvlE2blwR+mKrDXZGMqdM1mnpqeuiKCqHtWbJDK33qOfgpqZQ3eGULhpyeQjf9H+dUyL0+e+Le31+ZNeGk/6V1+WvCUWIKWIzNnW4C6WH1VL2pImIhGIiTK6HLPEvQn2XHl/Gue9s7cYNRTOUU1rf1ajGEHd86reHe5FWLZ7cqqJbVk7CT2P9fCj2DxGlV2fD21H9GpeElIteiIzLwu+EIIvSnUUDwu0sulS/l2YUV14L9XZM3XmC4h06Mt/ep/nVwWqBsuW2Ji82t7iDV/FFx+CvJX1j0qVKiC4qanrzUII14Y16Jrm5q0gbZxlqg9oh+ZPpV7mqg9oJ+ZPpVZPtZeP7kYVtPrQE0d2oedArUPF4MZPSfs6InlRDBaS686gbMuNR41MglvKfGhZLbaDR1FFuwmo+FaP2Wr/iJfyX21rL9nYgC978xWl9k+KD4mYDpF9taV48WpoJna6s1SnpqeumIDGhG9sZbB4gDrG1FzUTamUxSBjYFWHxBqmXH0+ddvyPEnEjA7xylj0yjQUM2HtVxxBZbtzy+HiatWIijZWVtQxBK3GViOo8GoMmzBG7GP2CRz5j8E+NIWkmd5bimPhY8tHMBpQXPaiuy5Aayrst+BHEY0LzrzhdpLfpU/8AuWOdbMSD4iqZvfu02GBkheSQXHcDWIHU6ammVCxWeSl4W3+8Iybcj413jxVuoNZdsyPFMoLh8pPdvofjVqlxow8a8QkE6KDzbyAqNMnZON+GgbnqZsUD9GMFj4XOgFaOKp/Z1suSKEySjK0uUhbWsoGlx0JvVwo8VSOdml2mPTUr0q0CFXkmlmpiasw2I1xdq6muLmrRhkeY1Q+0P7iavcvWqF2iN8yarJ9rNQ+5GFbUPOgl6MbTbnQahY/tGMnoR2a5F6MbrRCTEMGHhVfwstqN7oYjLiT5iszXrN3cUi8TYBRfSrV2OwhcTMR/ovtiqzipdCauHZKvz0v5P7a0lg/kQfJ/GzUac01I10xEVAdtTs2iagc+oPl5UUxOKC6X1/hQ8bNjzZyGBOps7An1ANXRlySMw3l2Pdi8QIvfMnLX+NViLCZSXzMSdLHpbpbpWx7f2QWFx0GhHtj1A9oVme3MOUNzzPO3JwPpDwPiDQcmLVob4vKp9WBHW9Ttmmx1qK3iDz6+NcVxWVr0pTOspKRetnyW5G1TsZgEmALaHyJFU7B7U150ah2kSLA3okWzMohCFsNEcp56aHUfGmXYiSbTwk5XurmAHNbkaGxqnYl8VAzsI0nQtfn3gDyFquu4WLlknj4wykXIW4JAsefxoicrF8sY9GagoAp70qamTkWOaamvSvVlWMaRpGmJqGRia4ua6MaF7U2skIsTmb70dPXwqpZIwVtlxhKTpI7Yg1Q+0JCYiACT4AXonidvO99Qo8v41F+UE9b+tIZfiEHqKOhi+Hz9kzBtpYGXX5uT/wBDfwoE6EGxFj56V9Nxt41C2lu/hsQCJYUa/wBK1mHow1FDxc5LTQWfDvxnzpFzolsQnjDLzq5b1dmzQgy4Ul0FyY29sDxB+kKqW7K/4gU28kZwbiLPHKDSkW3GcQLqa0DsdVuNKT/oh+mKpW1+Xwq+9kf3ST8l9taVwO5oLmX0mn3rjipwikn+jXW9VrezaeQBRqbXsK6VCB6jbMbs6i/QmiaHTukE+IPSs8w+IbNdgLHxNWvDxErdVB/FaiRjYHJcQyT0GgHMnx9arm8u73HVjGpzdb6Bj4+R86IYbGD2ZLjybT4GpU7m/eNlPs5a04fhg1KnaMC2hC2HkKSKQPzGoOIua3DePdqLFIRw7N99fUHx86zvbW4E8aFoCHI9pQbe+3jQZ4L2joYebWmUyPEFOddf8q8thGAT1J/ZXKaBgGEkbIy+0HGmugII8aue5HZuuIKyYmMLENQoYhn9SOQoccQ3LlrrdgrZ+9hYhXgOttQQbnyFa7uRsVkBnlXK7Cyqear1J8zUzZO7ODhYGPDxqw5NYuR6M17VYRWlj6sUycruqQ9K9NSrYtYqV6Y15JqUQTGvJNImo2LxIjRnbkoufdVvSspK3QL3i24IRlU98jp9H+dUaXFMTcnXxNQtobTaR2Ynmb1DWcsbD668/wAnO8kj0fF40ccF+wn8o1qTFLQdonW2a9jyPT3GpGHmpdIYkG4pPOp0T0Eilojg5LnU0aEbATdBBhpWWb47DXDYpcQgtHISGH3snp4GtTci1VrfHBibDyp1IuPUaimIXF/6Lz+qJRsdj0Yc60fsfxKtJIFOoiH6YrCUnJGt61T+z+98ZiRflAv6wU9jwKLs5b5Dn9NG4ubVnG1cV8onY3uAdANNKtG920+FGUB7zjpztyrP8LLY66eQ1Pvplv8ABiK3ZOxOGKj7mLfjCi+7u0LEqyW9DXfDYVZIx3By8agTbFsbqrA+TUZKgLkvGWzEYXOvK48G/YaHpM0Jykkofov09GrhsjHMndkz+VxcUZZFkFgQwPQ/zra16LyX6OEjaXLP10A+HKoj4dZAD86pHIgnw62OvvrtEXW6c/DNzHp41E2bitCDIbgkHu/yon+Ar/YI3l3fE+HmVCOLlW3S5Q31vVn2aRw0tr3VuFHW2t6ivie8pzK2trMLE386k7NmFrFvEZVHmaqd0SN2T4nIIGg8hzqZeoEb94DRdeXM1LoElsah4dAaZq8Xpy1VQQ9Xrw1eWavBepRLPRNZ7v3vICeBGdBfOfE9B6VdcbiMscjKdQjEeoBrA8TjcxuTqdT76T5s3GNI6HAxKUuz/BKbEVyLknQkHyoe84rz/eBXktz41yOjZ3eyoumysUDhpFc3sRlv9dQIp6AYfaDZcp0BNzUiLEmqcdmU9FmixFS4MTaq7h8T51OinrcdApbLPFjb9a5Ywhh/XWg8E9q7T4yyMx5AE/AVrcmkCkkkYripgGYDoxHwNap/Z0N8ZivyC/rBWQSNck+JJ+Na3/ZvP+LxX5Bf1grtJUcTqrs0jf1vnEFyPm+g1Peaqagsde6PP2jVu7QJQJkGYj5vkoufbaqeQein8ZzyrD9NIPbtbQAOUr72q3h4iPo39ayx2scwBa3W9hVw2XLFiYgO6jjl1P1Uzjd+i+ZVsOtOickJ9G/jQyTfPDhsgD5uV+GxUHwzD89doNkZR3hz+8JOnvqQuBstgAg9LsaYqIm5t+HRNoJOgdTy6jmpoTh8S3ElGZNCNTpzA6V02hhRHGzRx5Wtz5Fj5gc6AYHEkvKeHc3GunRQDetLREm9hvF442GqNqNOXLzrpu/tEGMNntcscqi59o6VT9r7YshNk0B5eNqk7q47LhoQZFBsL2Hnfw86xKaCdDQ8NNd9OXgedEA9AdlShhm7x8z+2iXykHQc/KsNWRTp0Sy1c5pwurECh208TIi3VTVE2/PiJVsrEUOtjUIdldls2vvbFELA3PgKER7fMhuTYVQI9izl7sb+tGzhGykaX9a1NL8BsOOMk+2ix4nb0YGr+utZFtf5uQ21RiSp8ieXlR19iyEksfrNTxsZTHkcBwfEcvMHoaHyMMZx0E4k5Qm0/Cj8ekswqTtfdeeJiY1MidLasPUVXXxDKSCCCOhFj8K574zR0v8A1IOrPXeHE1WBjzUvDzMx8Pz/AArD4zKfNivWWmLEipkGLodszZhfWxPm5yj4CjuGwQU6ui2+8Fz8aJDguQlk+KRWoqyZgo2bQeWprxvfs6ZcHIyAHQBgDqFv3japOFnVNVzE+N/2misW2IyMxF7gqU8fG/kaZjwEtpCT+I5Jvej59rXv7Nw/xeK/IL+sFUjejdwxTHgj5tu8vlf6Puq+/wBnfDMmLxJYEXgX9YK3/QWrVh7tZ2rwMdhwWCq8Fj5Wkax+uhPtHkzeZNhpXnt/wpfF4fWwEBv75D/Cg+7eMMkWVmZnSy2HUdDQ9XQRx+hOgtNqO8SfIcq5YHGNC2ZLJ69fdXdbga90fE144A+iLnxeiRteAXTWy7bF28zjqzW1LaAX8qMriQ2hOdvLkKzbZxYMBcn8FdBVyik7oBIUH6C8/jTcH2EssVE87XWSxIsQL+wCTpbrVJwWIKpK7qylixAYkC1+Zq7PPZbN3R0Qe0fWh21MMJo2Vu8xByjotuVzVz0ZhVlGmkzWQ5Be5Pgb0f2HiAIgAVGW4IABPl+aqzK5DWyrovU8ta8bDxZXim4W+X2Rck68qRlJ+jijUqLzh9rNxVjVjYglifAf0atOC2mp0U6fnt1J8KyeTFlWBv7SHW+psdfz1Nx+3QkSrfV2sSD9FfPzvTSnULF44lPLRpP+VUN8obOORtqPPWgO148kl4xdG1B9elZRjsTLDLeMnIxut+WvSrtsjbDyosRNza9xyHlS0c77bOy+DGMfpDHE/B1phGxPKw9ajSwC/eLD0NcWxsKm2aQ/mpiNPwTmpQ92idLDb6XxN68kpa2bWowxKdI3PqK6SlmGiBfMio1RSX/LPb2AJBJ8OdV3eVYpVyvCpe3ttoVHkRrR5EYDWQWqobXxYE7AtdQAc3MVid1ot609EXYO6sRIzAsOZJ8vCieP2bFEmdI1AzHkNQOmtQcPvFhjYcZ05i5UEa1ZNn4fPETHIs6WsQntDzy9aBgzwUqna/0FmwyatAfBKj/c31+9JqQQwBB5ig+1sI2HcTJ7JNjbofOrDFMJo84511YpHOl/Z6wFnBHWucYVCc2p8L1EwE+UsfCoGBnMuIY9L8q03VIrrbLKHzjvgeQq39msWWaWy5fm+f8AtiqJh8Vmey9DWjbgoRLJc3+b+0KVzxoe40rg0LfzcBtpSxyDEiHJHktwuJe7Fr3zrbnQHZnY7JDJnGPuLWYfJrXHrxa1XEhsjZLZrHLflmtpfyvVNxW8c+EnwkeKsVlTEM3CjeRs0S4cKFVAT7Ukt9PCk+q9Ge8qr8HBezm3+ca+Jiv9unHZ399iL/7qw+Gemwm/ncIkVy93vIqZY4RLLImFWVXYNnbJYgA6jW16m7C3zSQYeKQOcRIILqFGolh4pxAF9Iu6wv0It1FaMsjDcAi1sRYeUNvrz0Tg3VyDSXXq2TX9Kn2xvhFh5uCY5Xy8LiPGqssRxDFYQwLBiWKt7INra2oS/aZCsUUjYbFqZtYYykeeVMqsXjAks3tqMt8xLDStKbXhmUFL0NHdvSyuAerZLk/XXht1tLCSw62TU+pvUDaG/iKJxFDK7RxzuhsgSQ4YhZgDnuMjMoNwOtr0Vm3g4eA+WSROLRrI0QsX71tBYkddKvvIysUUVPF9lOd2b5SBm6cDl/xPOuOG7JCoI+VixN9MPb95R7C7/wAT5wcPiUdSFWN1iDSu0phyIBIRcOCDe1qi4/feQrLwYHVRg5sQssnDsskZK5WUObgMCDa+vLSh0EBOM7JGd0YYwKEuAow97g87ni1Hm7Gi2ny3T/y/L/i1YX7R4Y4o2linErXXghU4hKJGzMFz2P3VLAG5vy0o3sneRcRNJEsE6qhkXjOqiNmiIVlBDE3u3UDkfCtXqikknaM6xfYlJIFB2jovIfJv+dRXYnZS2HUj5WHJOrGCxt4fdDR3a2+6px1jhldo0xBRrII5Hw4HFUHPfuZhe4F9bcqlYXbMsOzvlOIDvIsZcrlVGZj7KqqswAJIA15HWsdUG+fku7BH/Z13y5xJJPTh6AeHt1Mj3JsLcZf/AGv/AN1E2dvk6CRZy2InBS0OHw0kLKGWRiuaZgrqOFJZ7i+XlUmLfMYifCrhlfgyShHmZVEbXw7y8Je9mzjuG9rcxet2zLnKqPbbnS/RxQH+4v8AvKiybj4htDjh/wDH/wCbVx2lHI0bCJ1SSxysyZ1B8Slxf4iq5uptHFzYPC4mVkcyIZZFjjydxoyUjQEm5zW1uL3q+8gdbsHQdnTD28Vn9Yrfbrliuy6KRwzSLouW3C09/fqTN2n4UBCiTScQAoI1UsxyqzoBmF3XiRgqNbtoNDRjeja8mHOFMcbycWfhtGgXOy8GV7DOyhdUBuT0qdmW9rZVNo9kUUq5eKq+Yh/ZnoRsvsTlw7h4tpFT5YY2/XVcYO0XCvJHGiytnjErMEFokKO95BfMLCNgSAQDYdajr2mQmETLh8SylmVQqx94LEZmcMXylQqm+twbDnVSbl6VGKj4c8X2cCQEGcXYWf5rusTpmy59DQ/Y/ZQ0At8szDwMFv3lXfau3khhjlCvIZSixRoBnkaRSyqoYgA5QSbkAAHwoLiN8uCZeJFK7ZiY4EVBKsUeHjllZszBe7xNdeoAq4TlFUmZljjLbQFm7KiQwXF5c3XgX/eVH2X2RGEk/LA1/wDUW/eGrBL2jYZGkzpMqorMsjKoSXLw7iMlv9dH7Vhz8K4bU37vDmggnDlUdi6IFiRpuGHe7ahsr5ct7gE1r5s/2Z+RD9HE9mS81nynxEfX0z0a3Y3U+RyPJxjJmXLYrlA7wNx3j4U+7uLxc2SRynCJe4A73dzr+kFqzVUskpes1HHGPg16iT4CNpY5ivzkauqN4LLlzi3nkX4UqVZonYGndTC8QScMZhm1zN3izM12ANmIMjkE3tmNrU2A3cSLE8YZbJh48NAgFjGiFi/fv3s3zfoE86VKpROxB2xugZ8ZHiDIiomQsixsJHMYcKGcSZSO+bEqSLsB7VEMRurhnjhjKWWFSkWVmRkQgBkDqQcpCrcX1tSpVKJ2PA3Rwud5OH3nWRG772yTC0ihb2XNa5sNTrRHFbNjkg4DrePKq5bm2VbWH1CnpVKK7MFy7n4VixKEljISczAgyS8ZipBBQ8TUEcqkru7hwmQRrk4Jw+W5twWN2T3nW9KlUovscMTuhhZCWMdmJJzI7o2qJGRmUg5SsUYI5HKKJ7M2bHApWNcqlmcgX9ptSdaVKpROwPfdXDF5ZMnelSSNiGbRZRaQqvJGawuQBewvU/E7NjkhMDqGjKcMqeRS1rH4U9KpROwKO5+FMZjKMbvnLtLIZS+UpmMxbOTlZl58iR1rpHurhllEyJkkHslSQqtk4YcR3y5gthe17AClSqUV2ZMGy1OHEEjNIuQIzMxzuAB3mYa3Nr0+yNkRYWPhQLkS5IUEkAm3K50GnKmpVKJ2ZAl3QwjKq8KwVpWUozow45zSjMhBKsbXHLQVM2tsOLEoiSgkIwZMjtGysFK3VlII7rEc+tKlUovsyIN0sKGVhEFKoseVCyoyICEDRg5WChja97XNNBuhhUUoqHLYrZpJGsrI0ZUXY2UK7AAaC9KlUorsybtDYsM0SROvcTKUysyshQZVKOpBU2uLg8jULEboYV0CGPugg2DuD7CxlcwN8pVQCORHOlSqUX2OuJ3WwsntRKfuvUi3FKM+Wx7pJjQ6crVHbcrCHLeMkr1MkmZu8HHEbNd+8L96+tKlUonYO4TDrGuVRpcnqdWJY6nzJrsTSpVKJ2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hIQERITExQUFBQUFhQUFRUVFRUUFxQVFRUVFRQXFBUXHCYeFxkjGhQUHy8gJCcpLCwsFR8xNTAqNSYrLCkBCQoKDgwOGA8PFykYHBwpKSwpKSkpKSkpKSwpKTY0KSkpLSkpKSkpKSwpLCwpNikpKSwpLCwpKSkpLCkpKSkpKf/AABEIAKAA8AMBIgACEQEDEQH/xAAbAAABBQEBAAAAAAAAAAAAAAAFAAEDBAYCB//EAEAQAAEDAgQDBAcFBgUFAAAAAAEAAgMEEQUSITEGQVETImFxMkKBkaGxwRQjUoLRB3KSsuHwJDNic6Jjs8LS8f/EABcBAQEBAQAAAAAAAAAAAAAAAAABAgP/xAAdEQEBAQEAAwEBAQAAAAAAAAAAARECEiExQVED/9oADAMBAAIRAxEAPwD3BOmToOeacJk4QJcHddrh26Dl+6lUTt1Kghfuop+SmkCgmeBZBaZsFHUDZMypbYapSyjr1QU6zX4K7T+gEIrq8DbVNS4y+1sqmxcFqz/Kf+47+UoLNoyTxZG72tcAfhlVifGhlc1wt3SL+YKCVWIOcHNAtYObfroL/wAqbDGiwsgZhdWWEdsf9tvwc79VlqbB5XHMXHXxXGNH7Iwyukc0AHUG5cQQA0DmTmWfJfEdx+ZrH073ENaJDck2ABjdufYsvivFTczzEwyXe45tGNt3banX1OQ5oPR18te4STuu1voM9UeJ/E7xPsWooKOJupaFm9/kanH9QU3Fla5vdhhbYW7zpDtbmAFYpeP7EsqIXRG2j2ntI720voHD3IoyaIeqF2aWF/qhTyv9XImwV7XZi0hzcsTQQbg2ZrqPElXav0b/AOpv8wQI0JpyZIB4vj9V48Byd0KLvqWyQh7dnZSP4hv4/ouk61izF1JJJaZJJJJAkkkkDJ0ydBynCZO1AiopH2XU8mUXVFkmY6oJXOJ2XQDuqZjrKKuq8jCVlXNRWFum5UDGF+5VKlmzG5V9soapqpfswaLlBJ68SOLWHQc1Pj2JZYXW56LPYA8m/mitFSwAWv0RBjmjkg9RWZb+CqOxMljj0afksrgbjONGabsxoxruXPVFrdxx8T8yFisKaXyX8brVVs5jBF7C5J8t0oNwYhZrdeQ+Sw/7QcYMrnw8o445Pa6QX/4kKePE2mVzA43DiPigGMjPiE0Z9aED3Na4fJJ9WinCMpLPar9XxKGuysa99ja7Rp71PQ4T2NMAAS4t1tqdeixeOYdibz93E+KMaNGZrXHbvOudB+i5SbW/xtcPxgyG2o80dlrSxrTYnyWb4TwacsIm1IOUP/GABZw99vYr/HmLyUNM0wxOke45bhpc1gAuXOAF/AKyVLY0GD49HOSwHvjdpFj7ipaN+X7RFyaRI0dA/cfxNJ/MshwZWzyPjbUsa2RzBLG5oDXWO7Xt5HwWplFqqTo6nef4XM/U+9dOfrPTRJ0yddXIkydJAkydJAySdJBzzThJIIKeJO0CrwNU+I8ko26KVYryS2VHF5O4EVNICh2NRgNAHVRVehhsAU1ZMR4q1StBaFcEDTuFFZLHnkw+1T8P0gEd+qn4ney3ZjzTYLMAwDos2xqSocRw6V+bLpdVYMJkZFJm17p+S1AqBp5oPxJXPDO5tezvJLchJbWc4SiFnk8gfktLVYOyd2V2xF/aND8CFnMHqQC63O91oH1+UsPQkewj9QFmXVsxVouHYSBOdM2pPiND8lk8Up2vxBlVE4PheY2G27TlyOzNOw8VrqGozRdn/erW/wBVhMYhfSTsiscgJDn2J53be23qqddWVeeZY9CoasFFGVEZ3APiQCsMMRyE9D3h+bX6qcYk5ws29zYC2+uizLjfjoniuPTNfaJgd3u8S7KGssbkaG7r8ir9HjXbXa+O7LMs8lpEl/SsBq2x6rvBKJoa4vDHPDslgQ8MsBcHlmvurlXShwuxoDrjQANzA/C/6LpP8+s8nO9zcW6aBlhbblfW3kVzVU5Mhk5CnlafMuYR/K5c0Lu6OWnxGieoe8ucG6MbG8v030OUX959is9JYMp0wTrq5EkkkgZOkkgSSSSBimCdM1BRrHa6pMfop6uG4VK9llVhsqE4uw3zckQjOqVVHmbb3KX2sDIJbAK0yoVKaMt3XcT1GlPiGiL2ZxuENoZC1pWokbcW3BQPEML7NrnDZS8rKlgqcwCtNpw9rmHdwKDYfNoibRm1BsQkWsoaf7O8jxU889w/wufcb/RaDE2QiNxnexpsbFxAN+VuaxLMSa/NlNwSR03P9VnMXdajDJwxrngXsWe7KF3xJhYqgJYS3OQGvaTlzAba7XVDBKsNzDkTa3gAEfpIYr3GngrbL6SS/XntZBJCAyUAPjJYbG4Id34yDzBBI/KrOH1eUtcNwWkeYII+S5/aDj8UlSY2OuWMZGQAbh4c93w0H51mqLGS06g+wLHXN/HTnuWZXpImmppZJYrSQTuMmV1wGud6QzD0XA6eOiOUMrqkAva1rWlr7NuQC0hw7xtc3HJYjA+Jte65wPMAH5WWpoOIDISAS7ppstTu/PbN5n30OB25PUn4q66LLC/qWu+IsFzhcALcx1O3gLKXFZgyJxcbDT5hdOY5dXfS2nQbDOLaWocWxygkWJDgW2zXt6Q8CjAW2DpJJkDpkk6Bkly+QBVn1ROyC3dcjdUxMRqU8+ItYLkoLpVCtc3luqMmJOedNAqlU4t710F9j9VJJXsaO8QgFVjulmDXqqbGOebm5UxdGazF2Sd0ewqJlwhldGGMvsh0uNPlaGMOg0J6phrQTcQMi09I9AhtbjEswtYNb0VSkoDuVdq3NijLjvsB1P8Aet0w1DBkDC8OAsbEc79AOaGTYvLIS2H+IbD8w3PgPfyQ6jpnTuIbfIT3najP4N6M+J+C2eGYS2MDRPGG1no+EHP78hLndXa+5Zniap+xTxMGoOrxoNOVvFetTTBrSToACSegGpXhnEtd9pqJJeRNmjo0aBVBuPGnRyuYG3FwbX1BLRppcct/FaHDMTnMgzM+6dz5s/8AYIDwlTs0Lxc+K9LhmiyAAfBTIu15lxRTMdUSSsgLvR1a8sJcA8OfsdSSw/k8UHjqJHd4Ws6xA7ot1HvuvQMRw1zmS23s4tHvsvP8Pg9KMnKWm4F9R+IfI+9VGm4ehkcR3L/mZ+i3VGBBZ0gYBbZ0gbr4G3wQDhCmIAJk25afqjXEdQxrGl7O0bcXNwMnjsT7kGhixTLECGEOeX5WH1Q11iXEctvE3Hs85/aNxa+SbsIyQ2O1+V3kC9/IGy0Bqeype2E2cGOR7Gubq0Eus57ibuOYW8deiwmNCOZ0UcWaWocQ97hdxPd1Dj5nbYWQaTgrAZADI/12iw6DQg3+i3FKJIRpq38J+nRV+H2OjijDhZwa0HnqBZGBIHNKCamq2yDTcbg7hToJI0sOZu/z8CitJVCRtx5EdCglSTpIBpJduu2tTtamqH5WkjdAPxSuDe6N0Niu7dcWLnElXYIkEkUQQLGcRLzkZtzWhqY/u3AaEhZelpCHWO6CWgokXjp7BdU8CWIzBjD4oMhjuIGaTI090b+KnwqjAsq4owx9+Tij2H0yC3T0yx3EdW6eoMIuGsNj4jQ6eZ38h0W2rJhHGTzXnmNVzInte5+WTcbm45h1vVKDW4FStaAtHG26y3D9eJmhzfIi4NiNxcae3mtKZgxhJNgAST4BBmf2hYwI4uwZ6UmryOTOntXmEVNmd5LUYlOZpJJXbE6eA2aPkqMNF0QSYcMhFltcKdmAWcoaJaTDY8tkBUUOYLO41wMJHCRmjh8jv8Lra0trBW8iDzKlw2spwRHBmPI5mke42QzFpasN/wAZI1jb3Efdc5xG2VjfqbL16Rg3C8Q4kjMlY/MSc072n90E2HyQXKKOqxQtjj7kDLC59EW01tbO7wFgPBej8OcHQ0je63U6uefScfE/RW+H6JsbQ1oAA0AAsB5InWVgb3QCfIXQRPjsFAHkFdyVYFgQ4X6hM2QZstjdB2w5kqFpbLYbEG/s5qNz8rlJh1W10pAsdCL35g6j++iAsknSQVWhQVL11DLoh+IzckFGSdufRX4moNUR21CI0VR3dUDYjVho15LMHFSZASLBEMUeXPtyCF4hB3Qg2FG8FoIQjF6jcnZvxPRLDJyyMX5qpjYuWt9p8ygz1UJXHPfQa5VreHa5ssY6hC6iANhcT0UfDrMsTpByKC9xTiAY09GjbqeQWBjw8z5nyDMXdeQ5AdFrcb+9ZHf13OJ9lgPmVdo8HAZsgwXDOOOpKlzDcxju23ytb+gvqvQOIcSvC1jDczaC34Rv9AsJw3T9piMp/D2p0/eyj5otSzFtS8kXZGXlrfwhtzYdNUHOMxZMsI3Hef8AvHYewfNS0MGyEyVJe8udqXEk+ZKP4dGbBAQpoESgjUFOxEYI0F+kvlRKI3CgjsGAdVNThA07dF5Hj1NbEbdZr/xBpXsEmy8yrcNfUYjKRYGN7XAHY2sLE8rhB6Hh4ytv7lSpawdq4OIuTYX56qWkqQ4ZbFrm+kw7t/UeKRa0PBsNNdhugixypAe0DkdfeFHVzkTRjy+ZRGpyvN7C/kuezHRBQxAkt3Ivpcbi6yXAUr2GaNxOaKQm51OpNz43LSfzLYV7e77QspgFxiNWHc25vYHgD4IPTmOuAeouulHD6LfIfJdoBwboELqtXFG2M0CHVUXeKATXDQKyxndaoa1uoCJwQ6BBnp2HOfNVMWZYNCL1DAZHW6qhibLuYEFyOlJjYFVxSmtPY9AtFQ0+jegQbFKxkk5yEG2h8wgoY2LQFdYDSf4XzuVzj5+5t1IRrBKT7pjfAIBGL0ORlL457+9tvmisQ7nsWc4p40hfUimYP8k6vvu7ZzQOmm/gi0VXeM2102B38AUGN/Z/SXqKl9gLWbpsMzi428O4Fq6XDW/aJ3ECx0/iGvwv70K/ZxSEQyOIIzSu33swBtj7brVMaLuI5m/0QefYthJglLeW7T1adv09iLYZsEe4jwjt4btHfZcjxHrN/vn5rP4WdAgO07UTpmofTIhCUBOJittIAQ1ky67YoLkr76BZTifCXwl1XAcsjdZGnUPbzuPcjdFiLHvcA4HKcrvAjkVJjNTGWZHm3afdjmSX93Qe1BnIse+1UxmY0smiDiPEtsXNB9ZpHLkSEVo6rtWtf+IAqpV0zYTHFGLRxMyEdXS3Op5n7sH86q8JSnsA07sc5h/KbfRBpGBSgKKIqUlBVq47gDxHzWWwiEvxWew07Fov5yD9He5bGOEvOnIi9/ooOHaFsJkadX53XcQAXak39zvZfzQHAnSSQVKmXs2EoPT1mc67q9jMn3aE00HNBNVU93gjZdYzUGKEkaE6Ltps4XVLioXiHmgB4XXm/e1RbsWyPaeiGUNGLBXB928EIDmMS9jTvO2m/mvNsOqSx5IuQSt5j82ekffoFlMJpQGhASlqWyNa1w3IstVRjJC5w9Vjj/C0lZWrp7suNxqjFFX3p3+Mb7+eQoPE6qQyy3DbOF9R6xB0JWrwjE6iOImzXFouAS7Ww280DwsBz3uHNxA8gtnhdLmCAxglQ19O10drOu826vJc74k+5XIpDdAuGwYZpqfk09rH+4/cDyd81oZWWII2KC5C/ZZzH8MdDIJIx9286j8Lv0PzWgpd1ddEHAgi4OhB5oMtRPJsi8AQ6rojC85blnI9PA/qrdJNdASY1d2XERTVjiGHL6R0F+pQZwHJKXDTMSbg6G9zZ2uh6FDJqlz6+PO8Os+PLY2DRnGljzRuo4cEws57mk27zQNB0AWXjwsOr5WZjIyK1y7m5wvbTYfog3j6cviqJP8Aqlw8oi1nya5B8CbkmqGf6848ni/zVmfCTExkkYdZjg5zBqHszXeAOtrrioi7KaOQei4dmT1ae9E73aeaDQxBdkLmE6K5Sxcz7EEtPDlFufNVnRjtXN2zAPB6OHdNvgrqpVURMrHDdrH6de9H9AfegswyXuD6Q0I+o8CpFBLsHt5D3t5j6qcG6AHikncHmooBomxbdoUlONEDzN0uhPEU92MHUo8GXCzPEOjmBA9K3QKxPFdqihGgRCmbdAHxqptS26kBVcOj7oXXEgtFbo8KXDNWhBejjuLIXUzmGnqh+Fj7e0W+qNwNQbiyLuTAetC74C/0QYHh2C9l6Vw/R7LBcHWdYL07CQBZBSx3DexqaSf1XOdTv8pASz/k3/kiNU2zT4a+5Px2P8BI8bxGOUebHtK6kIc3TYj4EIK2GV7X89eit1uKshyg7u2C89qKgxvJabFLDZ5J52lxJsg9EiAeCTzWMq+IW00z2u9DOQCPVHK7dwOXNbOlFgF5j+0GQmZ5cC1xsCN7tFw0gjwQb2LHIuyMuduQC5dfQAf3sqXDfE324Z8uRocQ0XvcXsCfHw5LxOY30HXb+i9b4Bw10cEYI1Iufag3NVYgrzzg1ri+Z7zme6V2Y9SNPoVv5GEDVYjhcWdN/vzf9woN/E/uDyVh8DZI8rhcEW/+dFRgacgKu0UmmU7j5IOIKUMA1JHj9VbAUZ2I6KRuyB1DKbPYfNvvF/8AxU11DVjukjcd4fl1/ogeLQlv5h5Hf4/NSqFzruYRzDvdof0U1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data:image/jpeg;base64,/9j/4AAQSkZJRgABAQAAAQABAAD/2wCEAAkGBhIQERITExQUFBQUFhQUFRUVFRUUFxQVFRUVFRQXFBUXHCYeFxkjGhQUHy8gJCcpLCwsFR8xNTAqNSYrLCkBCQoKDgwOGA8PFykYHBwpKSwpKSkpKSkpKSwpKTY0KSkpLSkpKSkpKSwpLCwpNikpKSwpLCwpKSkpLCkpKSkpKf/AABEIAKAA8AMBIgACEQEDEQH/xAAbAAABBQEBAAAAAAAAAAAAAAAFAAEDBAYCB//EAEAQAAEDAgQDBAcFBgUFAAAAAAEAAgMEEQUSITEGQVETImFxMkKBkaGxwRQjUoLRB3KSsuHwJDNic6Jjs8LS8f/EABcBAQEBAQAAAAAAAAAAAAAAAAABAgP/xAAdEQEBAQEAAwEBAQAAAAAAAAAAARECEiExQVED/9oADAMBAAIRAxEAPwD3BOmToOeacJk4QJcHddrh26Dl+6lUTt1Kghfuop+SmkCgmeBZBaZsFHUDZMypbYapSyjr1QU6zX4K7T+gEIrq8DbVNS4y+1sqmxcFqz/Kf+47+UoLNoyTxZG72tcAfhlVifGhlc1wt3SL+YKCVWIOcHNAtYObfroL/wAqbDGiwsgZhdWWEdsf9tvwc79VlqbB5XHMXHXxXGNH7Iwyukc0AHUG5cQQA0DmTmWfJfEdx+ZrH073ENaJDck2ABjdufYsvivFTczzEwyXe45tGNt3banX1OQ5oPR18te4STuu1voM9UeJ/E7xPsWooKOJupaFm9/kanH9QU3Fla5vdhhbYW7zpDtbmAFYpeP7EsqIXRG2j2ntI720voHD3IoyaIeqF2aWF/qhTyv9XImwV7XZi0hzcsTQQbg2ZrqPElXav0b/AOpv8wQI0JpyZIB4vj9V48Byd0KLvqWyQh7dnZSP4hv4/ouk61izF1JJJaZJJJJAkkkkDJ0ydBynCZO1AiopH2XU8mUXVFkmY6oJXOJ2XQDuqZjrKKuq8jCVlXNRWFum5UDGF+5VKlmzG5V9soapqpfswaLlBJ68SOLWHQc1Pj2JZYXW56LPYA8m/mitFSwAWv0RBjmjkg9RWZb+CqOxMljj0afksrgbjONGabsxoxruXPVFrdxx8T8yFisKaXyX8brVVs5jBF7C5J8t0oNwYhZrdeQ+Sw/7QcYMrnw8o445Pa6QX/4kKePE2mVzA43DiPigGMjPiE0Z9aED3Na4fJJ9WinCMpLPar9XxKGuysa99ja7Rp71PQ4T2NMAAS4t1tqdeixeOYdibz93E+KMaNGZrXHbvOudB+i5SbW/xtcPxgyG2o80dlrSxrTYnyWb4TwacsIm1IOUP/GABZw99vYr/HmLyUNM0wxOke45bhpc1gAuXOAF/AKyVLY0GD49HOSwHvjdpFj7ipaN+X7RFyaRI0dA/cfxNJ/MshwZWzyPjbUsa2RzBLG5oDXWO7Xt5HwWplFqqTo6nef4XM/U+9dOfrPTRJ0yddXIkydJAkydJAySdJBzzThJIIKeJO0CrwNU+I8ko26KVYryS2VHF5O4EVNICh2NRgNAHVRVehhsAU1ZMR4q1StBaFcEDTuFFZLHnkw+1T8P0gEd+qn4ney3ZjzTYLMAwDos2xqSocRw6V+bLpdVYMJkZFJm17p+S1AqBp5oPxJXPDO5tezvJLchJbWc4SiFnk8gfktLVYOyd2V2xF/aND8CFnMHqQC63O91oH1+UsPQkewj9QFmXVsxVouHYSBOdM2pPiND8lk8Up2vxBlVE4PheY2G27TlyOzNOw8VrqGozRdn/erW/wBVhMYhfSTsiscgJDn2J53be23qqddWVeeZY9CoasFFGVEZ3APiQCsMMRyE9D3h+bX6qcYk5ws29zYC2+uizLjfjoniuPTNfaJgd3u8S7KGssbkaG7r8ir9HjXbXa+O7LMs8lpEl/SsBq2x6rvBKJoa4vDHPDslgQ8MsBcHlmvurlXShwuxoDrjQANzA/C/6LpP8+s8nO9zcW6aBlhbblfW3kVzVU5Mhk5CnlafMuYR/K5c0Lu6OWnxGieoe8ucG6MbG8v030OUX959is9JYMp0wTrq5EkkkgZOkkgSSSSBimCdM1BRrHa6pMfop6uG4VK9llVhsqE4uw3zckQjOqVVHmbb3KX2sDIJbAK0yoVKaMt3XcT1GlPiGiL2ZxuENoZC1pWokbcW3BQPEML7NrnDZS8rKlgqcwCtNpw9rmHdwKDYfNoibRm1BsQkWsoaf7O8jxU889w/wufcb/RaDE2QiNxnexpsbFxAN+VuaxLMSa/NlNwSR03P9VnMXdajDJwxrngXsWe7KF3xJhYqgJYS3OQGvaTlzAba7XVDBKsNzDkTa3gAEfpIYr3GngrbL6SS/XntZBJCAyUAPjJYbG4Id34yDzBBI/KrOH1eUtcNwWkeYII+S5/aDj8UlSY2OuWMZGQAbh4c93w0H51mqLGS06g+wLHXN/HTnuWZXpImmppZJYrSQTuMmV1wGud6QzD0XA6eOiOUMrqkAva1rWlr7NuQC0hw7xtc3HJYjA+Jte65wPMAH5WWpoOIDISAS7ppstTu/PbN5n30OB25PUn4q66LLC/qWu+IsFzhcALcx1O3gLKXFZgyJxcbDT5hdOY5dXfS2nQbDOLaWocWxygkWJDgW2zXt6Q8CjAW2DpJJkDpkk6Bkly+QBVn1ROyC3dcjdUxMRqU8+ItYLkoLpVCtc3luqMmJOedNAqlU4t710F9j9VJJXsaO8QgFVjulmDXqqbGOebm5UxdGazF2Sd0ewqJlwhldGGMvsh0uNPlaGMOg0J6phrQTcQMi09I9AhtbjEswtYNb0VSkoDuVdq3NijLjvsB1P8Aet0w1DBkDC8OAsbEc79AOaGTYvLIS2H+IbD8w3PgPfyQ6jpnTuIbfIT3najP4N6M+J+C2eGYS2MDRPGG1no+EHP78hLndXa+5Zniap+xTxMGoOrxoNOVvFetTTBrSToACSegGpXhnEtd9pqJJeRNmjo0aBVBuPGnRyuYG3FwbX1BLRppcct/FaHDMTnMgzM+6dz5s/8AYIDwlTs0Lxc+K9LhmiyAAfBTIu15lxRTMdUSSsgLvR1a8sJcA8OfsdSSw/k8UHjqJHd4Ws6xA7ot1HvuvQMRw1zmS23s4tHvsvP8Pg9KMnKWm4F9R+IfI+9VGm4ehkcR3L/mZ+i3VGBBZ0gYBbZ0gbr4G3wQDhCmIAJk25afqjXEdQxrGl7O0bcXNwMnjsT7kGhixTLECGEOeX5WH1Q11iXEctvE3Hs85/aNxa+SbsIyQ2O1+V3kC9/IGy0Bqeype2E2cGOR7Gubq0Eus57ibuOYW8deiwmNCOZ0UcWaWocQ97hdxPd1Dj5nbYWQaTgrAZADI/12iw6DQg3+i3FKJIRpq38J+nRV+H2OjijDhZwa0HnqBZGBIHNKCamq2yDTcbg7hToJI0sOZu/z8CitJVCRtx5EdCglSTpIBpJduu2tTtamqH5WkjdAPxSuDe6N0Niu7dcWLnElXYIkEkUQQLGcRLzkZtzWhqY/u3AaEhZelpCHWO6CWgokXjp7BdU8CWIzBjD4oMhjuIGaTI090b+KnwqjAsq4owx9+Tij2H0yC3T0yx3EdW6eoMIuGsNj4jQ6eZ38h0W2rJhHGTzXnmNVzInte5+WTcbm45h1vVKDW4FStaAtHG26y3D9eJmhzfIi4NiNxcae3mtKZgxhJNgAST4BBmf2hYwI4uwZ6UmryOTOntXmEVNmd5LUYlOZpJJXbE6eA2aPkqMNF0QSYcMhFltcKdmAWcoaJaTDY8tkBUUOYLO41wMJHCRmjh8jv8Lra0trBW8iDzKlw2spwRHBmPI5mke42QzFpasN/wAZI1jb3Efdc5xG2VjfqbL16Rg3C8Q4kjMlY/MSc072n90E2HyQXKKOqxQtjj7kDLC59EW01tbO7wFgPBej8OcHQ0je63U6uefScfE/RW+H6JsbQ1oAA0AAsB5InWVgb3QCfIXQRPjsFAHkFdyVYFgQ4X6hM2QZstjdB2w5kqFpbLYbEG/s5qNz8rlJh1W10pAsdCL35g6j++iAsknSQVWhQVL11DLoh+IzckFGSdufRX4moNUR21CI0VR3dUDYjVho15LMHFSZASLBEMUeXPtyCF4hB3Qg2FG8FoIQjF6jcnZvxPRLDJyyMX5qpjYuWt9p8ygz1UJXHPfQa5VreHa5ssY6hC6iANhcT0UfDrMsTpByKC9xTiAY09GjbqeQWBjw8z5nyDMXdeQ5AdFrcb+9ZHf13OJ9lgPmVdo8HAZsgwXDOOOpKlzDcxju23ytb+gvqvQOIcSvC1jDczaC34Rv9AsJw3T9piMp/D2p0/eyj5otSzFtS8kXZGXlrfwhtzYdNUHOMxZMsI3Hef8AvHYewfNS0MGyEyVJe8udqXEk+ZKP4dGbBAQpoESgjUFOxEYI0F+kvlRKI3CgjsGAdVNThA07dF5Hj1NbEbdZr/xBpXsEmy8yrcNfUYjKRYGN7XAHY2sLE8rhB6Hh4ytv7lSpawdq4OIuTYX56qWkqQ4ZbFrm+kw7t/UeKRa0PBsNNdhugixypAe0DkdfeFHVzkTRjy+ZRGpyvN7C/kuezHRBQxAkt3Ivpcbi6yXAUr2GaNxOaKQm51OpNz43LSfzLYV7e77QspgFxiNWHc25vYHgD4IPTmOuAeouulHD6LfIfJdoBwboELqtXFG2M0CHVUXeKATXDQKyxndaoa1uoCJwQ6BBnp2HOfNVMWZYNCL1DAZHW6qhibLuYEFyOlJjYFVxSmtPY9AtFQ0+jegQbFKxkk5yEG2h8wgoY2LQFdYDSf4XzuVzj5+5t1IRrBKT7pjfAIBGL0ORlL457+9tvmisQ7nsWc4p40hfUimYP8k6vvu7ZzQOmm/gi0VXeM2102B38AUGN/Z/SXqKl9gLWbpsMzi428O4Fq6XDW/aJ3ECx0/iGvwv70K/ZxSEQyOIIzSu33swBtj7brVMaLuI5m/0QefYthJglLeW7T1adv09iLYZsEe4jwjt4btHfZcjxHrN/vn5rP4WdAgO07UTpmofTIhCUBOJittIAQ1ky67YoLkr76BZTifCXwl1XAcsjdZGnUPbzuPcjdFiLHvcA4HKcrvAjkVJjNTGWZHm3afdjmSX93Qe1BnIse+1UxmY0smiDiPEtsXNB9ZpHLkSEVo6rtWtf+IAqpV0zYTHFGLRxMyEdXS3Op5n7sH86q8JSnsA07sc5h/KbfRBpGBSgKKIqUlBVq47gDxHzWWwiEvxWew07Fov5yD9He5bGOEvOnIi9/ooOHaFsJkadX53XcQAXak39zvZfzQHAnSSQVKmXs2EoPT1mc67q9jMn3aE00HNBNVU93gjZdYzUGKEkaE6Ltps4XVLioXiHmgB4XXm/e1RbsWyPaeiGUNGLBXB928EIDmMS9jTvO2m/mvNsOqSx5IuQSt5j82ekffoFlMJpQGhASlqWyNa1w3IstVRjJC5w9Vjj/C0lZWrp7suNxqjFFX3p3+Mb7+eQoPE6qQyy3DbOF9R6xB0JWrwjE6iOImzXFouAS7Ww280DwsBz3uHNxA8gtnhdLmCAxglQ19O10drOu826vJc74k+5XIpDdAuGwYZpqfk09rH+4/cDyd81oZWWII2KC5C/ZZzH8MdDIJIx9286j8Lv0PzWgpd1ddEHAgi4OhB5oMtRPJsi8AQ6rojC85blnI9PA/qrdJNdASY1d2XERTVjiGHL6R0F+pQZwHJKXDTMSbg6G9zZ2uh6FDJqlz6+PO8Os+PLY2DRnGljzRuo4cEws57mk27zQNB0AWXjwsOr5WZjIyK1y7m5wvbTYfog3j6cviqJP8Aqlw8oi1nya5B8CbkmqGf6848ni/zVmfCTExkkYdZjg5zBqHszXeAOtrrioi7KaOQei4dmT1ae9E73aeaDQxBdkLmE6K5Sxcz7EEtPDlFufNVnRjtXN2zAPB6OHdNvgrqpVURMrHDdrH6de9H9AfegswyXuD6Q0I+o8CpFBLsHt5D3t5j6qcG6AHikncHmooBomxbdoUlONEDzN0uhPEU92MHUo8GXCzPEOjmBA9K3QKxPFdqihGgRCmbdAHxqptS26kBVcOj7oXXEgtFbo8KXDNWhBejjuLIXUzmGnqh+Fj7e0W+qNwNQbiyLuTAetC74C/0QYHh2C9l6Vw/R7LBcHWdYL07CQBZBSx3DexqaSf1XOdTv8pASz/k3/kiNU2zT4a+5Px2P8BI8bxGOUebHtK6kIc3TYj4EIK2GV7X89eit1uKshyg7u2C89qKgxvJabFLDZ5J52lxJsg9EiAeCTzWMq+IW00z2u9DOQCPVHK7dwOXNbOlFgF5j+0GQmZ5cC1xsCN7tFw0gjwQb2LHIuyMuduQC5dfQAf3sqXDfE324Z8uRocQ0XvcXsCfHw5LxOY30HXb+i9b4Bw10cEYI1Iufag3NVYgrzzg1ri+Z7zme6V2Y9SNPoVv5GEDVYjhcWdN/vzf9woN/E/uDyVh8DZI8rhcEW/+dFRgacgKu0UmmU7j5IOIKUMA1JHj9VbAUZ2I6KRuyB1DKbPYfNvvF/8AxU11DVjukjcd4fl1/ogeLQlv5h5Hf4/NSqFzruYRzDvdof0U1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data:image/jpeg;base64,/9j/4AAQSkZJRgABAQAAAQABAAD/2wCEAAkGBhIQERITExQUFBQUFhQUFRUVFRUUFxQVFRUVFRQXFBUXHCYeFxkjGhQUHy8gJCcpLCwsFR8xNTAqNSYrLCkBCQoKDgwOGA8PFykYHBwpKSwpKSkpKSkpKSwpKTY0KSkpLSkpKSkpKSwpLCwpNikpKSwpLCwpKSkpLCkpKSkpKf/AABEIAKAA8AMBIgACEQEDEQH/xAAbAAABBQEBAAAAAAAAAAAAAAAFAAEDBAYCB//EAEAQAAEDAgQDBAcFBgUFAAAAAAEAAgMEEQUSITEGQVETImFxMkKBkaGxwRQjUoLRB3KSsuHwJDNic6Jjs8LS8f/EABcBAQEBAQAAAAAAAAAAAAAAAAABAgP/xAAdEQEBAQEAAwEBAQAAAAAAAAAAARECEiExQVED/9oADAMBAAIRAxEAPwD3BOmToOeacJk4QJcHddrh26Dl+6lUTt1Kghfuop+SmkCgmeBZBaZsFHUDZMypbYapSyjr1QU6zX4K7T+gEIrq8DbVNS4y+1sqmxcFqz/Kf+47+UoLNoyTxZG72tcAfhlVifGhlc1wt3SL+YKCVWIOcHNAtYObfroL/wAqbDGiwsgZhdWWEdsf9tvwc79VlqbB5XHMXHXxXGNH7Iwyukc0AHUG5cQQA0DmTmWfJfEdx+ZrH073ENaJDck2ABjdufYsvivFTczzEwyXe45tGNt3banX1OQ5oPR18te4STuu1voM9UeJ/E7xPsWooKOJupaFm9/kanH9QU3Fla5vdhhbYW7zpDtbmAFYpeP7EsqIXRG2j2ntI720voHD3IoyaIeqF2aWF/qhTyv9XImwV7XZi0hzcsTQQbg2ZrqPElXav0b/AOpv8wQI0JpyZIB4vj9V48Byd0KLvqWyQh7dnZSP4hv4/ouk61izF1JJJaZJJJJAkkkkDJ0ydBynCZO1AiopH2XU8mUXVFkmY6oJXOJ2XQDuqZjrKKuq8jCVlXNRWFum5UDGF+5VKlmzG5V9soapqpfswaLlBJ68SOLWHQc1Pj2JZYXW56LPYA8m/mitFSwAWv0RBjmjkg9RWZb+CqOxMljj0afksrgbjONGabsxoxruXPVFrdxx8T8yFisKaXyX8brVVs5jBF7C5J8t0oNwYhZrdeQ+Sw/7QcYMrnw8o445Pa6QX/4kKePE2mVzA43DiPigGMjPiE0Z9aED3Na4fJJ9WinCMpLPar9XxKGuysa99ja7Rp71PQ4T2NMAAS4t1tqdeixeOYdibz93E+KMaNGZrXHbvOudB+i5SbW/xtcPxgyG2o80dlrSxrTYnyWb4TwacsIm1IOUP/GABZw99vYr/HmLyUNM0wxOke45bhpc1gAuXOAF/AKyVLY0GD49HOSwHvjdpFj7ipaN+X7RFyaRI0dA/cfxNJ/MshwZWzyPjbUsa2RzBLG5oDXWO7Xt5HwWplFqqTo6nef4XM/U+9dOfrPTRJ0yddXIkydJAkydJAySdJBzzThJIIKeJO0CrwNU+I8ko26KVYryS2VHF5O4EVNICh2NRgNAHVRVehhsAU1ZMR4q1StBaFcEDTuFFZLHnkw+1T8P0gEd+qn4ney3ZjzTYLMAwDos2xqSocRw6V+bLpdVYMJkZFJm17p+S1AqBp5oPxJXPDO5tezvJLchJbWc4SiFnk8gfktLVYOyd2V2xF/aND8CFnMHqQC63O91oH1+UsPQkewj9QFmXVsxVouHYSBOdM2pPiND8lk8Up2vxBlVE4PheY2G27TlyOzNOw8VrqGozRdn/erW/wBVhMYhfSTsiscgJDn2J53be23qqddWVeeZY9CoasFFGVEZ3APiQCsMMRyE9D3h+bX6qcYk5ws29zYC2+uizLjfjoniuPTNfaJgd3u8S7KGssbkaG7r8ir9HjXbXa+O7LMs8lpEl/SsBq2x6rvBKJoa4vDHPDslgQ8MsBcHlmvurlXShwuxoDrjQANzA/C/6LpP8+s8nO9zcW6aBlhbblfW3kVzVU5Mhk5CnlafMuYR/K5c0Lu6OWnxGieoe8ucG6MbG8v030OUX959is9JYMp0wTrq5EkkkgZOkkgSSSSBimCdM1BRrHa6pMfop6uG4VK9llVhsqE4uw3zckQjOqVVHmbb3KX2sDIJbAK0yoVKaMt3XcT1GlPiGiL2ZxuENoZC1pWokbcW3BQPEML7NrnDZS8rKlgqcwCtNpw9rmHdwKDYfNoibRm1BsQkWsoaf7O8jxU889w/wufcb/RaDE2QiNxnexpsbFxAN+VuaxLMSa/NlNwSR03P9VnMXdajDJwxrngXsWe7KF3xJhYqgJYS3OQGvaTlzAba7XVDBKsNzDkTa3gAEfpIYr3GngrbL6SS/XntZBJCAyUAPjJYbG4Id34yDzBBI/KrOH1eUtcNwWkeYII+S5/aDj8UlSY2OuWMZGQAbh4c93w0H51mqLGS06g+wLHXN/HTnuWZXpImmppZJYrSQTuMmV1wGud6QzD0XA6eOiOUMrqkAva1rWlr7NuQC0hw7xtc3HJYjA+Jte65wPMAH5WWpoOIDISAS7ppstTu/PbN5n30OB25PUn4q66LLC/qWu+IsFzhcALcx1O3gLKXFZgyJxcbDT5hdOY5dXfS2nQbDOLaWocWxygkWJDgW2zXt6Q8CjAW2DpJJkDpkk6Bkly+QBVn1ROyC3dcjdUxMRqU8+ItYLkoLpVCtc3luqMmJOedNAqlU4t710F9j9VJJXsaO8QgFVjulmDXqqbGOebm5UxdGazF2Sd0ewqJlwhldGGMvsh0uNPlaGMOg0J6phrQTcQMi09I9AhtbjEswtYNb0VSkoDuVdq3NijLjvsB1P8Aet0w1DBkDC8OAsbEc79AOaGTYvLIS2H+IbD8w3PgPfyQ6jpnTuIbfIT3najP4N6M+J+C2eGYS2MDRPGG1no+EHP78hLndXa+5Zniap+xTxMGoOrxoNOVvFetTTBrSToACSegGpXhnEtd9pqJJeRNmjo0aBVBuPGnRyuYG3FwbX1BLRppcct/FaHDMTnMgzM+6dz5s/8AYIDwlTs0Lxc+K9LhmiyAAfBTIu15lxRTMdUSSsgLvR1a8sJcA8OfsdSSw/k8UHjqJHd4Ws6xA7ot1HvuvQMRw1zmS23s4tHvsvP8Pg9KMnKWm4F9R+IfI+9VGm4ehkcR3L/mZ+i3VGBBZ0gYBbZ0gbr4G3wQDhCmIAJk25afqjXEdQxrGl7O0bcXNwMnjsT7kGhixTLECGEOeX5WH1Q11iXEctvE3Hs85/aNxa+SbsIyQ2O1+V3kC9/IGy0Bqeype2E2cGOR7Gubq0Eus57ibuOYW8deiwmNCOZ0UcWaWocQ97hdxPd1Dj5nbYWQaTgrAZADI/12iw6DQg3+i3FKJIRpq38J+nRV+H2OjijDhZwa0HnqBZGBIHNKCamq2yDTcbg7hToJI0sOZu/z8CitJVCRtx5EdCglSTpIBpJduu2tTtamqH5WkjdAPxSuDe6N0Niu7dcWLnElXYIkEkUQQLGcRLzkZtzWhqY/u3AaEhZelpCHWO6CWgokXjp7BdU8CWIzBjD4oMhjuIGaTI090b+KnwqjAsq4owx9+Tij2H0yC3T0yx3EdW6eoMIuGsNj4jQ6eZ38h0W2rJhHGTzXnmNVzInte5+WTcbm45h1vVKDW4FStaAtHG26y3D9eJmhzfIi4NiNxcae3mtKZgxhJNgAST4BBmf2hYwI4uwZ6UmryOTOntXmEVNmd5LUYlOZpJJXbE6eA2aPkqMNF0QSYcMhFltcKdmAWcoaJaTDY8tkBUUOYLO41wMJHCRmjh8jv8Lra0trBW8iDzKlw2spwRHBmPI5mke42QzFpasN/wAZI1jb3Efdc5xG2VjfqbL16Rg3C8Q4kjMlY/MSc072n90E2HyQXKKOqxQtjj7kDLC59EW01tbO7wFgPBej8OcHQ0je63U6uefScfE/RW+H6JsbQ1oAA0AAsB5InWVgb3QCfIXQRPjsFAHkFdyVYFgQ4X6hM2QZstjdB2w5kqFpbLYbEG/s5qNz8rlJh1W10pAsdCL35g6j++iAsknSQVWhQVL11DLoh+IzckFGSdufRX4moNUR21CI0VR3dUDYjVho15LMHFSZASLBEMUeXPtyCF4hB3Qg2FG8FoIQjF6jcnZvxPRLDJyyMX5qpjYuWt9p8ygz1UJXHPfQa5VreHa5ssY6hC6iANhcT0UfDrMsTpByKC9xTiAY09GjbqeQWBjw8z5nyDMXdeQ5AdFrcb+9ZHf13OJ9lgPmVdo8HAZsgwXDOOOpKlzDcxju23ytb+gvqvQOIcSvC1jDczaC34Rv9AsJw3T9piMp/D2p0/eyj5otSzFtS8kXZGXlrfwhtzYdNUHOMxZMsI3Hef8AvHYewfNS0MGyEyVJe8udqXEk+ZKP4dGbBAQpoESgjUFOxEYI0F+kvlRKI3CgjsGAdVNThA07dF5Hj1NbEbdZr/xBpXsEmy8yrcNfUYjKRYGN7XAHY2sLE8rhB6Hh4ytv7lSpawdq4OIuTYX56qWkqQ4ZbFrm+kw7t/UeKRa0PBsNNdhugixypAe0DkdfeFHVzkTRjy+ZRGpyvN7C/kuezHRBQxAkt3Ivpcbi6yXAUr2GaNxOaKQm51OpNz43LSfzLYV7e77QspgFxiNWHc25vYHgD4IPTmOuAeouulHD6LfIfJdoBwboELqtXFG2M0CHVUXeKATXDQKyxndaoa1uoCJwQ6BBnp2HOfNVMWZYNCL1DAZHW6qhibLuYEFyOlJjYFVxSmtPY9AtFQ0+jegQbFKxkk5yEG2h8wgoY2LQFdYDSf4XzuVzj5+5t1IRrBKT7pjfAIBGL0ORlL457+9tvmisQ7nsWc4p40hfUimYP8k6vvu7ZzQOmm/gi0VXeM2102B38AUGN/Z/SXqKl9gLWbpsMzi428O4Fq6XDW/aJ3ECx0/iGvwv70K/ZxSEQyOIIzSu33swBtj7brVMaLuI5m/0QefYthJglLeW7T1adv09iLYZsEe4jwjt4btHfZcjxHrN/vn5rP4WdAgO07UTpmofTIhCUBOJittIAQ1ky67YoLkr76BZTifCXwl1XAcsjdZGnUPbzuPcjdFiLHvcA4HKcrvAjkVJjNTGWZHm3afdjmSX93Qe1BnIse+1UxmY0smiDiPEtsXNB9ZpHLkSEVo6rtWtf+IAqpV0zYTHFGLRxMyEdXS3Op5n7sH86q8JSnsA07sc5h/KbfRBpGBSgKKIqUlBVq47gDxHzWWwiEvxWew07Fov5yD9He5bGOEvOnIi9/ooOHaFsJkadX53XcQAXak39zvZfzQHAnSSQVKmXs2EoPT1mc67q9jMn3aE00HNBNVU93gjZdYzUGKEkaE6Ltps4XVLioXiHmgB4XXm/e1RbsWyPaeiGUNGLBXB928EIDmMS9jTvO2m/mvNsOqSx5IuQSt5j82ekffoFlMJpQGhASlqWyNa1w3IstVRjJC5w9Vjj/C0lZWrp7suNxqjFFX3p3+Mb7+eQoPE6qQyy3DbOF9R6xB0JWrwjE6iOImzXFouAS7Ww280DwsBz3uHNxA8gtnhdLmCAxglQ19O10drOu826vJc74k+5XIpDdAuGwYZpqfk09rH+4/cDyd81oZWWII2KC5C/ZZzH8MdDIJIx9286j8Lv0PzWgpd1ddEHAgi4OhB5oMtRPJsi8AQ6rojC85blnI9PA/qrdJNdASY1d2XERTVjiGHL6R0F+pQZwHJKXDTMSbg6G9zZ2uh6FDJqlz6+PO8Os+PLY2DRnGljzRuo4cEws57mk27zQNB0AWXjwsOr5WZjIyK1y7m5wvbTYfog3j6cviqJP8Aqlw8oi1nya5B8CbkmqGf6848ni/zVmfCTExkkYdZjg5zBqHszXeAOtrrioi7KaOQei4dmT1ae9E73aeaDQxBdkLmE6K5Sxcz7EEtPDlFufNVnRjtXN2zAPB6OHdNvgrqpVURMrHDdrH6de9H9AfegswyXuD6Q0I+o8CpFBLsHt5D3t5j6qcG6AHikncHmooBomxbdoUlONEDzN0uhPEU92MHUo8GXCzPEOjmBA9K3QKxPFdqihGgRCmbdAHxqptS26kBVcOj7oXXEgtFbo8KXDNWhBejjuLIXUzmGnqh+Fj7e0W+qNwNQbiyLuTAetC74C/0QYHh2C9l6Vw/R7LBcHWdYL07CQBZBSx3DexqaSf1XOdTv8pASz/k3/kiNU2zT4a+5Px2P8BI8bxGOUebHtK6kIc3TYj4EIK2GV7X89eit1uKshyg7u2C89qKgxvJabFLDZ5J52lxJsg9EiAeCTzWMq+IW00z2u9DOQCPVHK7dwOXNbOlFgF5j+0GQmZ5cC1xsCN7tFw0gjwQb2LHIuyMuduQC5dfQAf3sqXDfE324Z8uRocQ0XvcXsCfHw5LxOY30HXb+i9b4Bw10cEYI1Iufag3NVYgrzzg1ri+Z7zme6V2Y9SNPoVv5GEDVYjhcWdN/vzf9woN/E/uDyVh8DZI8rhcEW/+dFRgacgKu0UmmU7j5IOIKUMA1JHj9VbAUZ2I6KRuyB1DKbPYfNvvF/8AxU11DVjukjcd4fl1/ogeLQlv5h5Hf4/NSqFzruYRzDvdof0U1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data:image/jpeg;base64,/9j/4AAQSkZJRgABAQAAAQABAAD/2wCEAAkGBhIQERITExQUFBQUFhQUFRUVFRUUFxQVFRUVFRQXFBUXHCYeFxkjGhQUHy8gJCcpLCwsFR8xNTAqNSYrLCkBCQoKDgwOGA8PFykYHBwpKSwpKSkpKSkpKSwpKTY0KSkpLSkpKSkpKSwpLCwpNikpKSwpLCwpKSkpLCkpKSkpKf/AABEIAKAA8AMBIgACEQEDEQH/xAAbAAABBQEBAAAAAAAAAAAAAAAFAAEDBAYCB//EAEAQAAEDAgQDBAcFBgUFAAAAAAEAAgMEEQUSITEGQVETImFxMkKBkaGxwRQjUoLRB3KSsuHwJDNic6Jjs8LS8f/EABcBAQEBAQAAAAAAAAAAAAAAAAABAgP/xAAdEQEBAQEAAwEBAQAAAAAAAAAAARECEiExQVED/9oADAMBAAIRAxEAPwD3BOmToOeacJk4QJcHddrh26Dl+6lUTt1Kghfuop+SmkCgmeBZBaZsFHUDZMypbYapSyjr1QU6zX4K7T+gEIrq8DbVNS4y+1sqmxcFqz/Kf+47+UoLNoyTxZG72tcAfhlVifGhlc1wt3SL+YKCVWIOcHNAtYObfroL/wAqbDGiwsgZhdWWEdsf9tvwc79VlqbB5XHMXHXxXGNH7Iwyukc0AHUG5cQQA0DmTmWfJfEdx+ZrH073ENaJDck2ABjdufYsvivFTczzEwyXe45tGNt3banX1OQ5oPR18te4STuu1voM9UeJ/E7xPsWooKOJupaFm9/kanH9QU3Fla5vdhhbYW7zpDtbmAFYpeP7EsqIXRG2j2ntI720voHD3IoyaIeqF2aWF/qhTyv9XImwV7XZi0hzcsTQQbg2ZrqPElXav0b/AOpv8wQI0JpyZIB4vj9V48Byd0KLvqWyQh7dnZSP4hv4/ouk61izF1JJJaZJJJJAkkkkDJ0ydBynCZO1AiopH2XU8mUXVFkmY6oJXOJ2XQDuqZjrKKuq8jCVlXNRWFum5UDGF+5VKlmzG5V9soapqpfswaLlBJ68SOLWHQc1Pj2JZYXW56LPYA8m/mitFSwAWv0RBjmjkg9RWZb+CqOxMljj0afksrgbjONGabsxoxruXPVFrdxx8T8yFisKaXyX8brVVs5jBF7C5J8t0oNwYhZrdeQ+Sw/7QcYMrnw8o445Pa6QX/4kKePE2mVzA43DiPigGMjPiE0Z9aED3Na4fJJ9WinCMpLPar9XxKGuysa99ja7Rp71PQ4T2NMAAS4t1tqdeixeOYdibz93E+KMaNGZrXHbvOudB+i5SbW/xtcPxgyG2o80dlrSxrTYnyWb4TwacsIm1IOUP/GABZw99vYr/HmLyUNM0wxOke45bhpc1gAuXOAF/AKyVLY0GD49HOSwHvjdpFj7ipaN+X7RFyaRI0dA/cfxNJ/MshwZWzyPjbUsa2RzBLG5oDXWO7Xt5HwWplFqqTo6nef4XM/U+9dOfrPTRJ0yddXIkydJAkydJAySdJBzzThJIIKeJO0CrwNU+I8ko26KVYryS2VHF5O4EVNICh2NRgNAHVRVehhsAU1ZMR4q1StBaFcEDTuFFZLHnkw+1T8P0gEd+qn4ney3ZjzTYLMAwDos2xqSocRw6V+bLpdVYMJkZFJm17p+S1AqBp5oPxJXPDO5tezvJLchJbWc4SiFnk8gfktLVYOyd2V2xF/aND8CFnMHqQC63O91oH1+UsPQkewj9QFmXVsxVouHYSBOdM2pPiND8lk8Up2vxBlVE4PheY2G27TlyOzNOw8VrqGozRdn/erW/wBVhMYhfSTsiscgJDn2J53be23qqddWVeeZY9CoasFFGVEZ3APiQCsMMRyE9D3h+bX6qcYk5ws29zYC2+uizLjfjoniuPTNfaJgd3u8S7KGssbkaG7r8ir9HjXbXa+O7LMs8lpEl/SsBq2x6rvBKJoa4vDHPDslgQ8MsBcHlmvurlXShwuxoDrjQANzA/C/6LpP8+s8nO9zcW6aBlhbblfW3kVzVU5Mhk5CnlafMuYR/K5c0Lu6OWnxGieoe8ucG6MbG8v030OUX959is9JYMp0wTrq5EkkkgZOkkgSSSSBimCdM1BRrHa6pMfop6uG4VK9llVhsqE4uw3zckQjOqVVHmbb3KX2sDIJbAK0yoVKaMt3XcT1GlPiGiL2ZxuENoZC1pWokbcW3BQPEML7NrnDZS8rKlgqcwCtNpw9rmHdwKDYfNoibRm1BsQkWsoaf7O8jxU889w/wufcb/RaDE2QiNxnexpsbFxAN+VuaxLMSa/NlNwSR03P9VnMXdajDJwxrngXsWe7KF3xJhYqgJYS3OQGvaTlzAba7XVDBKsNzDkTa3gAEfpIYr3GngrbL6SS/XntZBJCAyUAPjJYbG4Id34yDzBBI/KrOH1eUtcNwWkeYII+S5/aDj8UlSY2OuWMZGQAbh4c93w0H51mqLGS06g+wLHXN/HTnuWZXpImmppZJYrSQTuMmV1wGud6QzD0XA6eOiOUMrqkAva1rWlr7NuQC0hw7xtc3HJYjA+Jte65wPMAH5WWpoOIDISAS7ppstTu/PbN5n30OB25PUn4q66LLC/qWu+IsFzhcALcx1O3gLKXFZgyJxcbDT5hdOY5dXfS2nQbDOLaWocWxygkWJDgW2zXt6Q8CjAW2DpJJkDpkk6Bkly+QBVn1ROyC3dcjdUxMRqU8+ItYLkoLpVCtc3luqMmJOedNAqlU4t710F9j9VJJXsaO8QgFVjulmDXqqbGOebm5UxdGazF2Sd0ewqJlwhldGGMvsh0uNPlaGMOg0J6phrQTcQMi09I9AhtbjEswtYNb0VSkoDuVdq3NijLjvsB1P8Aet0w1DBkDC8OAsbEc79AOaGTYvLIS2H+IbD8w3PgPfyQ6jpnTuIbfIT3najP4N6M+J+C2eGYS2MDRPGG1no+EHP78hLndXa+5Zniap+xTxMGoOrxoNOVvFetTTBrSToACSegGpXhnEtd9pqJJeRNmjo0aBVBuPGnRyuYG3FwbX1BLRppcct/FaHDMTnMgzM+6dz5s/8AYIDwlTs0Lxc+K9LhmiyAAfBTIu15lxRTMdUSSsgLvR1a8sJcA8OfsdSSw/k8UHjqJHd4Ws6xA7ot1HvuvQMRw1zmS23s4tHvsvP8Pg9KMnKWm4F9R+IfI+9VGm4ehkcR3L/mZ+i3VGBBZ0gYBbZ0gbr4G3wQDhCmIAJk25afqjXEdQxrGl7O0bcXNwMnjsT7kGhixTLECGEOeX5WH1Q11iXEctvE3Hs85/aNxa+SbsIyQ2O1+V3kC9/IGy0Bqeype2E2cGOR7Gubq0Eus57ibuOYW8deiwmNCOZ0UcWaWocQ97hdxPd1Dj5nbYWQaTgrAZADI/12iw6DQg3+i3FKJIRpq38J+nRV+H2OjijDhZwa0HnqBZGBIHNKCamq2yDTcbg7hToJI0sOZu/z8CitJVCRtx5EdCglSTpIBpJduu2tTtamqH5WkjdAPxSuDe6N0Niu7dcWLnElXYIkEkUQQLGcRLzkZtzWhqY/u3AaEhZelpCHWO6CWgokXjp7BdU8CWIzBjD4oMhjuIGaTI090b+KnwqjAsq4owx9+Tij2H0yC3T0yx3EdW6eoMIuGsNj4jQ6eZ38h0W2rJhHGTzXnmNVzInte5+WTcbm45h1vVKDW4FStaAtHG26y3D9eJmhzfIi4NiNxcae3mtKZgxhJNgAST4BBmf2hYwI4uwZ6UmryOTOntXmEVNmd5LUYlOZpJJXbE6eA2aPkqMNF0QSYcMhFltcKdmAWcoaJaTDY8tkBUUOYLO41wMJHCRmjh8jv8Lra0trBW8iDzKlw2spwRHBmPI5mke42QzFpasN/wAZI1jb3Efdc5xG2VjfqbL16Rg3C8Q4kjMlY/MSc072n90E2HyQXKKOqxQtjj7kDLC59EW01tbO7wFgPBej8OcHQ0je63U6uefScfE/RW+H6JsbQ1oAA0AAsB5InWVgb3QCfIXQRPjsFAHkFdyVYFgQ4X6hM2QZstjdB2w5kqFpbLYbEG/s5qNz8rlJh1W10pAsdCL35g6j++iAsknSQVWhQVL11DLoh+IzckFGSdufRX4moNUR21CI0VR3dUDYjVho15LMHFSZASLBEMUeXPtyCF4hB3Qg2FG8FoIQjF6jcnZvxPRLDJyyMX5qpjYuWt9p8ygz1UJXHPfQa5VreHa5ssY6hC6iANhcT0UfDrMsTpByKC9xTiAY09GjbqeQWBjw8z5nyDMXdeQ5AdFrcb+9ZHf13OJ9lgPmVdo8HAZsgwXDOOOpKlzDcxju23ytb+gvqvQOIcSvC1jDczaC34Rv9AsJw3T9piMp/D2p0/eyj5otSzFtS8kXZGXlrfwhtzYdNUHOMxZMsI3Hef8AvHYewfNS0MGyEyVJe8udqXEk+ZKP4dGbBAQpoESgjUFOxEYI0F+kvlRKI3CgjsGAdVNThA07dF5Hj1NbEbdZr/xBpXsEmy8yrcNfUYjKRYGN7XAHY2sLE8rhB6Hh4ytv7lSpawdq4OIuTYX56qWkqQ4ZbFrm+kw7t/UeKRa0PBsNNdhugixypAe0DkdfeFHVzkTRjy+ZRGpyvN7C/kuezHRBQxAkt3Ivpcbi6yXAUr2GaNxOaKQm51OpNz43LSfzLYV7e77QspgFxiNWHc25vYHgD4IPTmOuAeouulHD6LfIfJdoBwboELqtXFG2M0CHVUXeKATXDQKyxndaoa1uoCJwQ6BBnp2HOfNVMWZYNCL1DAZHW6qhibLuYEFyOlJjYFVxSmtPY9AtFQ0+jegQbFKxkk5yEG2h8wgoY2LQFdYDSf4XzuVzj5+5t1IRrBKT7pjfAIBGL0ORlL457+9tvmisQ7nsWc4p40hfUimYP8k6vvu7ZzQOmm/gi0VXeM2102B38AUGN/Z/SXqKl9gLWbpsMzi428O4Fq6XDW/aJ3ECx0/iGvwv70K/ZxSEQyOIIzSu33swBtj7brVMaLuI5m/0QefYthJglLeW7T1adv09iLYZsEe4jwjt4btHfZcjxHrN/vn5rP4WdAgO07UTpmofTIhCUBOJittIAQ1ky67YoLkr76BZTifCXwl1XAcsjdZGnUPbzuPcjdFiLHvcA4HKcrvAjkVJjNTGWZHm3afdjmSX93Qe1BnIse+1UxmY0smiDiPEtsXNB9ZpHLkSEVo6rtWtf+IAqpV0zYTHFGLRxMyEdXS3Op5n7sH86q8JSnsA07sc5h/KbfRBpGBSgKKIqUlBVq47gDxHzWWwiEvxWew07Fov5yD9He5bGOEvOnIi9/ooOHaFsJkadX53XcQAXak39zvZfzQHAnSSQVKmXs2EoPT1mc67q9jMn3aE00HNBNVU93gjZdYzUGKEkaE6Ltps4XVLioXiHmgB4XXm/e1RbsWyPaeiGUNGLBXB928EIDmMS9jTvO2m/mvNsOqSx5IuQSt5j82ekffoFlMJpQGhASlqWyNa1w3IstVRjJC5w9Vjj/C0lZWrp7suNxqjFFX3p3+Mb7+eQoPE6qQyy3DbOF9R6xB0JWrwjE6iOImzXFouAS7Ww280DwsBz3uHNxA8gtnhdLmCAxglQ19O10drOu826vJc74k+5XIpDdAuGwYZpqfk09rH+4/cDyd81oZWWII2KC5C/ZZzH8MdDIJIx9286j8Lv0PzWgpd1ddEHAgi4OhB5oMtRPJsi8AQ6rojC85blnI9PA/qrdJNdASY1d2XERTVjiGHL6R0F+pQZwHJKXDTMSbg6G9zZ2uh6FDJqlz6+PO8Os+PLY2DRnGljzRuo4cEws57mk27zQNB0AWXjwsOr5WZjIyK1y7m5wvbTYfog3j6cviqJP8Aqlw8oi1nya5B8CbkmqGf6848ni/zVmfCTExkkYdZjg5zBqHszXeAOtrrioi7KaOQei4dmT1ae9E73aeaDQxBdkLmE6K5Sxcz7EEtPDlFufNVnRjtXN2zAPB6OHdNvgrqpVURMrHDdrH6de9H9AfegswyXuD6Q0I+o8CpFBLsHt5D3t5j6qcG6AHikncHmooBomxbdoUlONEDzN0uhPEU92MHUo8GXCzPEOjmBA9K3QKxPFdqihGgRCmbdAHxqptS26kBVcOj7oXXEgtFbo8KXDNWhBejjuLIXUzmGnqh+Fj7e0W+qNwNQbiyLuTAetC74C/0QYHh2C9l6Vw/R7LBcHWdYL07CQBZBSx3DexqaSf1XOdTv8pASz/k3/kiNU2zT4a+5Px2P8BI8bxGOUebHtK6kIc3TYj4EIK2GV7X89eit1uKshyg7u2C89qKgxvJabFLDZ5J52lxJsg9EiAeCTzWMq+IW00z2u9DOQCPVHK7dwOXNbOlFgF5j+0GQmZ5cC1xsCN7tFw0gjwQb2LHIuyMuduQC5dfQAf3sqXDfE324Z8uRocQ0XvcXsCfHw5LxOY30HXb+i9b4Bw10cEYI1Iufag3NVYgrzzg1ri+Z7zme6V2Y9SNPoVv5GEDVYjhcWdN/vzf9woN/E/uDyVh8DZI8rhcEW/+dFRgacgKu0UmmU7j5IOIKUMA1JHj9VbAUZ2I6KRuyB1DKbPYfNvvF/8AxU11DVjukjcd4fl1/ogeLQlv5h5Hf4/NSqFzruYRzDvdof0U1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6" name="Picture 14" descr="https://encrypted-tbn1.gstatic.com/images?q=tbn:ANd9GcQKvT9qoSuczzYr6mAdDybiN_RuWC-19UkwfLnf1pOrfHy2C8Vq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4523689" cy="258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1571612"/>
            <a:ext cx="9144000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178592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Monotype Corsiva" pitchFamily="66" charset="0"/>
              </a:rPr>
              <a:t>перше</a:t>
            </a:r>
            <a:r>
              <a:rPr 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репродуктивне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отримання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потомства. Особливо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гостро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питання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репродуктивного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зачіпають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безплідних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людей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Monotype Corsiva" pitchFamily="66" charset="0"/>
              </a:rPr>
              <a:t>друге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терапевтичне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отримання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ембріональних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стовбурових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клітин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лікування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хвороб.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4840303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uk-UA" sz="3600" b="1" dirty="0" smtClean="0">
                <a:latin typeface="Monotype Corsiva" pitchFamily="66" charset="0"/>
              </a:rPr>
              <a:t>Історія клонування.</a:t>
            </a:r>
            <a:endParaRPr lang="ru-RU" sz="3600" b="1" dirty="0" smtClean="0">
              <a:latin typeface="Monotype Corsiva" pitchFamily="66" charset="0"/>
            </a:endParaRPr>
          </a:p>
          <a:p>
            <a:pPr marL="514350" indent="-514350" algn="ctr"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Технолог</a:t>
            </a:r>
            <a:r>
              <a:rPr lang="uk-UA" sz="3600" b="1" dirty="0" err="1" smtClean="0">
                <a:latin typeface="Monotype Corsiva" pitchFamily="66" charset="0"/>
              </a:rPr>
              <a:t>ія</a:t>
            </a:r>
            <a:r>
              <a:rPr lang="uk-UA" sz="3600" b="1" dirty="0" smtClean="0">
                <a:latin typeface="Monotype Corsiva" pitchFamily="66" charset="0"/>
              </a:rPr>
              <a:t> клонування.</a:t>
            </a:r>
          </a:p>
          <a:p>
            <a:pPr marL="514350" indent="-514350" algn="ctr">
              <a:buAutoNum type="arabicPeriod"/>
            </a:pPr>
            <a:r>
              <a:rPr lang="uk-UA" sz="3600" b="1" dirty="0" smtClean="0">
                <a:latin typeface="Monotype Corsiva" pitchFamily="66" charset="0"/>
              </a:rPr>
              <a:t>Типи клонування людини:</a:t>
            </a:r>
          </a:p>
          <a:p>
            <a:pPr marL="514350" indent="-514350" algn="ctr">
              <a:buFont typeface="Wingdings" pitchFamily="2" charset="2"/>
              <a:buChar char="ü"/>
            </a:pPr>
            <a:r>
              <a:rPr lang="uk-UA" sz="3600" b="1" dirty="0" smtClean="0">
                <a:latin typeface="Monotype Corsiva" pitchFamily="66" charset="0"/>
              </a:rPr>
              <a:t>репродуктивне клонування;</a:t>
            </a:r>
          </a:p>
          <a:p>
            <a:pPr marL="514350" indent="-514350" algn="ctr">
              <a:buFont typeface="Wingdings" pitchFamily="2" charset="2"/>
              <a:buChar char="ü"/>
            </a:pPr>
            <a:r>
              <a:rPr lang="uk-UA" sz="3600" b="1" dirty="0" smtClean="0">
                <a:latin typeface="Monotype Corsiva" pitchFamily="66" charset="0"/>
              </a:rPr>
              <a:t>терапевтичне клонування.</a:t>
            </a:r>
          </a:p>
          <a:p>
            <a:pPr marL="514350" indent="-514350" algn="ctr">
              <a:buNone/>
            </a:pPr>
            <a:r>
              <a:rPr lang="uk-UA" sz="3600" b="1" dirty="0" smtClean="0">
                <a:latin typeface="Monotype Corsiva" pitchFamily="66" charset="0"/>
              </a:rPr>
              <a:t>4. Суспільство і клонування.</a:t>
            </a:r>
          </a:p>
          <a:p>
            <a:pPr marL="514350" indent="-514350" algn="ctr">
              <a:buNone/>
            </a:pPr>
            <a:r>
              <a:rPr lang="uk-UA" sz="3600" b="1" dirty="0" smtClean="0">
                <a:latin typeface="Monotype Corsiva" pitchFamily="66" charset="0"/>
              </a:rPr>
              <a:t>5. Релігія і клонування.</a:t>
            </a:r>
          </a:p>
          <a:p>
            <a:pPr marL="514350" indent="-514350" algn="ctr">
              <a:buNone/>
            </a:pPr>
            <a:r>
              <a:rPr lang="uk-UA" sz="3600" b="1" dirty="0" smtClean="0">
                <a:latin typeface="Monotype Corsiva" pitchFamily="66" charset="0"/>
              </a:rPr>
              <a:t>6. Технологія клонування в Україні.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42852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0" y="142852"/>
            <a:ext cx="1643042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Monotype Corsiva" pitchFamily="66" charset="0"/>
              </a:rPr>
              <a:t>         </a:t>
            </a:r>
            <a:endParaRPr lang="ru-RU" sz="2600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boyarka.hrest.info/wp-content/uploads/2008/06/kievo_pecherskaya_lav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929058" cy="2893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0" y="1000108"/>
            <a:ext cx="5072034" cy="5000660"/>
          </a:xfrm>
          <a:prstGeom prst="ellipse">
            <a:avLst/>
          </a:prstGeom>
          <a:solidFill>
            <a:srgbClr val="899379">
              <a:alpha val="3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1714488"/>
            <a:ext cx="36433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З </a:t>
            </a:r>
            <a:r>
              <a:rPr lang="ru-RU" sz="2400" b="1" dirty="0" err="1" smtClean="0">
                <a:latin typeface="Monotype Corsiva" pitchFamily="66" charset="0"/>
              </a:rPr>
              <a:t>релігійної</a:t>
            </a:r>
            <a:r>
              <a:rPr lang="ru-RU" sz="2400" b="1" dirty="0" smtClean="0">
                <a:latin typeface="Monotype Corsiva" pitchFamily="66" charset="0"/>
              </a:rPr>
              <a:t> точки </a:t>
            </a:r>
            <a:r>
              <a:rPr lang="ru-RU" sz="2400" b="1" dirty="0" err="1" smtClean="0">
                <a:latin typeface="Monotype Corsiva" pitchFamily="66" charset="0"/>
              </a:rPr>
              <a:t>зору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клонування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людини</a:t>
            </a:r>
            <a:r>
              <a:rPr lang="ru-RU" sz="2400" b="1" dirty="0" smtClean="0">
                <a:latin typeface="Monotype Corsiva" pitchFamily="66" charset="0"/>
              </a:rPr>
              <a:t> - </a:t>
            </a:r>
            <a:r>
              <a:rPr lang="ru-RU" sz="2400" b="1" dirty="0" err="1" smtClean="0">
                <a:latin typeface="Monotype Corsiva" pitchFamily="66" charset="0"/>
              </a:rPr>
              <a:t>це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порушення</a:t>
            </a:r>
            <a:r>
              <a:rPr lang="ru-RU" sz="2400" b="1" dirty="0" smtClean="0">
                <a:latin typeface="Monotype Corsiva" pitchFamily="66" charset="0"/>
              </a:rPr>
              <a:t>   </a:t>
            </a:r>
            <a:r>
              <a:rPr lang="ru-RU" sz="2400" b="1" dirty="0" err="1" smtClean="0">
                <a:latin typeface="Monotype Corsiva" pitchFamily="66" charset="0"/>
              </a:rPr>
              <a:t>християнської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етики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endParaRPr lang="uk-UA" sz="24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400" b="1" dirty="0" smtClean="0">
                <a:latin typeface="Monotype Corsiva" pitchFamily="66" charset="0"/>
              </a:rPr>
              <a:t>        Наслідки такого наукового відкриття </a:t>
            </a:r>
            <a:r>
              <a:rPr lang="uk-UA" sz="2400" b="1" dirty="0" smtClean="0">
                <a:latin typeface="Monotype Corsiva" pitchFamily="66" charset="0"/>
              </a:rPr>
              <a:t> можуть </a:t>
            </a:r>
            <a:r>
              <a:rPr lang="uk-UA" sz="2400" b="1" dirty="0" smtClean="0">
                <a:latin typeface="Monotype Corsiva" pitchFamily="66" charset="0"/>
              </a:rPr>
              <a:t>бути </a:t>
            </a:r>
            <a:r>
              <a:rPr lang="uk-UA" sz="2400" b="1" dirty="0" err="1" smtClean="0">
                <a:latin typeface="Monotype Corsiva" pitchFamily="66" charset="0"/>
              </a:rPr>
              <a:t>найнепередбачуванішими</a:t>
            </a:r>
            <a:r>
              <a:rPr lang="uk-UA" sz="2400" b="1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2852"/>
            <a:ext cx="5643602" cy="21431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Ватикан видав документ, у 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якому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засуджує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:  </a:t>
            </a:r>
          </a:p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  </a:t>
            </a:r>
          </a:p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  </a:t>
            </a:r>
            <a:endParaRPr lang="ru-RU" sz="2600" i="1" dirty="0">
              <a:latin typeface="Monotype Corsiva" pitchFamily="66" charset="0"/>
            </a:endParaRPr>
          </a:p>
        </p:txBody>
      </p:sp>
      <p:pic>
        <p:nvPicPr>
          <p:cNvPr id="4" name="Рисунок 3" descr="0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921002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6" name="AutoShape 2" descr="data:image/jpeg;base64,/9j/4AAQSkZJRgABAQAAAQABAAD/2wCEAAkGBhQSERQUEhMVFBUWFxUVFBgUFRcVFxcYFRcXFRUVFBUXHCYeFxkjGRUUHy8gIycpLCwsFR4xNTAqNSYsLCkBCQoKDgwOGg8PGikdHBwpKSkpKSkpKSkpKSkpKSkpKSkpKSwpKSkpKSkpKSkpLCkpKSkpLCwpKSksKSwsKSkpKf/AABEIAJwA8AMBIgACEQEDEQH/xAAcAAABBQEBAQAAAAAAAAAAAAAFAgMEBgcBCAD/xABAEAABAwIEAwUFBQcEAQUAAAABAgMRAAQFEiExBkFRByJhcYETMpGhsRRCUnLBI2KCkrLR4RYzwvCiFSVDU/H/xAAYAQADAQEAAAAAAAAAAAAAAAABAgMABP/EACERAAIDAQACAgMBAAAAAAAAAAABAhEhMRJBA1FCYXEi/9oADAMBAAIRAxEAPwCm2NmVmJiKms2BkgkaUI+1KbUcpim8JxJxb8Ty/UUvQtFkRYmYp9GG0RYYmpzNtRSAVLG2PZpqrzVp4wcgkVVCqlZSISsMTKTBOlSsTbQ5ljU8/Sq/npq6vFIEgmdqm1bLxmkmmiPjTg9pIM6CP81DeVClR1pC0n407e6kHqlPxAg/SrLhzN6JauiDvSvtnXUfDnO4qNXKIpLevcwII10g+VdFwnTwG0bGN/GoddrUYmpeRzGvWOcdOlL+1J1kchGnPnPhQ+vpoUElpeQCIB0BB8fGkfbFRAPKDUelITRATsLICga0PsyZ+1YoySnushTn8ogT6ms7tjFbH2FYdAuXzzyND+tX/GnWkpL7Ne9oetJcuo95QHmQPrUW5vEtoUtZCUoSVKJ5ACSfhWH9oHGpvLpJaJ+ztDuDUZyd1kfIetF0jJNm5P4u2j3nUD+IT8KDjtDszom4lWoyhJzaeBGlZbe8QLbbQWkIIUknOdTIqqN3Dj7hUdNdTHOkc6GhFyNK4r43U8S20VJRzJEKPgByHjWY4tquRrFEbu6jSfOhoWXFhCElSlGABrUott2WmopUglw3iJ9u0hIMqWkGOk61rfEPCbBtlOkKQtKCqUqjUJnUGRUDgHs/DADroBdP/j4CrFxw7ksXvyK/tXQ+HMlphH/rDo37w+dTLXGkr0Oh6GhNzcBHInadY8d+tGsPZtFoSvK4SZ0UrYj8oANSspKkiHizECaDYA4RcE+Ao7ix7tA8CT+2PpRrRvxNFavyANBUhGLEcqEoNOA1WiXkwBxZf5jtGtAS5IojxW0rU1WmrkjepSReDJ4NQ71ckCn0vg1FBlweYqa6UfA1dgJZSIE6ctaHY0zAaP7sH4z+tHG7QOkA8gKZu7BLhIVoE6Aj61o4CRVTXKL3fDriUF1IztjQqG6fzJ3FClJjfSqJ2TqhNfV2vqwDlfV2vorGPqU3vSRT9sjWsYW0YNbJ2JY2Mj1sdDm9qnxkBJ+lZbb8O3LwzMsOLT+IJOX0UYBq+9jvDxLqrlayC2VN+zGhnmVfDaniJM0vjv2hw66DIlZbOm5KfvgDrlzVheBcOP3WZTDS15QJKdhIkbmvQr9wEpUo6gAkjwAk1hmFX7iHHnLZRYZdKu6N8pUSB4RQ+RpdN8Sb4O4U5LSm3BoDKZ6j7vxmot1ehAypifpNN3uIhIyp2+Z60HccJ1rnSbLuo86fPXBJq3dnF6lpa1hsOLy6JKsvzgxVPvUe6oc9/P8AzT3D+IFm4SZ0JgjzqiwlLVZrj3H1+rRDdowP3i48ofNKaB4viz9wkoub9RQd0NIbaSfDQE/Ouo7Pru6UXG3mkNK1TmKir+UCh3E3Z8q0bCl3ZcUSBlQ2Uj4zPyp3fSK0FYlhtkltUZ1LOylrKtfkKgcP5VShJEaHTxmaQnCmz75UfEkkfKvrNYaUotoOugnTTwnXpUk1dF3Co9GE437QEGfhTFjiKWlEjrJgU6u0DQik4ZaZpHU1T2bKCtnxWhRgn41YrZ4KEiquzwqnNJo+1CEwKqiTOYqhKkkHes8xK2yLMbVacTvjNA7pQXvSyGiCc9dt1woE9a681FMzSUVbLU1iAKhkPLWiNjBSZ5map+Gu5VzRtN2sqHIdKXwBKRYMOdGZTf3VgpI865hOGocKmXUhS2DpmE5mla7/ALp+tTMPdbUmCBJ5+e1QL+9U0+28hOqP2bsmM48ANSIO9Hx8H+jOXnH9hF/g20V/8RT+RRHyqG52d252W6PVB+qas1upK0hSTKSJBp32dXpELZTj2cNf/c5/Kmut9nDPN1z0CBVvyVzJQpG8mVxns+tRuXVeawP6U0dwrBrZggot2yR95Sc6viuafpSTRpGsslvjgI7xgAc9gPKsrx7iZVpePu2TgyOkFQjTNzI+Hzo7xKFexkEgA94DmD1NZ/e4atStSAI0j5VOUqdFIxtWancdqLX2VJSQp1Se8OnWazK+4gK1QkQOg0oBOWR4xXzbpBmlq+jLFSCZUSZJpaF1GssJeuHfZspK1ESAOlFrTCFsOLZeSUry7HXUjSg+C8IhcBQUk9CPSoLj8eYrT7fs0YuLVpxh1aFlJKyoZwowdAmRl1FZku0KHVIXuCQZ6gwfpWaDF2bBwXxURbJzHu7eRqVxS0bpAyK2M+GlUjhBzM2411BI/SnGsQWjZRFByyhYR0h3tmpswoRUI0TvsRUsQYNAnLkpOo0oUVsdxTU1JwRvXQTVs4mtkJR7o2oJwMubyPuxt61RO2TS/wA2Em7Fw7IUfQ0pzB3zs0s+lapbNCBoKmobHQVUkeeccwR9EqW0sDqf8VXHAa9KcT2AcZUIG1ed8Usyha0/hJFJLCkdBTk1GVUhwGo5pbspVC2lwaJMXPjQqug0ULRaLG/g71b7nhh5xkPhslASSvLqoJjRQTzA08hWYWyhOten+CrhP2duCDCQKLVoW/FlA4GwV162OTXIspMnnEyPAgirD/pR/on41csNwlq2W57JOVLys6gCcoWBHdB2BHIURop0qFaM8HCj/RPxp5nhB07lI+Jq+xX1GzUVNjgcfeWT5QKns8IMp1ImOZPzPQUbedCElSiEpSJUomAB1JrKePe0gLllkwjWSdCrxX0HPL8elLKVDRhZ3jritlttbFulJkEKXA1/J0Hjz5VlV9imnd/CB5VonA/Z4u+IuLrMm2mUjULf8RsUo8eesVo9p2dYc2ZTZsz1UCvfpmJ0pFG9ZTySxHlxDZUdJUT0BP0q2cMdl95eEH2SmW+bjqSgR+4k6qPpHjXpS2sG2xDbaEfkSlP0FPGnJ2YDiuAnCr63U2khMCTJOaDCj8Dt4VI4/ZCn2bhH3hlV9R/atE7UMGD1kVgd9ohaT0E975TVdx3BhdYW3ctiFJQlTgHgO/6gzSvjCldMXwDey2tr8Csw8lf5rPuPsPDd+7A0Uc4/jE/Umj/C9+WnkKEkKSUqjw1mKgdobyXXkuJ/BB/hJj5Gl/EEVUqAvDdx7N8KJ0O9S768QXVhKuc/HlQQrhO+tQADM0jZaMdssDi6DY65okUg3agImoFy4pR1ooDTNi4itlLRCROlB+DcEdRd51JhMR86u7KQelFLNkDkAaoltnOpZQUt9hUpFRWaloqgBF21mQRWDcdWHs7g6aKE16AO1ZZ2nYXmAUBsaWXB0zIngKjWltnVlmiV3bwaZwxv9rtoBJJ2A8TUip1vCgFkE6U8nCkU5eYqgE+zGbxOg9OtDFXSlHUnyGgoqzNhVi0QN4q7cJYu6ytP7WWxun+x5Vn1quNTpWo8PcKuFptZSTnSFdAlKtR5qgyek1ROiUi8/wCt0KR3ULJ0O3MU9c8bJSqMnSCVJEg6gj40DTwvJlTgCYIiSdSIkRGo3qKeDmlhJcW+pIIaSruA8zqJkjxjpWbYqbLB/r5P4U/zipVvxcV7NT5LSf1qsK7Prbq98R/al2vBzaJQ2t2FQVqJAAyz3NNyVQTt7tBuS4ho17Kvxx2gPPkpH7NsE5UzoAk6LVHvLPwSIjWTTfAnCTLihcX5OT3m2SD3zyW6fwdE8+dHH+y/vZ23GlqkEBxKkDSOSO6dhS71F4wZea0G6kEOJ8zABFIselG7xGjMY2yr3VpA2A0ERpEaVNbeBGhB8qzdEKEiAYkpkEjmY69aW28pPukjyNVx8JPOmkzSTVJteInkfezD96i9rxWk/wC4nL4p1FagphXE7QOsuNn76FJ+II/WqT2Zq9pZv26921rQR4K/yT8KvNvcocEoUFDwIMefSqHwj+yxi+Y2Cx7QD+KTH8wpfYy4UHCr0214wFbJeCFeWbIZ+Iq99pfBSDbruWRBR3lAbKSYkx1Gh9KofaHalq8fI0yuBwfxBKvrW4tJFzZAbh5iPPO3Sx5Q0sdnmJ2mVCjWG4Gp4mNhUfEsGU14ioOSujqUGlYFXTC6fdqOTToSz0Daq2oswaDWxPh60VtgrwqyOAKNGn0ugVDbB61KRr1pxh77QKqnG1sFtqgawataWQedRcSwoOJj9awTz3c22ceO0fKhV6I7ifdB1P4iN1H1kCrxxZww5brK0glMgkdIOtUtxup0UsGKRS2EAn9KecRSUN1kYJowxShoNPh6VsvDGJFVsAuO6taEhBzKASE6kfhiBAk6bVj1hiimhr3k9DuPI1oXDmK27iEoClAArWpJgK70E6DUGeY0IA50Xgki/wBhkJ1IKie7r8dOvgaK+x7okiJUQnKNtJnoTpUTh3CUKSSSpaZOXMARtyURPkQaKP2pRHs80CTAUk6iNB7TX50HKxopURLkdwxlzaaTA1E90nTfQ0pluIGURziD6E/e9KRfPOFH+2NT95BMAGBBTpt41Bu8SdaQTkmBPdbVqB0lVaLfTSzEFU2oI7wEzyph3DtykmfOqLf9ol2lxCEskhcZCAATJ2SFRm6TNV7GuO8QUO++3bpMgJaUhTo65zm7gHXf6UfJASZcsTsG0PoWlISsylSRzK4SDGwEFRI8NNzTV5hjjW4zJH3k6j1G4qDwgEKLKlOuvSZSpeylkKUY8BHUnUbVdhRgLIpuavpqxXuCIXqnuK6j3T+ZPXyoFd2K2z306bBSdUn15HwNOKfWtwUKzIOVXUaT5jY+tD7bFv8A31haoSXE+yPRSikxHSco3qRNVPislNwyoGCCDPQg6H0OtLL0UgE+1+1i6Jj32kn1SSn+1aLwDf5sLtlnk0kHwy6GfhVJ7Wj7QWrpEe0aJP8AEELj/wAjSOHMf9jw6syAoKcbRrqSpUCPjPpU1jZSWpFQwvGktuuj7qlrKfIqJFTr69bcG4qmHam1XBHOudwV2dnm/GgteYSlWqaDv4URypbeLEc6ns4slQ1iqnKy0cOcYAnKd+aFHpv7NX/E6+daBheIocEoO2hHMHxHKsiuLFDkZ+6fuuJ90kcldD4H0qTZY09arSHirSAl1OpjoqffHgdek0dj/CdKazGbewalJ+FU/AOMkOBIcIBOywe4rw/dPgat7aqqpJk3FrGSEDSnKbQaczUxgbiuFB5CgpIM+tYhxfwqq1WTB9mT5xPj0r0GDQ7FsERcIKVAGeorNBR5mda58jseRpoVq3EfACWWSUDQCYidulZ4MNQsp73s5UEkxIE7Kymp8wfoPKtKI2LoBHKncZ4WdtyBnZeBEgtLJP8AElQBBqHbIOxB030OnnQ6E0/hHEnG091akpJklCiRtrmb2g+FX61xIrAMJWmYlsxB8Uk1kfD+I5RuPjRJu9Uk5kkgzOhO/wCtJqKVFrDSL3FkpEhK1Ak+7AiN9j4UBx3idJaUMroJTCiQdAd5AMkVV7jHXcoBgxPeIhRnqRE0FxLE3XEkKUdemh22B3A9aaN0RktwRcNsuOpC7h4KBGUJbIM6Ed5StPCj2Hv2SVFSGvbPzmUu5AXBJ1UERlBnwqoLQpbudWZR03M7CBr4URtUqC8/3jGYzGaABrEdKbxAmXewfU7dMGSYJMkQAkCYSkaJHkOdXICs/wAKxR1JJSlAJEEhOZUdBmMAURevHF++4qOYKoH8qdD8KolSFlrLLd4o23uqVfhTqf7D1qu3+JF0ydEj3Ujl5nmaiNpB0T3j0QJPwGtErXAH17NZPF3u/Ae8fhRFoH/9/wDyqvxnbEpbcg+zByFcHLm3yztMA1qdlwi2nV1XtT+ESlHkRur5Uaes0LRkUlJREZSBljoE7Cklo8cZgvEPFarwpSs/7YhIEAaiDAERpA9KrSLr9nk/fJre7vsusFyQyGj1bJSfloaxbirDG7e8fZaJKW1RKt5gE/WoyT6dEWngGVUV41IcqG8qkSKDDhpCVEc66qkzVEIy6WxImPVJ2NT2RKSAMyD7zauX5J5eFDmHefvJojbjmDVkchG/9NU3K7VWZP3m1b+UH9das3CvaApHcVJA3bX7yfyE7+Roaka5h3VdRz8+tN3+GoeEqGVwbLTv60rh7RRfJ6kbDheKNvJCm1A9RzHgRyogF1gljj79k4M5McnBsfzjnWp8N8bNXAAWQlZiNdD4igp+mZw9os+tR8SxRu3QXHVhIAnU1E4i4hRZsF1cwNo5z0rFuJuLlXqv2hyjXKmdPCfGnboCVh7ibtcS+lTbLZgyMyjE+SaorKSe8r4UMSoZzHLel3N8Y3qctGjgSdxJJOUnKPvECfhFSMJ4n+zuZ2eUjXmPGqo2ZM04gwayVGbNc4K4n9tcKS+GlJWAUoKEmCJ5kVornCtmdfYIH5cyfoa84YPiZacC0nvJII9Kviu1u5UAlttKeUnvq9AKforw0e44MszycT5OK/Wq7j/DtowgrzuQNwXAD0Ed3XXlvQS0xy+fGqXVEzBAyfChmKcIXiWnbi4V3EpMhSyo97ujw3KdqLxATti2ry3J7oV4SvX+mrLwpZ21ypSVJWCmNnOvpWY21st5aEoSS6SQIPvEbT+9489Odal2a8JvsLW4+MswACZOm81kzPpdGeC7VP3VnzWr9DU1rh63Tsyj1BV/VNSQTXUq8TQsNDzaQkQkADwEfSuE10V8axhsmOVdQukzS8wAk1jHLi4CElSiIAJPkBNeXOKcT9re3LqdlurI8pgfStM7X+OFNpNq1oXEnMrok6EDxNY0tVJIeATYaKxXXMJ0rti/3fSiNu7INTXSkmVW5ZKDBpqpmML79QAqnoVMPZHGDpqnpRrDsUSsaGD0rhSDoaGXWGEHM2YNUWEcZZ0vgbmnkXSeoqoIv83dckEf90NErS2AHvTzo2Bqg+8AsQdRQJ+xXbnMyZTuUE/TpRBL+lJcuNK0kpdDGTiFsF7QFFHs3AHE/hc3HlQ3FsILxU+hoRGuXWB40EvbcE5k91XUaVJwfidxg5VHQ6Hof81LY51FqTVroUwjs1cuMqgpKUnXY1G4q7OXmASlOdAEkjceYoxgXEy7daSlZUzm7yDrlB3IHKPCtHx3F7VNqXnnEhpSe6eapHupG5O9PkkS1PTzY1ZmrJh/A7j7RcSJAEydBVfv8SHtF+yBCJOWd4nSelLY4juQnIl9xKdsoVAjyFKkM9LLwbhtubnJcgRBAnaa0bhCysmrt1lOQ7KTtz5VjLDKCZUVk77neilqhkfcVPXMqfiK1m8LPSrbKRsB6Vy9skPNLacEocSUK8jzHiNCPKvN4vsplDr7fk64P1opYcbXbfu3S1Do53/mrWnWitUQb+0dsL2O6VsOJ5d0lBCgrXXKe6fJVehcKxBt9hp5sQlxIUB0Oyk+hkelYBj+OuXi87oT7QJAzJEZsk7jrl0/hFXvshx4lLlqs6g+0a/5oH9X81ZfQX9mnyK+SRyFMpVTiKwB4KrhNNk004/G5jzNYw9XHFAJJJAEEmenU1VsT7RbG3nNcJURyT3temlY1xl2l3F264EOuIYJIQ2k5Rl5Zo1JO+tAw3x/iqbu9WtB7ie4k/ijUqHhQC4YRlSG5Kh7x5VHaaUveQKmNkJEVqDq4N2kgQan2ijTHtZp61VU3jKJ4CMV9+oNT8W96oFMKXgGlim5ppx4inJCbzD0r86HIfUyYJ0+dSHbhXWo605onWsMgsxdZhNfOLpm2bAGlKcNYw2tdRXgDvTqzTK6DQU6G7e7U0dDKenSibr6X0JBUTlnKCZCZ3gcqELpjOUqkaVJqnaKp30fXgTk91BUPD+9RQiFREEdd6seG3KpHPzoVxDq8T5fSjGViSVEdC1VOs1r1gKOnITQ9lwjY1PYuj5eUj6GqGsa9orma6l2viJp1u3HPXzrIAhN1EEctf8Av/edGcKvS26laCUg6gjcA/qDNLYw5AQIEacufnTS2gkwNgR8xr9KCemaw3nhzEzcW7bivejKqPxJ0J9d/WimaKpvZg+TbLB+6sR6pH9qf4wxtxloqQRMcxReMRcCePcUs2qCpxQ02HWsS4v7S3bolKSQ3OiRt69arOM4y9cuEurKtYjYDyFO2FinQxRGICWHHDJqYzhQG+tHEMADQUw8K1GsgOIgUKuHdaK3W1BbjegYdtntaJWy6CNbii7CKnLpRcIeKnUVAqZiPvVDp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QSERQUEhMVFBUWFxUVFBgUFRcVFxcYFRcXFRUVFBUXHCYeFxkjGRUUHy8gIycpLCwsFR4xNTAqNSYsLCkBCQoKDgwOGg8PGikdHBwpKSkpKSkpKSkpKSkpKSkpKSkpKSwpKSkpKSkpKSkpLCkpKSkpLCwpKSksKSwsKSkpKf/AABEIAJwA8AMBIgACEQEDEQH/xAAcAAABBQEBAQAAAAAAAAAAAAAFAgMEBgcBCAD/xABAEAABAwIEAwUFBQcEAQUAAAABAgMRAAQFEiExBkFRByJhcYETMpGhsRRCUnLBI2KCkrLR4RYzwvCiFSVDU/H/xAAYAQADAQEAAAAAAAAAAAAAAAABAgMABP/EACERAAIDAQACAgMBAAAAAAAAAAABAhEhMRJBA1FCYXEi/9oADAMBAAIRAxEAPwCm2NmVmJiKms2BkgkaUI+1KbUcpim8JxJxb8Ty/UUvQtFkRYmYp9GG0RYYmpzNtRSAVLG2PZpqrzVp4wcgkVVCqlZSISsMTKTBOlSsTbQ5ljU8/Sq/npq6vFIEgmdqm1bLxmkmmiPjTg9pIM6CP81DeVClR1pC0n407e6kHqlPxAg/SrLhzN6JauiDvSvtnXUfDnO4qNXKIpLevcwII10g+VdFwnTwG0bGN/GoddrUYmpeRzGvWOcdOlL+1J1kchGnPnPhQ+vpoUElpeQCIB0BB8fGkfbFRAPKDUelITRATsLICga0PsyZ+1YoySnushTn8ogT6ms7tjFbH2FYdAuXzzyND+tX/GnWkpL7Ne9oetJcuo95QHmQPrUW5vEtoUtZCUoSVKJ5ACSfhWH9oHGpvLpJaJ+ztDuDUZyd1kfIetF0jJNm5P4u2j3nUD+IT8KDjtDszom4lWoyhJzaeBGlZbe8QLbbQWkIIUknOdTIqqN3Dj7hUdNdTHOkc6GhFyNK4r43U8S20VJRzJEKPgByHjWY4tquRrFEbu6jSfOhoWXFhCElSlGABrUott2WmopUglw3iJ9u0hIMqWkGOk61rfEPCbBtlOkKQtKCqUqjUJnUGRUDgHs/DADroBdP/j4CrFxw7ksXvyK/tXQ+HMlphH/rDo37w+dTLXGkr0Oh6GhNzcBHInadY8d+tGsPZtFoSvK4SZ0UrYj8oANSspKkiHizECaDYA4RcE+Ao7ix7tA8CT+2PpRrRvxNFavyANBUhGLEcqEoNOA1WiXkwBxZf5jtGtAS5IojxW0rU1WmrkjepSReDJ4NQ71ckCn0vg1FBlweYqa6UfA1dgJZSIE6ctaHY0zAaP7sH4z+tHG7QOkA8gKZu7BLhIVoE6Aj61o4CRVTXKL3fDriUF1IztjQqG6fzJ3FClJjfSqJ2TqhNfV2vqwDlfV2vorGPqU3vSRT9sjWsYW0YNbJ2JY2Mj1sdDm9qnxkBJ+lZbb8O3LwzMsOLT+IJOX0UYBq+9jvDxLqrlayC2VN+zGhnmVfDaniJM0vjv2hw66DIlZbOm5KfvgDrlzVheBcOP3WZTDS15QJKdhIkbmvQr9wEpUo6gAkjwAk1hmFX7iHHnLZRYZdKu6N8pUSB4RQ+RpdN8Sb4O4U5LSm3BoDKZ6j7vxmot1ehAypifpNN3uIhIyp2+Z60HccJ1rnSbLuo86fPXBJq3dnF6lpa1hsOLy6JKsvzgxVPvUe6oc9/P8AzT3D+IFm4SZ0JgjzqiwlLVZrj3H1+rRDdowP3i48ofNKaB4viz9wkoub9RQd0NIbaSfDQE/Ouo7Pru6UXG3mkNK1TmKir+UCh3E3Z8q0bCl3ZcUSBlQ2Uj4zPyp3fSK0FYlhtkltUZ1LOylrKtfkKgcP5VShJEaHTxmaQnCmz75UfEkkfKvrNYaUotoOugnTTwnXpUk1dF3Co9GE437QEGfhTFjiKWlEjrJgU6u0DQik4ZaZpHU1T2bKCtnxWhRgn41YrZ4KEiquzwqnNJo+1CEwKqiTOYqhKkkHes8xK2yLMbVacTvjNA7pQXvSyGiCc9dt1woE9a681FMzSUVbLU1iAKhkPLWiNjBSZ5map+Gu5VzRtN2sqHIdKXwBKRYMOdGZTf3VgpI865hOGocKmXUhS2DpmE5mla7/ALp+tTMPdbUmCBJ5+e1QL+9U0+28hOqP2bsmM48ANSIO9Hx8H+jOXnH9hF/g20V/8RT+RRHyqG52d252W6PVB+qas1upK0hSTKSJBp32dXpELZTj2cNf/c5/Kmut9nDPN1z0CBVvyVzJQpG8mVxns+tRuXVeawP6U0dwrBrZggot2yR95Sc6viuafpSTRpGsslvjgI7xgAc9gPKsrx7iZVpePu2TgyOkFQjTNzI+Hzo7xKFexkEgA94DmD1NZ/e4atStSAI0j5VOUqdFIxtWancdqLX2VJSQp1Se8OnWazK+4gK1QkQOg0oBOWR4xXzbpBmlq+jLFSCZUSZJpaF1GssJeuHfZspK1ESAOlFrTCFsOLZeSUry7HXUjSg+C8IhcBQUk9CPSoLj8eYrT7fs0YuLVpxh1aFlJKyoZwowdAmRl1FZku0KHVIXuCQZ6gwfpWaDF2bBwXxURbJzHu7eRqVxS0bpAyK2M+GlUjhBzM2411BI/SnGsQWjZRFByyhYR0h3tmpswoRUI0TvsRUsQYNAnLkpOo0oUVsdxTU1JwRvXQTVs4mtkJR7o2oJwMubyPuxt61RO2TS/wA2Em7Fw7IUfQ0pzB3zs0s+lapbNCBoKmobHQVUkeeccwR9EqW0sDqf8VXHAa9KcT2AcZUIG1ed8Usyha0/hJFJLCkdBTk1GVUhwGo5pbspVC2lwaJMXPjQqug0ULRaLG/g71b7nhh5xkPhslASSvLqoJjRQTzA08hWYWyhOten+CrhP2duCDCQKLVoW/FlA4GwV162OTXIspMnnEyPAgirD/pR/on41csNwlq2W57JOVLys6gCcoWBHdB2BHIURop0qFaM8HCj/RPxp5nhB07lI+Jq+xX1GzUVNjgcfeWT5QKns8IMp1ImOZPzPQUbedCElSiEpSJUomAB1JrKePe0gLllkwjWSdCrxX0HPL8elLKVDRhZ3jritlttbFulJkEKXA1/J0Hjz5VlV9imnd/CB5VonA/Z4u+IuLrMm2mUjULf8RsUo8eesVo9p2dYc2ZTZsz1UCvfpmJ0pFG9ZTySxHlxDZUdJUT0BP0q2cMdl95eEH2SmW+bjqSgR+4k6qPpHjXpS2sG2xDbaEfkSlP0FPGnJ2YDiuAnCr63U2khMCTJOaDCj8Dt4VI4/ZCn2bhH3hlV9R/atE7UMGD1kVgd9ohaT0E975TVdx3BhdYW3ctiFJQlTgHgO/6gzSvjCldMXwDey2tr8Csw8lf5rPuPsPDd+7A0Uc4/jE/Umj/C9+WnkKEkKSUqjw1mKgdobyXXkuJ/BB/hJj5Gl/EEVUqAvDdx7N8KJ0O9S768QXVhKuc/HlQQrhO+tQADM0jZaMdssDi6DY65okUg3agImoFy4pR1ooDTNi4itlLRCROlB+DcEdRd51JhMR86u7KQelFLNkDkAaoltnOpZQUt9hUpFRWaloqgBF21mQRWDcdWHs7g6aKE16AO1ZZ2nYXmAUBsaWXB0zIngKjWltnVlmiV3bwaZwxv9rtoBJJ2A8TUip1vCgFkE6U8nCkU5eYqgE+zGbxOg9OtDFXSlHUnyGgoqzNhVi0QN4q7cJYu6ytP7WWxun+x5Vn1quNTpWo8PcKuFptZSTnSFdAlKtR5qgyek1ROiUi8/wCt0KR3ULJ0O3MU9c8bJSqMnSCVJEg6gj40DTwvJlTgCYIiSdSIkRGo3qKeDmlhJcW+pIIaSruA8zqJkjxjpWbYqbLB/r5P4U/zipVvxcV7NT5LSf1qsK7Prbq98R/al2vBzaJQ2t2FQVqJAAyz3NNyVQTt7tBuS4ho17Kvxx2gPPkpH7NsE5UzoAk6LVHvLPwSIjWTTfAnCTLihcX5OT3m2SD3zyW6fwdE8+dHH+y/vZ23GlqkEBxKkDSOSO6dhS71F4wZea0G6kEOJ8zABFIselG7xGjMY2yr3VpA2A0ERpEaVNbeBGhB8qzdEKEiAYkpkEjmY69aW28pPukjyNVx8JPOmkzSTVJteInkfezD96i9rxWk/wC4nL4p1FagphXE7QOsuNn76FJ+II/WqT2Zq9pZv26921rQR4K/yT8KvNvcocEoUFDwIMefSqHwj+yxi+Y2Cx7QD+KTH8wpfYy4UHCr0214wFbJeCFeWbIZ+Iq99pfBSDbruWRBR3lAbKSYkx1Gh9KofaHalq8fI0yuBwfxBKvrW4tJFzZAbh5iPPO3Sx5Q0sdnmJ2mVCjWG4Gp4mNhUfEsGU14ioOSujqUGlYFXTC6fdqOTToSz0Daq2oswaDWxPh60VtgrwqyOAKNGn0ugVDbB61KRr1pxh77QKqnG1sFtqgawataWQedRcSwoOJj9awTz3c22ceO0fKhV6I7ifdB1P4iN1H1kCrxxZww5brK0glMgkdIOtUtxup0UsGKRS2EAn9KecRSUN1kYJowxShoNPh6VsvDGJFVsAuO6taEhBzKASE6kfhiBAk6bVj1hiimhr3k9DuPI1oXDmK27iEoClAArWpJgK70E6DUGeY0IA50Xgki/wBhkJ1IKie7r8dOvgaK+x7okiJUQnKNtJnoTpUTh3CUKSSSpaZOXMARtyURPkQaKP2pRHs80CTAUk6iNB7TX50HKxopURLkdwxlzaaTA1E90nTfQ0pluIGURziD6E/e9KRfPOFH+2NT95BMAGBBTpt41Bu8SdaQTkmBPdbVqB0lVaLfTSzEFU2oI7wEzyph3DtykmfOqLf9ol2lxCEskhcZCAATJ2SFRm6TNV7GuO8QUO++3bpMgJaUhTo65zm7gHXf6UfJASZcsTsG0PoWlISsylSRzK4SDGwEFRI8NNzTV5hjjW4zJH3k6j1G4qDwgEKLKlOuvSZSpeylkKUY8BHUnUbVdhRgLIpuavpqxXuCIXqnuK6j3T+ZPXyoFd2K2z306bBSdUn15HwNOKfWtwUKzIOVXUaT5jY+tD7bFv8A31haoSXE+yPRSikxHSco3qRNVPislNwyoGCCDPQg6H0OtLL0UgE+1+1i6Jj32kn1SSn+1aLwDf5sLtlnk0kHwy6GfhVJ7Wj7QWrpEe0aJP8AEELj/wAjSOHMf9jw6syAoKcbRrqSpUCPjPpU1jZSWpFQwvGktuuj7qlrKfIqJFTr69bcG4qmHam1XBHOudwV2dnm/GgteYSlWqaDv4URypbeLEc6ns4slQ1iqnKy0cOcYAnKd+aFHpv7NX/E6+daBheIocEoO2hHMHxHKsiuLFDkZ+6fuuJ90kcldD4H0qTZY09arSHirSAl1OpjoqffHgdek0dj/CdKazGbewalJ+FU/AOMkOBIcIBOywe4rw/dPgat7aqqpJk3FrGSEDSnKbQaczUxgbiuFB5CgpIM+tYhxfwqq1WTB9mT5xPj0r0GDQ7FsERcIKVAGeorNBR5mda58jseRpoVq3EfACWWSUDQCYidulZ4MNQsp73s5UEkxIE7Kymp8wfoPKtKI2LoBHKncZ4WdtyBnZeBEgtLJP8AElQBBqHbIOxB030OnnQ6E0/hHEnG091akpJklCiRtrmb2g+FX61xIrAMJWmYlsxB8Uk1kfD+I5RuPjRJu9Uk5kkgzOhO/wCtJqKVFrDSL3FkpEhK1Ak+7AiN9j4UBx3idJaUMroJTCiQdAd5AMkVV7jHXcoBgxPeIhRnqRE0FxLE3XEkKUdemh22B3A9aaN0RktwRcNsuOpC7h4KBGUJbIM6Ed5StPCj2Hv2SVFSGvbPzmUu5AXBJ1UERlBnwqoLQpbudWZR03M7CBr4URtUqC8/3jGYzGaABrEdKbxAmXewfU7dMGSYJMkQAkCYSkaJHkOdXICs/wAKxR1JJSlAJEEhOZUdBmMAURevHF++4qOYKoH8qdD8KolSFlrLLd4o23uqVfhTqf7D1qu3+JF0ydEj3Ujl5nmaiNpB0T3j0QJPwGtErXAH17NZPF3u/Ae8fhRFoH/9/wDyqvxnbEpbcg+zByFcHLm3yztMA1qdlwi2nV1XtT+ESlHkRur5Uaes0LRkUlJREZSBljoE7Cklo8cZgvEPFarwpSs/7YhIEAaiDAERpA9KrSLr9nk/fJre7vsusFyQyGj1bJSfloaxbirDG7e8fZaJKW1RKt5gE/WoyT6dEWngGVUV41IcqG8qkSKDDhpCVEc66qkzVEIy6WxImPVJ2NT2RKSAMyD7zauX5J5eFDmHefvJojbjmDVkchG/9NU3K7VWZP3m1b+UH9das3CvaApHcVJA3bX7yfyE7+Roaka5h3VdRz8+tN3+GoeEqGVwbLTv60rh7RRfJ6kbDheKNvJCm1A9RzHgRyogF1gljj79k4M5McnBsfzjnWp8N8bNXAAWQlZiNdD4igp+mZw9os+tR8SxRu3QXHVhIAnU1E4i4hRZsF1cwNo5z0rFuJuLlXqv2hyjXKmdPCfGnboCVh7ibtcS+lTbLZgyMyjE+SaorKSe8r4UMSoZzHLel3N8Y3qctGjgSdxJJOUnKPvECfhFSMJ4n+zuZ2eUjXmPGqo2ZM04gwayVGbNc4K4n9tcKS+GlJWAUoKEmCJ5kVornCtmdfYIH5cyfoa84YPiZacC0nvJII9Kviu1u5UAlttKeUnvq9AKforw0e44MszycT5OK/Wq7j/DtowgrzuQNwXAD0Ed3XXlvQS0xy+fGqXVEzBAyfChmKcIXiWnbi4V3EpMhSyo97ujw3KdqLxATti2ry3J7oV4SvX+mrLwpZ21ypSVJWCmNnOvpWY21st5aEoSS6SQIPvEbT+9489Odal2a8JvsLW4+MswACZOm81kzPpdGeC7VP3VnzWr9DU1rh63Tsyj1BV/VNSQTXUq8TQsNDzaQkQkADwEfSuE10V8axhsmOVdQukzS8wAk1jHLi4CElSiIAJPkBNeXOKcT9re3LqdlurI8pgfStM7X+OFNpNq1oXEnMrok6EDxNY0tVJIeATYaKxXXMJ0rti/3fSiNu7INTXSkmVW5ZKDBpqpmML79QAqnoVMPZHGDpqnpRrDsUSsaGD0rhSDoaGXWGEHM2YNUWEcZZ0vgbmnkXSeoqoIv83dckEf90NErS2AHvTzo2Bqg+8AsQdRQJ+xXbnMyZTuUE/TpRBL+lJcuNK0kpdDGTiFsF7QFFHs3AHE/hc3HlQ3FsILxU+hoRGuXWB40EvbcE5k91XUaVJwfidxg5VHQ6Hof81LY51FqTVroUwjs1cuMqgpKUnXY1G4q7OXmASlOdAEkjceYoxgXEy7daSlZUzm7yDrlB3IHKPCtHx3F7VNqXnnEhpSe6eapHupG5O9PkkS1PTzY1ZmrJh/A7j7RcSJAEydBVfv8SHtF+yBCJOWd4nSelLY4juQnIl9xKdsoVAjyFKkM9LLwbhtubnJcgRBAnaa0bhCysmrt1lOQ7KTtz5VjLDKCZUVk77neilqhkfcVPXMqfiK1m8LPSrbKRsB6Vy9skPNLacEocSUK8jzHiNCPKvN4vsplDr7fk64P1opYcbXbfu3S1Do53/mrWnWitUQb+0dsL2O6VsOJ5d0lBCgrXXKe6fJVehcKxBt9hp5sQlxIUB0Oyk+hkelYBj+OuXi87oT7QJAzJEZsk7jrl0/hFXvshx4lLlqs6g+0a/5oH9X81ZfQX9mnyK+SRyFMpVTiKwB4KrhNNk004/G5jzNYw9XHFAJJJAEEmenU1VsT7RbG3nNcJURyT3temlY1xl2l3F264EOuIYJIQ2k5Rl5Zo1JO+tAw3x/iqbu9WtB7ie4k/ijUqHhQC4YRlSG5Kh7x5VHaaUveQKmNkJEVqDq4N2kgQan2ijTHtZp61VU3jKJ4CMV9+oNT8W96oFMKXgGlim5ppx4inJCbzD0r86HIfUyYJ0+dSHbhXWo605onWsMgsxdZhNfOLpm2bAGlKcNYw2tdRXgDvTqzTK6DQU6G7e7U0dDKenSibr6X0JBUTlnKCZCZ3gcqELpjOUqkaVJqnaKp30fXgTk91BUPD+9RQiFREEdd6seG3KpHPzoVxDq8T5fSjGViSVEdC1VOs1r1gKOnITQ9lwjY1PYuj5eUj6GqGsa9orma6l2viJp1u3HPXzrIAhN1EEctf8Av/edGcKvS26laCUg6gjcA/qDNLYw5AQIEacufnTS2gkwNgR8xr9KCemaw3nhzEzcW7bivejKqPxJ0J9d/WimaKpvZg+TbLB+6sR6pH9qf4wxtxloqQRMcxReMRcCePcUs2qCpxQ02HWsS4v7S3bolKSQ3OiRt69arOM4y9cuEurKtYjYDyFO2FinQxRGICWHHDJqYzhQG+tHEMADQUw8K1GsgOIgUKuHdaK3W1BbjegYdtntaJWy6CNbii7CKnLpRcIeKnUVAqZiPvVDp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2428868"/>
            <a:ext cx="5072098" cy="25003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0298" y="2500306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i="1" dirty="0" err="1" smtClean="0">
                <a:latin typeface="Monotype Corsiva" pitchFamily="66" charset="0"/>
              </a:rPr>
              <a:t>штучне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запліднення</a:t>
            </a:r>
            <a:r>
              <a:rPr lang="ru-RU" sz="2400" i="1" dirty="0" smtClean="0">
                <a:latin typeface="Monotype Corsiva" pitchFamily="66" charset="0"/>
              </a:rPr>
              <a:t>, 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i="1" dirty="0" err="1" smtClean="0">
                <a:latin typeface="Monotype Corsiva" pitchFamily="66" charset="0"/>
              </a:rPr>
              <a:t>клонування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людини</a:t>
            </a:r>
            <a:r>
              <a:rPr lang="ru-RU" sz="2400" i="1" dirty="0" smtClean="0">
                <a:latin typeface="Monotype Corsiva" pitchFamily="66" charset="0"/>
              </a:rPr>
              <a:t>,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i="1" dirty="0" err="1" smtClean="0">
                <a:latin typeface="Monotype Corsiva" pitchFamily="66" charset="0"/>
              </a:rPr>
              <a:t>використання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стовбурових</a:t>
            </a:r>
            <a:r>
              <a:rPr lang="ru-RU" sz="2400" i="1" dirty="0" smtClean="0">
                <a:latin typeface="Monotype Corsiva" pitchFamily="66" charset="0"/>
              </a:rPr>
              <a:t>  </a:t>
            </a:r>
          </a:p>
          <a:p>
            <a:pPr algn="ctr">
              <a:buNone/>
            </a:pPr>
            <a:r>
              <a:rPr lang="ru-RU" sz="2400" i="1" dirty="0" smtClean="0">
                <a:latin typeface="Monotype Corsiva" pitchFamily="66" charset="0"/>
              </a:rPr>
              <a:t>             </a:t>
            </a:r>
            <a:r>
              <a:rPr lang="ru-RU" sz="2400" i="1" dirty="0" err="1" smtClean="0">
                <a:latin typeface="Monotype Corsiva" pitchFamily="66" charset="0"/>
              </a:rPr>
              <a:t>клітин</a:t>
            </a:r>
            <a:r>
              <a:rPr lang="ru-RU" sz="2400" i="1" dirty="0" smtClean="0">
                <a:latin typeface="Monotype Corsiva" pitchFamily="66" charset="0"/>
              </a:rPr>
              <a:t>, </a:t>
            </a:r>
            <a:endParaRPr lang="ru-RU" sz="2400" i="1" dirty="0" smtClean="0"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i="1" dirty="0" err="1" smtClean="0">
                <a:latin typeface="Monotype Corsiva" pitchFamily="66" charset="0"/>
              </a:rPr>
              <a:t>проектування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 err="1" smtClean="0">
                <a:latin typeface="Monotype Corsiva" pitchFamily="66" charset="0"/>
              </a:rPr>
              <a:t>статі</a:t>
            </a:r>
            <a:r>
              <a:rPr lang="ru-RU" sz="2400" i="1" dirty="0" smtClean="0">
                <a:latin typeface="Monotype Corsiva" pitchFamily="66" charset="0"/>
              </a:rPr>
              <a:t> та  </a:t>
            </a:r>
            <a:r>
              <a:rPr lang="ru-RU" sz="2400" i="1" dirty="0" err="1" smtClean="0">
                <a:latin typeface="Monotype Corsiva" pitchFamily="66" charset="0"/>
              </a:rPr>
              <a:t>інших</a:t>
            </a:r>
            <a:r>
              <a:rPr lang="ru-RU" sz="2400" i="1" dirty="0" smtClean="0">
                <a:latin typeface="Monotype Corsiva" pitchFamily="66" charset="0"/>
              </a:rPr>
              <a:t>  </a:t>
            </a:r>
            <a:r>
              <a:rPr lang="ru-RU" sz="2400" i="1" dirty="0" err="1" smtClean="0">
                <a:latin typeface="Monotype Corsiva" pitchFamily="66" charset="0"/>
              </a:rPr>
              <a:t>генетичних</a:t>
            </a:r>
            <a:r>
              <a:rPr lang="ru-RU" sz="2400" i="1" dirty="0" smtClean="0">
                <a:latin typeface="Monotype Corsiva" pitchFamily="66" charset="0"/>
              </a:rPr>
              <a:t>  характеристик.</a:t>
            </a: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857752" y="1285860"/>
            <a:ext cx="714380" cy="92869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5"/>
            <a:ext cx="8229600" cy="4286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Monotype Corsiva" pitchFamily="66" charset="0"/>
              </a:rPr>
              <a:t>        </a:t>
            </a:r>
            <a:r>
              <a:rPr lang="ru-RU" sz="2600" b="1" dirty="0" smtClean="0">
                <a:latin typeface="Monotype Corsiva" pitchFamily="66" charset="0"/>
              </a:rPr>
              <a:t> </a:t>
            </a:r>
            <a:endParaRPr lang="uk-UA" sz="26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600" b="1" dirty="0" smtClean="0">
                <a:latin typeface="Monotype Corsiva" pitchFamily="66" charset="0"/>
              </a:rPr>
              <a:t>    1997 році  - Загальна декларація ЮНЕСКО ,яка забороняє клонування людини та передбачає суворий контроль держави                                            над усіма дослідженнями в цьому                                                      напрямі. Певні форми заборони                                       клонування застосовують Німеччина,                                               Іспанія, Данія, Великобританія, Італія,                                            Франція, Швеція, Нідерланди, Бельгія, а                                      також Японія, Австралія та інші країни</a:t>
            </a:r>
            <a:r>
              <a:rPr lang="en-US" sz="2600" b="1" dirty="0" smtClean="0">
                <a:latin typeface="Monotype Corsiva" pitchFamily="66" charset="0"/>
              </a:rPr>
              <a:t>.</a:t>
            </a:r>
            <a:endParaRPr lang="ru-RU" sz="2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Monotype Corsiva" pitchFamily="66" charset="0"/>
              </a:rPr>
              <a:t>Релігія і суспільство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losing_my_relig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214686"/>
            <a:ext cx="2599798" cy="3357586"/>
          </a:xfrm>
          <a:prstGeom prst="rect">
            <a:avLst/>
          </a:prstGeom>
          <a:ln w="28575">
            <a:solidFill>
              <a:srgbClr val="CC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072098"/>
          </a:xfrm>
        </p:spPr>
        <p:txBody>
          <a:bodyPr numCol="2">
            <a:normAutofit fontScale="92500" lnSpcReduction="20000"/>
          </a:bodyPr>
          <a:lstStyle/>
          <a:p>
            <a:pPr algn="ctr">
              <a:buNone/>
            </a:pPr>
            <a:r>
              <a:rPr lang="uk-UA" sz="2600" b="1" dirty="0" smtClean="0">
                <a:latin typeface="Monotype Corsiva" pitchFamily="66" charset="0"/>
              </a:rPr>
              <a:t> </a:t>
            </a:r>
            <a:r>
              <a:rPr lang="en-US" sz="2600" b="1" dirty="0" smtClean="0">
                <a:latin typeface="Monotype Corsiva" pitchFamily="66" charset="0"/>
              </a:rPr>
              <a:t>       </a:t>
            </a:r>
            <a:r>
              <a:rPr lang="uk-UA" sz="3000" b="1" dirty="0" smtClean="0">
                <a:latin typeface="Monotype Corsiva" pitchFamily="66" charset="0"/>
              </a:rPr>
              <a:t>Близько 27 країн Європи підписали Додатковий протокол про заборону клонування людини до Конвенції Ради Європи </a:t>
            </a:r>
            <a:r>
              <a:rPr lang="uk-UA" sz="3000" b="1" dirty="0" err="1" smtClean="0">
                <a:latin typeface="Monotype Corsiva" pitchFamily="66" charset="0"/>
              </a:rPr>
              <a:t>„Про</a:t>
            </a:r>
            <a:r>
              <a:rPr lang="uk-UA" sz="3000" b="1" dirty="0" smtClean="0">
                <a:latin typeface="Monotype Corsiva" pitchFamily="66" charset="0"/>
              </a:rPr>
              <a:t> права людини та </a:t>
            </a:r>
            <a:r>
              <a:rPr lang="uk-UA" sz="3000" b="1" dirty="0" err="1" smtClean="0">
                <a:latin typeface="Monotype Corsiva" pitchFamily="66" charset="0"/>
              </a:rPr>
              <a:t>біомедицину”</a:t>
            </a:r>
            <a:r>
              <a:rPr lang="uk-UA" sz="3000" b="1" dirty="0" smtClean="0">
                <a:latin typeface="Monotype Corsiva" pitchFamily="66" charset="0"/>
              </a:rPr>
              <a:t> 1997 р. </a:t>
            </a:r>
            <a:endParaRPr lang="uk-UA" sz="30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sz="3000" b="1" dirty="0">
                <a:latin typeface="Monotype Corsiva" pitchFamily="66" charset="0"/>
              </a:rPr>
              <a:t> </a:t>
            </a:r>
            <a:r>
              <a:rPr lang="uk-UA" sz="3000" b="1" dirty="0" smtClean="0">
                <a:latin typeface="Monotype Corsiva" pitchFamily="66" charset="0"/>
              </a:rPr>
              <a:t>   </a:t>
            </a:r>
            <a:r>
              <a:rPr lang="uk-UA" sz="3000" b="1" dirty="0" smtClean="0">
                <a:latin typeface="Monotype Corsiva" pitchFamily="66" charset="0"/>
              </a:rPr>
              <a:t>У </a:t>
            </a:r>
            <a:r>
              <a:rPr lang="uk-UA" sz="3000" b="1" dirty="0" smtClean="0">
                <a:latin typeface="Monotype Corsiva" pitchFamily="66" charset="0"/>
              </a:rPr>
              <a:t>преамбулі </a:t>
            </a:r>
            <a:r>
              <a:rPr lang="uk-UA" sz="3000" b="1" dirty="0" smtClean="0">
                <a:latin typeface="Monotype Corsiva" pitchFamily="66" charset="0"/>
              </a:rPr>
              <a:t>Додаткового</a:t>
            </a:r>
          </a:p>
          <a:p>
            <a:pPr algn="ctr">
              <a:buNone/>
            </a:pPr>
            <a:r>
              <a:rPr lang="uk-UA" sz="3000" b="1" dirty="0">
                <a:latin typeface="Monotype Corsiva" pitchFamily="66" charset="0"/>
              </a:rPr>
              <a:t> </a:t>
            </a:r>
            <a:r>
              <a:rPr lang="uk-UA" sz="3000" b="1" dirty="0" smtClean="0">
                <a:latin typeface="Monotype Corsiva" pitchFamily="66" charset="0"/>
              </a:rPr>
              <a:t>  </a:t>
            </a:r>
            <a:r>
              <a:rPr lang="uk-UA" sz="3000" b="1" dirty="0" smtClean="0">
                <a:latin typeface="Monotype Corsiva" pitchFamily="66" charset="0"/>
              </a:rPr>
              <a:t>протоколу </a:t>
            </a:r>
            <a:r>
              <a:rPr lang="uk-UA" sz="3000" b="1" dirty="0" smtClean="0">
                <a:latin typeface="Monotype Corsiva" pitchFamily="66" charset="0"/>
              </a:rPr>
              <a:t>відзначається, </a:t>
            </a:r>
            <a:r>
              <a:rPr lang="uk-UA" sz="3000" b="1" dirty="0" smtClean="0">
                <a:latin typeface="Monotype Corsiva" pitchFamily="66" charset="0"/>
              </a:rPr>
              <a:t>що:</a:t>
            </a:r>
          </a:p>
          <a:p>
            <a:pPr algn="ctr">
              <a:buNone/>
            </a:pPr>
            <a:r>
              <a:rPr lang="uk-UA" sz="2600" b="1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endParaRPr lang="uk-UA" sz="2600" b="1" dirty="0">
              <a:latin typeface="Monotype Corsiva" pitchFamily="66" charset="0"/>
            </a:endParaRPr>
          </a:p>
          <a:p>
            <a:pPr algn="ctr">
              <a:buNone/>
            </a:pPr>
            <a:endParaRPr lang="uk-UA" sz="26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sz="3000" b="1" dirty="0" err="1" smtClean="0">
                <a:latin typeface="Monotype Corsiva" pitchFamily="66" charset="0"/>
              </a:rPr>
              <a:t>“</a:t>
            </a:r>
            <a:r>
              <a:rPr lang="uk-UA" sz="3000" b="1" dirty="0" err="1" smtClean="0">
                <a:latin typeface="Monotype Corsiva" pitchFamily="66" charset="0"/>
              </a:rPr>
              <a:t>інструменталізація</a:t>
            </a:r>
            <a:r>
              <a:rPr lang="uk-UA" sz="3000" b="1" dirty="0" smtClean="0">
                <a:latin typeface="Monotype Corsiva" pitchFamily="66" charset="0"/>
              </a:rPr>
              <a:t> </a:t>
            </a:r>
            <a:r>
              <a:rPr lang="uk-UA" sz="3000" b="1" dirty="0" smtClean="0">
                <a:latin typeface="Monotype Corsiva" pitchFamily="66" charset="0"/>
              </a:rPr>
              <a:t>  </a:t>
            </a:r>
          </a:p>
          <a:p>
            <a:pPr algn="ctr">
              <a:buNone/>
            </a:pPr>
            <a:r>
              <a:rPr lang="uk-UA" sz="3000" b="1" dirty="0" smtClean="0">
                <a:latin typeface="Monotype Corsiva" pitchFamily="66" charset="0"/>
              </a:rPr>
              <a:t>людських </a:t>
            </a:r>
            <a:r>
              <a:rPr lang="uk-UA" sz="3000" b="1" dirty="0" smtClean="0">
                <a:latin typeface="Monotype Corsiva" pitchFamily="66" charset="0"/>
              </a:rPr>
              <a:t>істот                                              шляхом навмисного створення                                                        генетично ідентичних людських                                                            істот є несумісною із гідністю                                             людини і, таким чином, становить                                               зловживання біологією та                                              </a:t>
            </a:r>
            <a:r>
              <a:rPr lang="uk-UA" sz="3000" b="1" dirty="0" err="1" smtClean="0">
                <a:latin typeface="Monotype Corsiva" pitchFamily="66" charset="0"/>
              </a:rPr>
              <a:t>медициною”</a:t>
            </a:r>
            <a:r>
              <a:rPr lang="uk-UA" sz="3000" b="1" dirty="0" smtClean="0">
                <a:latin typeface="Monotype Corsiva" pitchFamily="66" charset="0"/>
              </a:rPr>
              <a:t>. </a:t>
            </a:r>
            <a:endParaRPr lang="ru-RU" sz="3000" b="1" dirty="0">
              <a:latin typeface="Monotype Corsiva" pitchFamily="66" charset="0"/>
            </a:endParaRPr>
          </a:p>
        </p:txBody>
      </p:sp>
      <p:pic>
        <p:nvPicPr>
          <p:cNvPr id="5" name="Рисунок 4" descr="bezplodnosciko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572008"/>
            <a:ext cx="1633304" cy="131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86842" cy="3668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400" b="1" dirty="0" smtClean="0">
                <a:latin typeface="Monotype Corsiva" pitchFamily="66" charset="0"/>
              </a:rPr>
              <a:t>        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786058"/>
            <a:ext cx="9144000" cy="3857652"/>
          </a:xfrm>
          <a:prstGeom prst="roundRect">
            <a:avLst/>
          </a:prstGeom>
          <a:solidFill>
            <a:schemeClr val="bg2">
              <a:lumMod val="1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857496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l"/>
              </a:tabLst>
            </a:pPr>
            <a:r>
              <a:rPr lang="uk-UA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Гіпотеза про можливість клонування динозаврів з викопних останків є неможливою.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l"/>
              </a:tabLst>
            </a:pP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Вчені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провели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радіовуглецеве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дослідження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кісткової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тканини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взятої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останків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птахів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моа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гігантські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птахи мешкали в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Новій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Зеландії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були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повністю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знищені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аборигенами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маорі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приблизно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600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тому.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l"/>
              </a:tabLst>
            </a:pP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Вчені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з'ясували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ДНК  в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кістковій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тканині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зменшується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кожні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521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рік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наполовину</a:t>
            </a:r>
            <a:r>
              <a:rPr lang="en-US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!</a:t>
            </a:r>
            <a:endParaRPr lang="ru-RU" sz="2500" b="1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90713" algn="l"/>
              </a:tabLst>
            </a:pP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станні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молекули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ДНК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зникають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кісткової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тканини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приблизно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через 6,8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мільйона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Останні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динозаври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зникли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лиця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землі</a:t>
            </a:r>
            <a:r>
              <a:rPr lang="ru-RU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кінці</a:t>
            </a:r>
            <a:r>
              <a:rPr lang="en-US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крейдяного </a:t>
            </a:r>
            <a:r>
              <a:rPr lang="uk-UA" sz="2500" b="1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періодну</a:t>
            </a:r>
            <a:r>
              <a:rPr lang="uk-UA" sz="25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– близько мільйона років тому.</a:t>
            </a:r>
            <a:endParaRPr lang="ru-RU" sz="25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7166"/>
            <a:ext cx="7750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чи можливо клонувати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</a:t>
            </a:r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инозаврів?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0" y="1"/>
            <a:ext cx="571472" cy="7857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600" dirty="0" smtClean="0">
                <a:latin typeface="Monotype Corsiva" pitchFamily="66" charset="0"/>
              </a:rPr>
              <a:t>       </a:t>
            </a:r>
            <a:endParaRPr lang="ru-RU" sz="26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5357818" cy="5929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714356"/>
            <a:ext cx="40005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преси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стало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про кандидата №1 на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посмертне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відродження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небуття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. 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щасливе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немовля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, яке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вмерло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у 10-місячному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віці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донькою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одного знаменитого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міліардера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. На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відтворення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копії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батько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пожертвував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u="sng" dirty="0" smtClean="0">
                <a:solidFill>
                  <a:schemeClr val="bg1"/>
                </a:solidFill>
                <a:latin typeface="Monotype Corsiva" pitchFamily="66" charset="0"/>
              </a:rPr>
              <a:t>1,5 млн. </a:t>
            </a:r>
            <a:r>
              <a:rPr lang="ru-RU" sz="22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доларів</a:t>
            </a:r>
            <a:r>
              <a:rPr lang="ru-RU" sz="2200" b="1" u="sng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Можливо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успіх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даної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справи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ощасливить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убитого горем батька.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Проте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людство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готове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 морально</a:t>
            </a:r>
            <a:r>
              <a:rPr lang="uk-UA" sz="2200" b="1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фізично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масового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відтворення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Monotype Corsiva" pitchFamily="66" charset="0"/>
              </a:rPr>
              <a:t>померлих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90850">
            <a:off x="1803278" y="4872134"/>
            <a:ext cx="85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72523">
            <a:off x="5987218" y="3970756"/>
            <a:ext cx="21096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клонування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37147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388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en-US" sz="2600" b="1" i="0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en-US" sz="2600" b="1" i="0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2600" b="1" i="0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285860"/>
            <a:ext cx="5715008" cy="51435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1714488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клонування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порушує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гідність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рівня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біологічного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матеріалу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засвідчує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брак  </a:t>
            </a:r>
            <a:r>
              <a:rPr lang="ru-RU" dirty="0" err="1" smtClean="0">
                <a:solidFill>
                  <a:schemeClr val="bg1"/>
                </a:solidFill>
              </a:rPr>
              <a:t>поваги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людських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ембріонів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будуть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знищені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успішно</a:t>
            </a:r>
            <a:r>
              <a:rPr lang="ru-RU" dirty="0" smtClean="0">
                <a:solidFill>
                  <a:schemeClr val="bg1"/>
                </a:solidFill>
              </a:rPr>
              <a:t> могла </a:t>
            </a:r>
            <a:r>
              <a:rPr lang="ru-RU" dirty="0" err="1" smtClean="0">
                <a:solidFill>
                  <a:schemeClr val="bg1"/>
                </a:solidFill>
              </a:rPr>
              <a:t>відбутися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репродукція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типу (так, при </a:t>
            </a:r>
            <a:r>
              <a:rPr lang="ru-RU" dirty="0" err="1" smtClean="0">
                <a:solidFill>
                  <a:schemeClr val="bg1"/>
                </a:solidFill>
              </a:rPr>
              <a:t>клонуванні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вівці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Доллі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здійснено</a:t>
            </a:r>
            <a:r>
              <a:rPr lang="ru-RU" dirty="0" smtClean="0">
                <a:solidFill>
                  <a:schemeClr val="bg1"/>
                </a:solidFill>
              </a:rPr>
              <a:t> 277 </a:t>
            </a:r>
            <a:r>
              <a:rPr lang="ru-RU" dirty="0" err="1" smtClean="0">
                <a:solidFill>
                  <a:schemeClr val="bg1"/>
                </a:solidFill>
              </a:rPr>
              <a:t>спроб</a:t>
            </a:r>
            <a:r>
              <a:rPr lang="ru-RU" dirty="0" smtClean="0">
                <a:solidFill>
                  <a:schemeClr val="bg1"/>
                </a:solidFill>
              </a:rPr>
              <a:t>, 8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них доведено до </a:t>
            </a:r>
            <a:r>
              <a:rPr lang="ru-RU" dirty="0" err="1" smtClean="0">
                <a:solidFill>
                  <a:schemeClr val="bg1"/>
                </a:solidFill>
              </a:rPr>
              <a:t>ембріональної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стадії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народилася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одна </a:t>
            </a:r>
            <a:r>
              <a:rPr lang="ru-RU" dirty="0" err="1" smtClean="0">
                <a:solidFill>
                  <a:schemeClr val="bg1"/>
                </a:solidFill>
              </a:rPr>
              <a:t>вівця</a:t>
            </a:r>
            <a:r>
              <a:rPr lang="ru-RU" dirty="0" smtClean="0">
                <a:solidFill>
                  <a:schemeClr val="bg1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клонів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живих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виключно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джерела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трансплантації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зведенням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рівня</a:t>
            </a:r>
            <a:r>
              <a:rPr lang="ru-RU" dirty="0" smtClean="0">
                <a:solidFill>
                  <a:schemeClr val="bg1"/>
                </a:solidFill>
              </a:rPr>
              <a:t> предмету </a:t>
            </a:r>
            <a:r>
              <a:rPr lang="ru-RU" dirty="0" err="1" smtClean="0">
                <a:solidFill>
                  <a:schemeClr val="bg1"/>
                </a:solidFill>
              </a:rPr>
              <a:t>вжитку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цілковито</a:t>
            </a:r>
            <a:r>
              <a:rPr lang="ru-RU" dirty="0" smtClean="0">
                <a:solidFill>
                  <a:schemeClr val="bg1"/>
                </a:solidFill>
              </a:rPr>
              <a:t> недопустимо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точки </a:t>
            </a:r>
            <a:r>
              <a:rPr lang="ru-RU" dirty="0" err="1" smtClean="0">
                <a:solidFill>
                  <a:schemeClr val="bg1"/>
                </a:solidFill>
              </a:rPr>
              <a:t>зору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персоналізму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klonirovanie_secretworlds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14554"/>
            <a:ext cx="3286116" cy="2333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41763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клонування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www.umoloda.kiev.ua/img/content/i5/50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74917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8" name="Picture 6" descr="https://encrypted-tbn2.gstatic.com/images?q=tbn:ANd9GcRygIgPanOTDAf8-frCfcHfLMqfi7DdDnofSvuLki7qoo_x8AkoQ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85926"/>
            <a:ext cx="3167041" cy="190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1571612"/>
            <a:ext cx="5214942" cy="50720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клонування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підвищити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шанси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батьківство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чоловіків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аномально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низьким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виробленням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власних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сперматозоїдів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клонування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збільшить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шанси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успішне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запліднення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народження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здорової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дитини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стовбурові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клітини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буде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використовувати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лікування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інсульту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інфаркту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переломів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кісток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цирозу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печінки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тяжких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2286016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600" b="1" dirty="0" smtClean="0">
                <a:latin typeface="Monotype Corsiva" pitchFamily="66" charset="0"/>
              </a:rPr>
              <a:t>         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2290" name="Picture 2" descr="http://ont.by/webroot/delivery/images/nobel_08-1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3643338" cy="2925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https://encrypted-tbn0.gstatic.com/images?q=tbn:ANd9GcR1myuNwCK6updPBLAwCHz298eduG_0uSCKPbNhYuI1vSjTT5QU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66"/>
            <a:ext cx="285752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214282" y="714356"/>
            <a:ext cx="4714908" cy="4357718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Monotype Corsiva" pitchFamily="66" charset="0"/>
              </a:rPr>
              <a:t>Нобелівська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премія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медицини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або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фізіології</a:t>
            </a:r>
            <a:r>
              <a:rPr lang="ru-RU" sz="2400" b="1" dirty="0" smtClean="0">
                <a:latin typeface="Monotype Corsiva" pitchFamily="66" charset="0"/>
              </a:rPr>
              <a:t> за 2012 </a:t>
            </a:r>
            <a:r>
              <a:rPr lang="ru-RU" sz="2400" b="1" dirty="0" err="1" smtClean="0">
                <a:latin typeface="Monotype Corsiva" pitchFamily="66" charset="0"/>
              </a:rPr>
              <a:t>рік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присуджена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японському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вченому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Сінье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Яманака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британському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біологу</a:t>
            </a:r>
            <a:r>
              <a:rPr lang="ru-RU" sz="2400" b="1" dirty="0" smtClean="0">
                <a:latin typeface="Monotype Corsiva" pitchFamily="66" charset="0"/>
              </a:rPr>
              <a:t> Джону </a:t>
            </a:r>
            <a:r>
              <a:rPr lang="ru-RU" sz="2400" b="1" dirty="0" err="1" smtClean="0">
                <a:latin typeface="Monotype Corsiva" pitchFamily="66" charset="0"/>
              </a:rPr>
              <a:t>Гердону</a:t>
            </a:r>
            <a:r>
              <a:rPr lang="ru-RU" sz="2400" b="1" dirty="0" smtClean="0">
                <a:latin typeface="Monotype Corsiva" pitchFamily="66" charset="0"/>
              </a:rPr>
              <a:t> за </a:t>
            </a:r>
            <a:r>
              <a:rPr lang="ru-RU" sz="2400" b="1" dirty="0" err="1" smtClean="0">
                <a:latin typeface="Monotype Corsiva" pitchFamily="66" charset="0"/>
              </a:rPr>
              <a:t>роботи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стовбурових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клітин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клонування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тварин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Людській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фантазії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немає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меж.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Уперше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ідея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клонування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з'явилася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сторінках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творів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письменника-фантаста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Бредбері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Сьогодні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ж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суперечлива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реальність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r>
              <a:rPr lang="en-US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</a:t>
            </a:r>
            <a:r>
              <a:rPr lang="uk-UA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ХХ</a:t>
            </a:r>
            <a:r>
              <a:rPr lang="en-US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століття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стане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століттям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науки про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біомедицини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цивілізація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4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біотехнологічною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ru-RU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chemeClr val="tx1"/>
                  </a:solidFill>
                </a:ln>
              </a:rPr>
              <a:t> 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pPr>
              <a:buNone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434" name="Picture 2" descr="http://profspilka.kiev.ua/uploads/posts/2009-09/1252063705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6616">
            <a:off x="5847269" y="4155048"/>
            <a:ext cx="2429956" cy="24299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436" name="Picture 4" descr="http://donbass.ua/multimedia/images/news/original/2010/11/10/nau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2097">
            <a:off x="3370558" y="4244100"/>
            <a:ext cx="2776117" cy="23574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438" name="Picture 6" descr="http://t2.gstatic.com/images?q=tbn:ANd9GcQdEgxWkjDv-yqHpegKDUCqZoUqTgyfp0tFUUOcBPwz9z55546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5887">
            <a:off x="813120" y="4312045"/>
            <a:ext cx="2571768" cy="23574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928802"/>
            <a:ext cx="7806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Дякуємо за увагу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214282" y="142853"/>
            <a:ext cx="285752" cy="1428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b="1" dirty="0" smtClean="0">
                <a:latin typeface="Monotype Corsiva" pitchFamily="66" charset="0"/>
              </a:rPr>
              <a:t>           </a:t>
            </a:r>
            <a:endParaRPr lang="ru-RU" dirty="0"/>
          </a:p>
        </p:txBody>
      </p:sp>
      <p:pic>
        <p:nvPicPr>
          <p:cNvPr id="17410" name="Picture 2" descr="http://www.progmo.com.ua/images/stories/fruit/vurowyvann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171">
            <a:off x="843496" y="3661632"/>
            <a:ext cx="358453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news.city.zt.ua/uploads/posts/2011-08/1312749339_08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9908">
            <a:off x="4553732" y="3554225"/>
            <a:ext cx="3524236" cy="235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8572560" cy="2954655"/>
          </a:xfrm>
          <a:prstGeom prst="rect">
            <a:avLst/>
          </a:prstGeom>
          <a:solidFill>
            <a:srgbClr val="33CCFF">
              <a:alpha val="5098"/>
            </a:srgb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Клонування </a:t>
            </a:r>
            <a:r>
              <a:rPr lang="uk-UA" sz="24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—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це напрям клітинної або тканинної інженерії галузі біотехнології. </a:t>
            </a:r>
          </a:p>
          <a:p>
            <a:pPr>
              <a:buNone/>
            </a:pPr>
            <a:r>
              <a:rPr lang="uk-UA" sz="2400" dirty="0" smtClean="0">
                <a:latin typeface="Monotype Corsiva" pitchFamily="66" charset="0"/>
              </a:rPr>
              <a:t>          </a:t>
            </a:r>
          </a:p>
          <a:p>
            <a:pPr>
              <a:buNone/>
            </a:pPr>
            <a:r>
              <a:rPr lang="uk-UA" sz="2400" b="1" i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Клон</a:t>
            </a:r>
            <a:r>
              <a:rPr lang="uk-UA" sz="2400" b="1" dirty="0" smtClean="0"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(від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грец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. - гілка, нащадок) — це потомство рослинного або тваринного організму, що утворюється внаслідок вегетативного розмноження багатоклітинних організмів або нестатевого поділу клітин одноклітинних організмів.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0"/>
            <a:ext cx="574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 клонування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071546"/>
            <a:ext cx="5143536" cy="5429288"/>
          </a:xfrm>
          <a:prstGeom prst="roundRect">
            <a:avLst/>
          </a:prstGeom>
          <a:solidFill>
            <a:srgbClr val="A1E329">
              <a:alpha val="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285860"/>
            <a:ext cx="464347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100" b="1" dirty="0" smtClean="0">
                <a:latin typeface="Monotype Corsiva" pitchFamily="66" charset="0"/>
              </a:rPr>
              <a:t>1886 р. - російський зоолог О. Тихомиров відкрив явище партеногенезу на прикладі шовковичного шовкопряда.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100" b="1" dirty="0" smtClean="0">
                <a:latin typeface="Monotype Corsiva" pitchFamily="66" charset="0"/>
              </a:rPr>
              <a:t>1930 р. - академік  </a:t>
            </a:r>
            <a:r>
              <a:rPr lang="uk-UA" sz="2100" b="1" dirty="0" err="1" smtClean="0">
                <a:latin typeface="Monotype Corsiva" pitchFamily="66" charset="0"/>
              </a:rPr>
              <a:t>Астауров</a:t>
            </a:r>
            <a:r>
              <a:rPr lang="uk-UA" sz="2100" b="1" dirty="0" smtClean="0">
                <a:latin typeface="Monotype Corsiva" pitchFamily="66" charset="0"/>
              </a:rPr>
              <a:t> шляхом досліджень  отримав перші генетичні копії, які відрізнялися низькою життєздатністю.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100" b="1" dirty="0" smtClean="0">
                <a:latin typeface="Monotype Corsiva" pitchFamily="66" charset="0"/>
              </a:rPr>
              <a:t>40 - і рр. ХХ ст. - початок клонування хребетних тварин.</a:t>
            </a:r>
          </a:p>
          <a:p>
            <a:pPr>
              <a:buFont typeface="Wingdings" pitchFamily="2" charset="2"/>
              <a:buChar char="ü"/>
            </a:pPr>
            <a:r>
              <a:rPr lang="uk-UA" sz="2100" b="1" dirty="0" smtClean="0">
                <a:latin typeface="Monotype Corsiva" pitchFamily="66" charset="0"/>
              </a:rPr>
              <a:t>50 - і рр. ХХ ст. - професор  </a:t>
            </a:r>
            <a:r>
              <a:rPr lang="uk-UA" sz="2100" b="1" dirty="0" err="1" smtClean="0">
                <a:latin typeface="Monotype Corsiva" pitchFamily="66" charset="0"/>
              </a:rPr>
              <a:t>Корнельського</a:t>
            </a:r>
            <a:r>
              <a:rPr lang="uk-UA" sz="2100" b="1" dirty="0" smtClean="0">
                <a:latin typeface="Monotype Corsiva" pitchFamily="66" charset="0"/>
              </a:rPr>
              <a:t>  університету Стюард провів клонування моркви із окремих клітин кореня</a:t>
            </a:r>
            <a:r>
              <a:rPr lang="en-US" sz="2100" b="1" dirty="0" smtClean="0">
                <a:latin typeface="Monotype Corsiva" pitchFamily="66" charset="0"/>
              </a:rPr>
              <a:t>.</a:t>
            </a:r>
            <a:endParaRPr lang="uk-UA" sz="2100" b="1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100" b="1" dirty="0" smtClean="0">
                <a:latin typeface="Monotype Corsiva" pitchFamily="66" charset="0"/>
              </a:rPr>
              <a:t>60 - і рр. ХХ ст. - досліди по перенесенню ядра клітини у ікринки </a:t>
            </a:r>
            <a:r>
              <a:rPr lang="uk-UA" sz="2100" b="1" dirty="0" err="1" smtClean="0">
                <a:latin typeface="Monotype Corsiva" pitchFamily="66" charset="0"/>
              </a:rPr>
              <a:t>шпорцевої</a:t>
            </a:r>
            <a:r>
              <a:rPr lang="uk-UA" sz="2100" b="1" dirty="0" smtClean="0">
                <a:latin typeface="Monotype Corsiva" pitchFamily="66" charset="0"/>
              </a:rPr>
              <a:t> жаби, проведені професором Оксфордського університету  </a:t>
            </a:r>
            <a:r>
              <a:rPr lang="uk-UA" sz="2100" b="1" dirty="0" err="1" smtClean="0">
                <a:latin typeface="Monotype Corsiva" pitchFamily="66" charset="0"/>
              </a:rPr>
              <a:t>Гердоном</a:t>
            </a:r>
            <a:r>
              <a:rPr lang="uk-UA" sz="2100" b="1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10" name="Содержимое 9" descr="d9c76ff53334bb21be7415895cb6ef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6" y="2000240"/>
            <a:ext cx="3600257" cy="2700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669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Нарешті!... </a:t>
            </a:r>
            <a:b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26"/>
            <a:ext cx="5643569" cy="5214974"/>
          </a:xfrm>
        </p:spPr>
        <p:txBody>
          <a:bodyPr numCol="1">
            <a:normAutofit/>
          </a:bodyPr>
          <a:lstStyle/>
          <a:p>
            <a:pPr algn="ctr">
              <a:buNone/>
            </a:pPr>
            <a:endParaRPr lang="uk-UA" sz="28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sz="2800" b="1" dirty="0" smtClean="0">
                <a:latin typeface="Monotype Corsiva" pitchFamily="66" charset="0"/>
              </a:rPr>
              <a:t>У </a:t>
            </a:r>
            <a:r>
              <a:rPr lang="uk-UA" sz="2800" b="1" dirty="0" smtClean="0">
                <a:latin typeface="Monotype Corsiva" pitchFamily="66" charset="0"/>
              </a:rPr>
              <a:t>лютому 1997 р. у Шотландії в лабораторії «Рослій» шляхом імплантації клітинного ядра з клітини молочної залози в незапліднену яйцеклітину </a:t>
            </a:r>
            <a:r>
              <a:rPr lang="uk-UA" sz="2800" b="1" dirty="0" err="1" smtClean="0">
                <a:latin typeface="Monotype Corsiva" pitchFamily="66" charset="0"/>
              </a:rPr>
              <a:t>клоновано</a:t>
            </a:r>
            <a:r>
              <a:rPr lang="uk-UA" sz="2800" b="1" dirty="0" smtClean="0">
                <a:latin typeface="Monotype Corsiva" pitchFamily="66" charset="0"/>
              </a:rPr>
              <a:t> вівцю </a:t>
            </a:r>
            <a:r>
              <a:rPr lang="uk-UA" sz="2800" b="1" dirty="0" err="1" smtClean="0">
                <a:latin typeface="Monotype Corsiva" pitchFamily="66" charset="0"/>
              </a:rPr>
              <a:t>Доллі</a:t>
            </a:r>
            <a:r>
              <a:rPr lang="uk-UA" sz="2800" b="1" dirty="0" smtClean="0">
                <a:latin typeface="Monotype Corsiva" pitchFamily="66" charset="0"/>
              </a:rPr>
              <a:t>. Ця найвідоміша вівця ввійшла в історію людства як символ перемоги сучасної біотехнології. </a:t>
            </a:r>
            <a:endParaRPr lang="ru-RU" sz="2800" dirty="0"/>
          </a:p>
        </p:txBody>
      </p:sp>
      <p:pic>
        <p:nvPicPr>
          <p:cNvPr id="4" name="Picture 2" descr="http://t2.gstatic.com/images?q=tbn:ANd9GcTwN5aMURqxN6Y-ac8V_tptOBNq-Uw3_g2BKs4b0bS-f_pL_v66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2615252" cy="3863222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19393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000504"/>
            <a:ext cx="1857388" cy="139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071678"/>
            <a:ext cx="1971689" cy="15716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4286248" y="2071678"/>
            <a:ext cx="338659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85720" y="542926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Вівця породи шотландського чорноморда ( взяли яйцеклітину, видаливши із неї </a:t>
            </a:r>
            <a:r>
              <a:rPr lang="uk-UA" sz="2400" b="1" dirty="0" err="1" smtClean="0">
                <a:latin typeface="Monotype Corsiva" pitchFamily="66" charset="0"/>
              </a:rPr>
              <a:t>гаплоїдне</a:t>
            </a:r>
            <a:r>
              <a:rPr lang="uk-UA" sz="2400" b="1" dirty="0" smtClean="0">
                <a:latin typeface="Monotype Corsiva" pitchFamily="66" charset="0"/>
              </a:rPr>
              <a:t> ядро)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857364"/>
            <a:ext cx="20002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b="1" dirty="0" smtClean="0">
              <a:latin typeface="Monotype Corsiva" pitchFamily="66" charset="0"/>
            </a:endParaRPr>
          </a:p>
          <a:p>
            <a:pPr algn="ctr"/>
            <a:r>
              <a:rPr lang="uk-UA" sz="2200" b="1" dirty="0" smtClean="0">
                <a:latin typeface="Monotype Corsiva" pitchFamily="66" charset="0"/>
              </a:rPr>
              <a:t>Вівця породи фінський </a:t>
            </a:r>
            <a:r>
              <a:rPr lang="uk-UA" sz="2200" b="1" dirty="0" err="1" smtClean="0">
                <a:latin typeface="Monotype Corsiva" pitchFamily="66" charset="0"/>
              </a:rPr>
              <a:t>дорсет</a:t>
            </a:r>
            <a:endParaRPr lang="uk-UA" sz="2200" b="1" dirty="0" smtClean="0">
              <a:latin typeface="Monotype Corsiva" pitchFamily="66" charset="0"/>
            </a:endParaRPr>
          </a:p>
          <a:p>
            <a:pPr algn="ctr"/>
            <a:r>
              <a:rPr lang="uk-UA" sz="2200" b="1" dirty="0" smtClean="0">
                <a:latin typeface="Monotype Corsiva" pitchFamily="66" charset="0"/>
              </a:rPr>
              <a:t>( із клітин тканини молочної залози цієї вівці отримали соматичні ядра)</a:t>
            </a:r>
            <a:endParaRPr lang="ru-RU" sz="2200" b="1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4292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Вівця породи шотландського чорноморда (  їй транспортували диплоїдну зиготу)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85728"/>
            <a:ext cx="5131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Ось як це було…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err="1" smtClean="0">
                <a:latin typeface="Monotype Corsiva" pitchFamily="66" charset="0"/>
              </a:rPr>
              <a:t>Кінець</a:t>
            </a:r>
            <a:r>
              <a:rPr lang="ru-RU" sz="3600" b="1" dirty="0" smtClean="0">
                <a:latin typeface="Monotype Corsiva" pitchFamily="66" charset="0"/>
              </a:rPr>
              <a:t> XX ст. </a:t>
            </a:r>
            <a:r>
              <a:rPr lang="ru-RU" sz="3600" b="1" dirty="0" err="1" smtClean="0">
                <a:latin typeface="Monotype Corsiva" pitchFamily="66" charset="0"/>
              </a:rPr>
              <a:t>клоновано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мишей</a:t>
            </a:r>
            <a:r>
              <a:rPr lang="ru-RU" sz="3600" b="1" dirty="0" smtClean="0">
                <a:latin typeface="Monotype Corsiva" pitchFamily="66" charset="0"/>
              </a:rPr>
              <a:t> на Гавайях, </a:t>
            </a:r>
            <a:r>
              <a:rPr lang="ru-RU" sz="3600" b="1" dirty="0" smtClean="0">
                <a:latin typeface="Monotype Corsiva" pitchFamily="66" charset="0"/>
              </a:rPr>
              <a:t>а телят </a:t>
            </a:r>
            <a:r>
              <a:rPr lang="ru-RU" sz="3600" b="1" dirty="0" smtClean="0">
                <a:latin typeface="Monotype Corsiva" pitchFamily="66" charset="0"/>
              </a:rPr>
              <a:t>у  </a:t>
            </a:r>
            <a:r>
              <a:rPr lang="ru-RU" sz="3600" b="1" dirty="0" err="1" smtClean="0">
                <a:latin typeface="Monotype Corsiva" pitchFamily="66" charset="0"/>
              </a:rPr>
              <a:t>Японії</a:t>
            </a:r>
            <a:r>
              <a:rPr lang="ru-RU" sz="3600" b="1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news.city.zt.ua/uploads/posts/2011-03/1300565816_spivayuchi-mi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1523">
            <a:off x="417051" y="1702944"/>
            <a:ext cx="421484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://cbcrab.com/images/klon_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32575">
            <a:off x="4336208" y="2047308"/>
            <a:ext cx="4522068" cy="340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42" y="285728"/>
            <a:ext cx="7043758" cy="1011222"/>
          </a:xfrm>
        </p:spPr>
        <p:txBody>
          <a:bodyPr>
            <a:normAutofit/>
          </a:bodyPr>
          <a:lstStyle/>
          <a:p>
            <a:r>
              <a:rPr lang="uk-UA" sz="6000" u="sng" dirty="0" smtClean="0">
                <a:latin typeface="Monotype Corsiva" pitchFamily="66" charset="0"/>
              </a:rPr>
              <a:t>Типи клонування:</a:t>
            </a:r>
            <a:endParaRPr lang="ru-RU" sz="6000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357298"/>
            <a:ext cx="6000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b="1" dirty="0" smtClean="0">
                <a:latin typeface="Monotype Corsiva" pitchFamily="66" charset="0"/>
              </a:rPr>
              <a:t>Клонування гена </a:t>
            </a:r>
          </a:p>
          <a:p>
            <a:pPr>
              <a:buNone/>
            </a:pPr>
            <a:r>
              <a:rPr lang="uk-UA" sz="2600" b="1" i="1" dirty="0" smtClean="0">
                <a:latin typeface="Monotype Corsiva" pitchFamily="66" charset="0"/>
              </a:rPr>
              <a:t>   </a:t>
            </a:r>
            <a:r>
              <a:rPr lang="uk-UA" sz="2600" i="1" dirty="0" smtClean="0">
                <a:latin typeface="Monotype Corsiva" pitchFamily="66" charset="0"/>
              </a:rPr>
              <a:t>( відоме, як клонування ДНК ) –</a:t>
            </a:r>
          </a:p>
          <a:p>
            <a:pPr>
              <a:buNone/>
            </a:pPr>
            <a:r>
              <a:rPr lang="uk-UA" sz="2600" i="1" dirty="0" smtClean="0">
                <a:latin typeface="Monotype Corsiva" pitchFamily="66" charset="0"/>
              </a:rPr>
              <a:t>  </a:t>
            </a:r>
            <a:r>
              <a:rPr lang="uk-UA" sz="2600" dirty="0" smtClean="0">
                <a:latin typeface="Monotype Corsiva" pitchFamily="66" charset="0"/>
              </a:rPr>
              <a:t>використовується для того, щоб зробити копії                            </a:t>
            </a:r>
            <a:endParaRPr lang="uk-UA" sz="2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600" dirty="0" smtClean="0">
                <a:latin typeface="Monotype Corsiva" pitchFamily="66" charset="0"/>
              </a:rPr>
              <a:t>генів</a:t>
            </a:r>
            <a:r>
              <a:rPr lang="uk-UA" sz="2600" dirty="0" smtClean="0">
                <a:latin typeface="Monotype Corsiva" pitchFamily="66" charset="0"/>
              </a:rPr>
              <a:t>, які потребують дослідження.</a:t>
            </a:r>
            <a:endParaRPr lang="ru-RU" sz="2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1027</Words>
  <Application>Microsoft Office PowerPoint</Application>
  <PresentationFormat>Экран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Нарешті!...  </vt:lpstr>
      <vt:lpstr>Слайд 7</vt:lpstr>
      <vt:lpstr>Слайд 8</vt:lpstr>
      <vt:lpstr>Типи клонування: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 клонування людини з практичного погляду є два призначення: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Проти клонування людини:</vt:lpstr>
      <vt:lpstr>За клонування людини: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Elli 2.0 special for GeniEwgen)</cp:lastModifiedBy>
  <cp:revision>125</cp:revision>
  <dcterms:created xsi:type="dcterms:W3CDTF">2013-11-24T12:36:29Z</dcterms:created>
  <dcterms:modified xsi:type="dcterms:W3CDTF">2013-12-18T20:28:43Z</dcterms:modified>
</cp:coreProperties>
</file>