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56" r:id="rId2"/>
    <p:sldId id="269" r:id="rId3"/>
    <p:sldId id="323" r:id="rId4"/>
    <p:sldId id="324" r:id="rId5"/>
    <p:sldId id="320" r:id="rId6"/>
    <p:sldId id="321" r:id="rId7"/>
    <p:sldId id="322" r:id="rId8"/>
    <p:sldId id="270" r:id="rId9"/>
    <p:sldId id="272" r:id="rId10"/>
    <p:sldId id="289" r:id="rId11"/>
    <p:sldId id="308" r:id="rId12"/>
    <p:sldId id="312" r:id="rId13"/>
    <p:sldId id="313" r:id="rId14"/>
    <p:sldId id="314" r:id="rId15"/>
    <p:sldId id="275" r:id="rId16"/>
    <p:sldId id="276" r:id="rId17"/>
    <p:sldId id="281" r:id="rId18"/>
    <p:sldId id="309" r:id="rId19"/>
    <p:sldId id="316" r:id="rId20"/>
    <p:sldId id="311" r:id="rId21"/>
    <p:sldId id="317" r:id="rId22"/>
    <p:sldId id="318" r:id="rId23"/>
    <p:sldId id="315" r:id="rId24"/>
    <p:sldId id="287" r:id="rId25"/>
    <p:sldId id="288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266" r:id="rId41"/>
    <p:sldId id="277" r:id="rId42"/>
    <p:sldId id="291" r:id="rId43"/>
    <p:sldId id="292" r:id="rId44"/>
    <p:sldId id="293" r:id="rId45"/>
    <p:sldId id="319" r:id="rId46"/>
    <p:sldId id="267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A625D-0AF7-4A84-83B0-707F3EA60013}" type="datetimeFigureOut">
              <a:rPr lang="ru-RU" smtClean="0"/>
              <a:pPr/>
              <a:t>19.01.2015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87A05-669F-44FA-B099-2195B574F2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03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1A9F9-0F18-4AFC-8107-E7E620E14A70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933EF-11C1-4771-97F6-D67C91B2F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2BE9-5C7A-4FC0-A41B-20B50B2352B3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55F6A-6D13-47C7-AFA9-B16CE49D4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6FD9E-70A0-4E0A-8210-4DA594D546DC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AB23F-02BE-4820-BA2D-40886541F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552BE-9358-4FC5-AD1B-E835A6600C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2778184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F61DA-C6A1-4E9C-BD56-866AB9099CCB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D43A-8B37-4FA7-AEEE-B51ACF3C2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9C51-8E4E-4ED8-944C-7AA374D2DCCA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575F-AD0A-44F1-ABFE-20184BDD1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6EE3-0635-45E3-BC25-020EC9A634D4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2BDD3-4A5D-4C32-984C-7B6CCEC51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D9FA-304A-4FA5-AC63-234FB9EBC64C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A4546-33D8-4A0B-AA32-92B2A98C7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081E6-CA8B-4935-A8C4-AED139D656D6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B6C1D-0F6E-4D4B-9915-0B2AA2B64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B85B0-F349-4461-953D-03A34DDC7C51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4B53-8AA3-4D11-B12D-1C5EB801C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C7163-A779-4912-B7F9-E6AA4E1B82AF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E6A4-E2A2-4510-A490-21E39FA94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035F8-D375-453B-99E7-49307FF8F15D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8DFF6-157F-4770-A741-38579B0BF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08D5CA-3A81-4B87-A625-7061ACEC7B95}" type="datetimeFigureOut">
              <a:rPr lang="en-US"/>
              <a:pPr>
                <a:defRPr/>
              </a:pPr>
              <a:t>1/19/2015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8358C1-4B25-4303-9629-CFC02EC0C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2" r:id="rId2"/>
    <p:sldLayoutId id="2147483721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22" r:id="rId9"/>
    <p:sldLayoutId id="2147483718" r:id="rId10"/>
    <p:sldLayoutId id="2147483719" r:id="rId11"/>
    <p:sldLayoutId id="21474837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066800"/>
            <a:ext cx="4953000" cy="121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800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Китай</a:t>
            </a:r>
            <a:endParaRPr lang="ru-RU" sz="8800" u="sng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3429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</a:rPr>
              <a:t>Лісові ресурси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Сконцентровані переважно на північному-сході країни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</a:rPr>
              <a:t>Земельні ресурси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Сх. - підзолисті      бурі лісові      червоноземи і жовтоземи;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Зх.  - сіро-бурі </a:t>
            </a:r>
            <a:r>
              <a:rPr lang="ru-RU" dirty="0" smtClean="0">
                <a:solidFill>
                  <a:srgbClr val="0070C0"/>
                </a:solidFill>
              </a:rPr>
              <a:t>пустельні </a:t>
            </a:r>
            <a:endParaRPr lang="ru-RU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86" y="3581400"/>
            <a:ext cx="4949825" cy="327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364" y="4100737"/>
            <a:ext cx="498763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175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eo-asset.com/dan/sychuan.jpg"/>
          <p:cNvPicPr>
            <a:picLocks noChangeAspect="1" noChangeArrowheads="1"/>
          </p:cNvPicPr>
          <p:nvPr/>
        </p:nvPicPr>
        <p:blipFill>
          <a:blip r:embed="rId2" cstate="print"/>
          <a:srcRect b="5000"/>
          <a:stretch>
            <a:fillRect/>
          </a:stretch>
        </p:blipFill>
        <p:spPr bwMode="auto">
          <a:xfrm>
            <a:off x="3368842" y="1981200"/>
            <a:ext cx="5775158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pPr algn="ctr" eaLnBrk="1" hangingPunct="1"/>
            <a:r>
              <a:rPr lang="uk-UA" altLang="ru-RU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Мінеральні ресурси</a:t>
            </a:r>
            <a:endParaRPr lang="ru-RU" altLang="ru-RU" dirty="0" smtClean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3352800" cy="5105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dirty="0" smtClean="0"/>
              <a:t> За запасами </a:t>
            </a:r>
            <a:r>
              <a:rPr lang="ru-RU" dirty="0" err="1" smtClean="0"/>
              <a:t>мінералів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складають</a:t>
            </a:r>
            <a:r>
              <a:rPr lang="ru-RU" dirty="0" smtClean="0"/>
              <a:t> 12% </a:t>
            </a:r>
            <a:r>
              <a:rPr lang="ru-RU" dirty="0" err="1" smtClean="0"/>
              <a:t>світових</a:t>
            </a:r>
            <a:r>
              <a:rPr lang="ru-RU" dirty="0" smtClean="0"/>
              <a:t> </a:t>
            </a:r>
            <a:r>
              <a:rPr lang="ru-RU" dirty="0" err="1" smtClean="0"/>
              <a:t>покладів</a:t>
            </a:r>
            <a:r>
              <a:rPr lang="ru-RU" dirty="0" smtClean="0"/>
              <a:t>, Китай </a:t>
            </a:r>
            <a:r>
              <a:rPr lang="ru-RU" dirty="0" err="1" smtClean="0"/>
              <a:t>займає</a:t>
            </a:r>
            <a:r>
              <a:rPr lang="ru-RU" dirty="0" smtClean="0"/>
              <a:t> 3-є </a:t>
            </a:r>
            <a:r>
              <a:rPr lang="ru-RU" dirty="0" err="1" smtClean="0"/>
              <a:t>місце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. А за </a:t>
            </a:r>
            <a:r>
              <a:rPr lang="ru-RU" dirty="0" err="1" smtClean="0"/>
              <a:t>обсягом</a:t>
            </a:r>
            <a:r>
              <a:rPr lang="ru-RU" dirty="0" smtClean="0"/>
              <a:t> </a:t>
            </a:r>
            <a:r>
              <a:rPr lang="ru-RU" dirty="0" err="1" smtClean="0"/>
              <a:t>покладів</a:t>
            </a:r>
            <a:r>
              <a:rPr lang="ru-RU" dirty="0" smtClean="0"/>
              <a:t> на душу </a:t>
            </a:r>
            <a:r>
              <a:rPr lang="ru-RU" dirty="0" err="1" smtClean="0"/>
              <a:t>населення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складає</a:t>
            </a:r>
            <a:r>
              <a:rPr lang="ru-RU" dirty="0" smtClean="0"/>
              <a:t> 58% </a:t>
            </a:r>
            <a:r>
              <a:rPr lang="ru-RU" dirty="0" err="1" smtClean="0"/>
              <a:t>світових</a:t>
            </a:r>
            <a:r>
              <a:rPr lang="ru-RU" dirty="0" smtClean="0"/>
              <a:t> </a:t>
            </a:r>
            <a:r>
              <a:rPr lang="ru-RU" dirty="0" err="1" smtClean="0"/>
              <a:t>покладів</a:t>
            </a:r>
            <a:r>
              <a:rPr lang="ru-RU" dirty="0" smtClean="0"/>
              <a:t>, Китай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53 </a:t>
            </a:r>
            <a:r>
              <a:rPr lang="ru-RU" dirty="0" err="1" smtClean="0"/>
              <a:t>місце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331809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kurse.ua/i/2008-07/udobreniya-iz-otkhodov-ugolnoy-promyshlennosti.jpg"/>
          <p:cNvPicPr>
            <a:picLocks noChangeAspect="1" noChangeArrowheads="1"/>
          </p:cNvPicPr>
          <p:nvPr/>
        </p:nvPicPr>
        <p:blipFill>
          <a:blip r:embed="rId2" cstate="print"/>
          <a:srcRect l="6028" r="3546"/>
          <a:stretch>
            <a:fillRect/>
          </a:stretch>
        </p:blipFill>
        <p:spPr bwMode="auto">
          <a:xfrm>
            <a:off x="0" y="1143000"/>
            <a:ext cx="4189379" cy="2895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http://images.unian.net/photos/2013_01/1358332886.jpg"/>
          <p:cNvPicPr>
            <a:picLocks noChangeAspect="1" noChangeArrowheads="1"/>
          </p:cNvPicPr>
          <p:nvPr/>
        </p:nvPicPr>
        <p:blipFill>
          <a:blip r:embed="rId3" cstate="print"/>
          <a:srcRect l="4830" t="2266" r="4599"/>
          <a:stretch>
            <a:fillRect/>
          </a:stretch>
        </p:blipFill>
        <p:spPr bwMode="auto">
          <a:xfrm>
            <a:off x="4267200" y="1143000"/>
            <a:ext cx="4876800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153400" cy="742950"/>
          </a:xfrm>
        </p:spPr>
        <p:txBody>
          <a:bodyPr/>
          <a:lstStyle/>
          <a:p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Вугільні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</a:t>
            </a:r>
            <a:r>
              <a:rPr lang="en-US" b="1" u="sng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4038600"/>
            <a:ext cx="6553200" cy="2819400"/>
          </a:xfrm>
          <a:solidFill>
            <a:schemeClr val="bg2">
              <a:lumMod val="2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За запасами </a:t>
            </a:r>
            <a:r>
              <a:rPr lang="ru-RU" sz="2400" dirty="0" err="1" smtClean="0">
                <a:solidFill>
                  <a:schemeClr val="bg1"/>
                </a:solidFill>
              </a:rPr>
              <a:t>вугілля</a:t>
            </a:r>
            <a:r>
              <a:rPr lang="ru-RU" sz="2400" dirty="0" smtClean="0">
                <a:solidFill>
                  <a:schemeClr val="bg1"/>
                </a:solidFill>
              </a:rPr>
              <a:t> Китай </a:t>
            </a:r>
            <a:r>
              <a:rPr lang="ru-RU" sz="2400" dirty="0" err="1" smtClean="0">
                <a:solidFill>
                  <a:schemeClr val="bg1"/>
                </a:solidFill>
              </a:rPr>
              <a:t>займає</a:t>
            </a:r>
            <a:r>
              <a:rPr lang="ru-RU" sz="2400" dirty="0" smtClean="0">
                <a:solidFill>
                  <a:schemeClr val="bg1"/>
                </a:solidFill>
              </a:rPr>
              <a:t> 1-</a:t>
            </a:r>
            <a:r>
              <a:rPr lang="en-US" sz="2400" dirty="0" smtClean="0">
                <a:solidFill>
                  <a:schemeClr val="bg1"/>
                </a:solidFill>
              </a:rPr>
              <a:t>e </a:t>
            </a:r>
            <a:r>
              <a:rPr lang="ru-RU" sz="2400" dirty="0" err="1" smtClean="0">
                <a:solidFill>
                  <a:schemeClr val="bg1"/>
                </a:solidFill>
              </a:rPr>
              <a:t>місце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світі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Поклади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кам'яного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вугілля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розташовані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північно-центральній</a:t>
            </a:r>
            <a:r>
              <a:rPr lang="ru-RU" sz="2400" dirty="0" smtClean="0">
                <a:solidFill>
                  <a:schemeClr val="bg1"/>
                </a:solidFill>
              </a:rPr>
              <a:t> та </a:t>
            </a:r>
            <a:r>
              <a:rPr lang="ru-RU" sz="2400" dirty="0" err="1" smtClean="0">
                <a:solidFill>
                  <a:schemeClr val="bg1"/>
                </a:solidFill>
              </a:rPr>
              <a:t>північно-західній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частинах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dirty="0" smtClean="0">
                <a:solidFill>
                  <a:schemeClr val="bg1"/>
                </a:solidFill>
              </a:rPr>
              <a:t>, а </a:t>
            </a:r>
            <a:r>
              <a:rPr lang="ru-RU" sz="2400" dirty="0" err="1" smtClean="0">
                <a:solidFill>
                  <a:schemeClr val="bg1"/>
                </a:solidFill>
              </a:rPr>
              <a:t>саме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провінціях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Шаньсі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Шэньсі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Внутрішній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Монголії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://www.persona-l.pp.ua/assets/images/2012/06/01nafta_201206.jpg"/>
          <p:cNvPicPr>
            <a:picLocks noChangeAspect="1" noChangeArrowheads="1"/>
          </p:cNvPicPr>
          <p:nvPr/>
        </p:nvPicPr>
        <p:blipFill>
          <a:blip r:embed="rId2" cstate="print"/>
          <a:srcRect l="17738" r="7198"/>
          <a:stretch>
            <a:fillRect/>
          </a:stretch>
        </p:blipFill>
        <p:spPr bwMode="auto">
          <a:xfrm>
            <a:off x="3334173" y="0"/>
            <a:ext cx="5809827" cy="3581401"/>
          </a:xfrm>
          <a:prstGeom prst="rect">
            <a:avLst/>
          </a:prstGeom>
          <a:noFill/>
        </p:spPr>
      </p:pic>
      <p:pic>
        <p:nvPicPr>
          <p:cNvPr id="56324" name="Picture 4" descr="http://ukrmap.su/program2010/g7/materiki_files/image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5686425" cy="381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14400"/>
          </a:xfrm>
        </p:spPr>
        <p:txBody>
          <a:bodyPr/>
          <a:lstStyle/>
          <a:p>
            <a:r>
              <a:rPr 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Нафта і природний газ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2" name="Picture 2" descr="http://pravdaurfo.ru/sites/default/files/170184_1.jpg"/>
          <p:cNvPicPr>
            <a:picLocks noChangeAspect="1" noChangeArrowheads="1"/>
          </p:cNvPicPr>
          <p:nvPr/>
        </p:nvPicPr>
        <p:blipFill>
          <a:blip r:embed="rId4" cstate="print"/>
          <a:srcRect l="5333" t="5512" r="6667"/>
          <a:stretch>
            <a:fillRect/>
          </a:stretch>
        </p:blipFill>
        <p:spPr bwMode="auto">
          <a:xfrm>
            <a:off x="4226560" y="3505200"/>
            <a:ext cx="4917440" cy="33528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371600"/>
            <a:ext cx="5867400" cy="2971800"/>
          </a:xfrm>
          <a:solidFill>
            <a:schemeClr val="tx2">
              <a:lumMod val="20000"/>
              <a:lumOff val="80000"/>
            </a:schemeClr>
          </a:solidFill>
          <a:ln>
            <a:prstDash val="sysDash"/>
          </a:ln>
        </p:spPr>
        <p:txBody>
          <a:bodyPr/>
          <a:lstStyle/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родовища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r>
              <a:rPr lang="ru-RU" dirty="0" smtClean="0"/>
              <a:t> </a:t>
            </a:r>
            <a:r>
              <a:rPr lang="ru-RU" dirty="0" err="1" smtClean="0"/>
              <a:t>північно-західна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 </a:t>
            </a:r>
          </a:p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Трохи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менше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північному</a:t>
            </a:r>
            <a:r>
              <a:rPr lang="ru-RU" dirty="0" smtClean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, у </a:t>
            </a:r>
            <a:r>
              <a:rPr lang="ru-RU" dirty="0" err="1" smtClean="0"/>
              <a:t>північно-центральній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вздовж</a:t>
            </a:r>
            <a:r>
              <a:rPr lang="ru-RU" dirty="0" smtClean="0"/>
              <a:t> </a:t>
            </a:r>
            <a:r>
              <a:rPr lang="ru-RU" dirty="0" err="1" smtClean="0"/>
              <a:t>морського</a:t>
            </a:r>
            <a:r>
              <a:rPr lang="ru-RU" dirty="0" smtClean="0"/>
              <a:t> шельфу </a:t>
            </a:r>
            <a:r>
              <a:rPr lang="ru-RU" dirty="0" err="1" smtClean="0"/>
              <a:t>південно-східного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 Китаю.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http://wartime.org.ua/uploads/posts/2012-01/1327400995_3.jpg"/>
          <p:cNvPicPr>
            <a:picLocks noChangeAspect="1" noChangeArrowheads="1"/>
          </p:cNvPicPr>
          <p:nvPr/>
        </p:nvPicPr>
        <p:blipFill>
          <a:blip r:embed="rId2" cstate="print"/>
          <a:srcRect l="16910" t="2667"/>
          <a:stretch>
            <a:fillRect/>
          </a:stretch>
        </p:blipFill>
        <p:spPr bwMode="auto">
          <a:xfrm>
            <a:off x="0" y="0"/>
            <a:ext cx="7796162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348" name="Picture 4" descr="http://vkurse.ua/i/2009-12/kitay-planiruet-v-2010-g-sozdat-rezer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4160" y="2895600"/>
            <a:ext cx="633984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4953000" cy="495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err="1" smtClean="0"/>
              <a:t>Залізна</a:t>
            </a:r>
            <a:r>
              <a:rPr lang="ru-RU" dirty="0" smtClean="0"/>
              <a:t> та </a:t>
            </a:r>
            <a:r>
              <a:rPr lang="ru-RU" dirty="0" err="1" smtClean="0"/>
              <a:t>марганцева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– </a:t>
            </a:r>
            <a:r>
              <a:rPr lang="ru-RU" dirty="0" err="1" smtClean="0"/>
              <a:t>Пн.-Сх</a:t>
            </a:r>
            <a:r>
              <a:rPr lang="ru-RU" dirty="0" smtClean="0"/>
              <a:t>., </a:t>
            </a:r>
            <a:r>
              <a:rPr lang="ru-RU" dirty="0" err="1" smtClean="0"/>
              <a:t>Пд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Горючі</a:t>
            </a:r>
            <a:r>
              <a:rPr lang="ru-RU" dirty="0" smtClean="0"/>
              <a:t> </a:t>
            </a:r>
            <a:r>
              <a:rPr lang="ru-RU" dirty="0" err="1" smtClean="0"/>
              <a:t>сланці</a:t>
            </a:r>
            <a:r>
              <a:rPr lang="ru-RU" dirty="0" smtClean="0"/>
              <a:t> – </a:t>
            </a:r>
            <a:r>
              <a:rPr lang="ru-RU" dirty="0" err="1" smtClean="0"/>
              <a:t>Пн.-Сх</a:t>
            </a:r>
            <a:r>
              <a:rPr lang="ru-RU" dirty="0" smtClean="0"/>
              <a:t>. </a:t>
            </a:r>
            <a:r>
              <a:rPr lang="ru-RU" dirty="0" err="1" smtClean="0"/>
              <a:t>Кам'яна</a:t>
            </a:r>
            <a:r>
              <a:rPr lang="ru-RU" dirty="0" smtClean="0"/>
              <a:t> </a:t>
            </a:r>
            <a:r>
              <a:rPr lang="ru-RU" dirty="0" err="1" smtClean="0"/>
              <a:t>сіль</a:t>
            </a:r>
            <a:r>
              <a:rPr lang="ru-RU" dirty="0" smtClean="0"/>
              <a:t> – </a:t>
            </a:r>
            <a:r>
              <a:rPr lang="ru-RU" dirty="0" err="1" smtClean="0"/>
              <a:t>Сичуань</a:t>
            </a:r>
            <a:endParaRPr lang="ru-RU" dirty="0" smtClean="0"/>
          </a:p>
          <a:p>
            <a:r>
              <a:rPr lang="ru-RU" dirty="0" err="1" smtClean="0"/>
              <a:t>Вольфрамові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, </a:t>
            </a:r>
          </a:p>
          <a:p>
            <a:r>
              <a:rPr lang="ru-RU" dirty="0" err="1" smtClean="0"/>
              <a:t>олов'яні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– </a:t>
            </a:r>
            <a:r>
              <a:rPr lang="ru-RU" dirty="0" err="1" smtClean="0"/>
              <a:t>Пд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Мідні</a:t>
            </a:r>
            <a:r>
              <a:rPr lang="ru-RU" dirty="0" smtClean="0"/>
              <a:t>, </a:t>
            </a:r>
            <a:r>
              <a:rPr lang="ru-RU" dirty="0" err="1" smtClean="0"/>
              <a:t>алюмнієві</a:t>
            </a:r>
            <a:r>
              <a:rPr lang="ru-RU" dirty="0" smtClean="0"/>
              <a:t>, </a:t>
            </a:r>
            <a:r>
              <a:rPr lang="ru-RU" dirty="0" err="1" smtClean="0"/>
              <a:t>поліметалеві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– </a:t>
            </a:r>
            <a:r>
              <a:rPr lang="ru-RU" dirty="0" err="1" smtClean="0"/>
              <a:t>Сх</a:t>
            </a:r>
            <a:r>
              <a:rPr lang="ru-RU" dirty="0" smtClean="0"/>
              <a:t>. </a:t>
            </a:r>
          </a:p>
          <a:p>
            <a:r>
              <a:rPr lang="ru-RU" dirty="0" err="1" smtClean="0"/>
              <a:t>Калійна</a:t>
            </a:r>
            <a:r>
              <a:rPr lang="ru-RU" dirty="0" smtClean="0"/>
              <a:t> </a:t>
            </a:r>
            <a:r>
              <a:rPr lang="ru-RU" dirty="0" err="1" smtClean="0"/>
              <a:t>сіль</a:t>
            </a:r>
            <a:r>
              <a:rPr lang="ru-RU" dirty="0" smtClean="0"/>
              <a:t> – Пн. </a:t>
            </a:r>
          </a:p>
          <a:p>
            <a:r>
              <a:rPr lang="ru-RU" dirty="0" err="1" smtClean="0"/>
              <a:t>Фосфорити</a:t>
            </a:r>
            <a:r>
              <a:rPr lang="ru-RU" dirty="0" smtClean="0"/>
              <a:t> – </a:t>
            </a:r>
            <a:r>
              <a:rPr lang="ru-RU" dirty="0" err="1" smtClean="0"/>
              <a:t>Пд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742950"/>
          </a:xfrm>
        </p:spPr>
        <p:txBody>
          <a:bodyPr/>
          <a:lstStyle/>
          <a:p>
            <a:r>
              <a:rPr lang="uk-UA" b="1" u="sng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 корисні копалини</a:t>
            </a:r>
            <a:endParaRPr lang="ru-RU" b="1" u="sng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6096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Найбільші річки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15400" cy="4525963"/>
          </a:xfrm>
        </p:spPr>
        <p:txBody>
          <a:bodyPr/>
          <a:lstStyle/>
          <a:p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Хуанхе (Жовта річка), (4845 км) </a:t>
            </a:r>
          </a:p>
          <a:p>
            <a:pPr>
              <a:buFontTx/>
              <a:buNone/>
            </a:pPr>
            <a:endParaRPr lang="ru-RU" altLang="ru-RU" dirty="0"/>
          </a:p>
          <a:p>
            <a:pPr marL="0" indent="0">
              <a:buNone/>
            </a:pP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ru-RU" alt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Янцзи 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(Чан),  6 300 км </a:t>
            </a:r>
          </a:p>
          <a:p>
            <a:endParaRPr lang="ru-RU" altLang="ru-RU" dirty="0">
              <a:solidFill>
                <a:schemeClr val="hlink"/>
              </a:solidFill>
              <a:latin typeface="Mistral" pitchFamily="66" charset="0"/>
            </a:endParaRPr>
          </a:p>
        </p:txBody>
      </p:sp>
      <p:pic>
        <p:nvPicPr>
          <p:cNvPr id="9221" name="Picture 5" descr="рич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8544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ричка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495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536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664029"/>
          </a:xfrm>
        </p:spPr>
        <p:txBody>
          <a:bodyPr/>
          <a:lstStyle/>
          <a:p>
            <a:r>
              <a:rPr lang="ru-RU" alt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uk-UA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alt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озера </a:t>
            </a:r>
            <a:endParaRPr lang="ru-RU" alt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71" y="685800"/>
            <a:ext cx="8229600" cy="4389437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altLang="ru-RU" sz="28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Кукунор </a:t>
            </a:r>
            <a:endParaRPr lang="ru-RU" altLang="ru-RU" sz="28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ru-RU" altLang="ru-RU" dirty="0"/>
              <a:t>                                          </a:t>
            </a:r>
            <a:r>
              <a:rPr lang="ru-RU" altLang="ru-RU" dirty="0" smtClean="0"/>
              <a:t>                                   </a:t>
            </a:r>
          </a:p>
          <a:p>
            <a:pPr>
              <a:buFontTx/>
              <a:buNone/>
            </a:pP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ru-RU" altLang="ru-R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</a:t>
            </a:r>
            <a:r>
              <a:rPr lang="ru-RU" altLang="ru-RU" sz="28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Поянху</a:t>
            </a:r>
            <a:r>
              <a:rPr lang="ru-RU" altLang="ru-R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озер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286" y="1371600"/>
            <a:ext cx="4419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озеро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5286" y="2895600"/>
            <a:ext cx="4267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584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71" y="2895600"/>
            <a:ext cx="7340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Прямоугольник 5"/>
          <p:cNvSpPr>
            <a:spLocks noChangeArrowheads="1"/>
          </p:cNvSpPr>
          <p:nvPr/>
        </p:nvSpPr>
        <p:spPr bwMode="auto">
          <a:xfrm>
            <a:off x="3188974" y="44450"/>
            <a:ext cx="1686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uk-UA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Клімат</a:t>
            </a:r>
            <a:endParaRPr lang="ru-RU" alt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0" y="609600"/>
            <a:ext cx="5486399" cy="341632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1)Помірний пояс.На півдні-субтропічний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Континентально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мусонний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клімат: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сх. – мусонний, опади випадають літом (1500 мм)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зх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континентальний, опадів випадає 100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пд. - субекваторіальний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січня: північ -1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C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південь +18 ° C,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на півночі + 20 ° C, на півдні + 28 ° C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9" name="Picture 2" descr="http://dic.academic.ru/pictures/wiki/files/51/8c2c077acc97d899e20d2771e946b77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654" y="52930"/>
            <a:ext cx="381635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Прямоугольник 5"/>
          <p:cNvSpPr>
            <a:spLocks noChangeArrowheads="1"/>
          </p:cNvSpPr>
          <p:nvPr/>
        </p:nvSpPr>
        <p:spPr bwMode="auto">
          <a:xfrm>
            <a:off x="1953079" y="3381072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b="1" dirty="0">
              <a:solidFill>
                <a:srgbClr val="002060"/>
              </a:solidFill>
              <a:latin typeface="Bookman Old Style" pitchFamily="18" charset="0"/>
            </a:endParaRPr>
          </a:p>
          <a:p>
            <a:pPr eaLnBrk="1" hangingPunct="1"/>
            <a:endParaRPr lang="ru-RU" alt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07925" y="3423193"/>
            <a:ext cx="31242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Мусонні дощі;</a:t>
            </a:r>
          </a:p>
          <a:p>
            <a:r>
              <a:rPr lang="ru-RU" dirty="0">
                <a:solidFill>
                  <a:srgbClr val="002060"/>
                </a:solidFill>
              </a:rPr>
              <a:t>Яскраво виражена зміна пір року;</a:t>
            </a:r>
          </a:p>
          <a:p>
            <a:r>
              <a:rPr lang="ru-RU" dirty="0">
                <a:solidFill>
                  <a:srgbClr val="002060"/>
                </a:solidFill>
              </a:rPr>
              <a:t>Зима: часті північні вітри невелика кількість опадів;</a:t>
            </a:r>
          </a:p>
          <a:p>
            <a:r>
              <a:rPr lang="ru-RU" dirty="0">
                <a:solidFill>
                  <a:srgbClr val="002060"/>
                </a:solidFill>
              </a:rPr>
              <a:t>Літо: часті південні вітри з рясними дощами.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0737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1143000" y="0"/>
            <a:ext cx="7315200" cy="1447800"/>
          </a:xfrm>
        </p:spPr>
        <p:txBody>
          <a:bodyPr/>
          <a:lstStyle/>
          <a:p>
            <a:pPr algn="ctr" eaLnBrk="1" hangingPunct="1"/>
            <a:r>
              <a:rPr lang="uk-UA" altLang="ru-RU" sz="5400" dirty="0" smtClean="0"/>
              <a:t>Господарство</a:t>
            </a:r>
            <a:endParaRPr lang="ru-RU" altLang="ru-RU" sz="54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 rot="21422119">
            <a:off x="381000" y="1600200"/>
            <a:ext cx="8497887" cy="45227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  <a:alpha val="17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Bookman Old Style" pitchFamily="18" charset="0"/>
              </a:rPr>
              <a:t>Індустріально-аграрна країна;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Bookman Old Style" pitchFamily="18" charset="0"/>
              </a:rPr>
              <a:t>Територіальна структура економіки:</a:t>
            </a: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400" dirty="0">
                <a:latin typeface="Bookman Old Style" pitchFamily="18" charset="0"/>
              </a:rPr>
              <a:t>Східний Китай: 40% площі, 87% </a:t>
            </a:r>
            <a:r>
              <a:rPr lang="uk-UA" sz="2400" dirty="0" smtClean="0">
                <a:latin typeface="Bookman Old Style" pitchFamily="18" charset="0"/>
              </a:rPr>
              <a:t>промислового </a:t>
            </a:r>
            <a:r>
              <a:rPr lang="uk-UA" sz="2400" dirty="0">
                <a:latin typeface="Bookman Old Style" pitchFamily="18" charset="0"/>
              </a:rPr>
              <a:t>виробництва (новітні галузі);</a:t>
            </a: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400" dirty="0">
                <a:latin typeface="Bookman Old Style" pitchFamily="18" charset="0"/>
              </a:rPr>
              <a:t>Західний Китай: 60% площі, 13% промислового виробництва (добувні галузі)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Bookman Old Style" pitchFamily="18" charset="0"/>
              </a:rPr>
              <a:t>3. Провідні місця за обсягом виробництва, але останні за виробництвом на душу населення.</a:t>
            </a:r>
          </a:p>
        </p:txBody>
      </p:sp>
    </p:spTree>
    <p:extLst>
      <p:ext uri="{BB962C8B-B14F-4D97-AF65-F5344CB8AC3E}">
        <p14:creationId xmlns:p14="http://schemas.microsoft.com/office/powerpoint/2010/main" xmlns="" val="19805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 descr="Господарство Китаю"/>
          <p:cNvPicPr>
            <a:picLocks noChangeAspect="1" noChangeArrowheads="1"/>
          </p:cNvPicPr>
          <p:nvPr/>
        </p:nvPicPr>
        <p:blipFill>
          <a:blip r:embed="rId2" cstate="print"/>
          <a:srcRect r="6909" b="9685"/>
          <a:stretch>
            <a:fillRect/>
          </a:stretch>
        </p:blipFill>
        <p:spPr bwMode="auto">
          <a:xfrm>
            <a:off x="0" y="3305174"/>
            <a:ext cx="4876800" cy="3552826"/>
          </a:xfrm>
          <a:prstGeom prst="rect">
            <a:avLst/>
          </a:prstGeom>
          <a:noFill/>
        </p:spPr>
      </p:pic>
      <p:pic>
        <p:nvPicPr>
          <p:cNvPr id="58372" name="Picture 4" descr="Господарство Кита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</p:spPr>
      </p:pic>
      <p:pic>
        <p:nvPicPr>
          <p:cNvPr id="58370" name="Picture 2" descr="Господарство Китаю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050" y="1"/>
            <a:ext cx="4384950" cy="3962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66800"/>
          </a:xfrm>
        </p:spPr>
        <p:txBody>
          <a:bodyPr/>
          <a:lstStyle/>
          <a:p>
            <a:r>
              <a:rPr lang="uk-UA" b="1" u="sng" dirty="0" smtClean="0"/>
              <a:t>Промисловість</a:t>
            </a:r>
            <a:endParaRPr lang="ru-RU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524000"/>
            <a:ext cx="4495800" cy="3048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Промисловість</a:t>
            </a:r>
            <a:r>
              <a:rPr lang="ru-RU" dirty="0" smtClean="0"/>
              <a:t> Китаю - </a:t>
            </a:r>
            <a:r>
              <a:rPr lang="ru-RU" dirty="0" err="1" smtClean="0"/>
              <a:t>багатогалузева</a:t>
            </a:r>
            <a:r>
              <a:rPr lang="ru-RU" dirty="0" smtClean="0"/>
              <a:t>. За </a:t>
            </a:r>
            <a:r>
              <a:rPr lang="ru-RU" dirty="0" err="1" smtClean="0"/>
              <a:t>чисельністю</a:t>
            </a:r>
            <a:r>
              <a:rPr lang="ru-RU" dirty="0" smtClean="0"/>
              <a:t> </a:t>
            </a:r>
            <a:r>
              <a:rPr lang="ru-RU" dirty="0" err="1" smtClean="0"/>
              <a:t>промислових</a:t>
            </a:r>
            <a:r>
              <a:rPr lang="ru-RU" dirty="0" smtClean="0"/>
              <a:t> </a:t>
            </a:r>
            <a:r>
              <a:rPr lang="ru-RU" dirty="0" err="1" smtClean="0"/>
              <a:t>підприємств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працівників</a:t>
            </a:r>
            <a:r>
              <a:rPr lang="ru-RU" dirty="0" smtClean="0"/>
              <a:t>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1 </a:t>
            </a:r>
            <a:r>
              <a:rPr lang="ru-RU" dirty="0" err="1" smtClean="0"/>
              <a:t>місце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Прямоугольник 5"/>
          <p:cNvSpPr>
            <a:spLocks noChangeArrowheads="1"/>
          </p:cNvSpPr>
          <p:nvPr/>
        </p:nvSpPr>
        <p:spPr bwMode="auto">
          <a:xfrm>
            <a:off x="941388" y="188913"/>
            <a:ext cx="77517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uk-UA" altLang="ru-RU" sz="4400" b="1" dirty="0">
                <a:solidFill>
                  <a:srgbClr val="002060"/>
                </a:solidFill>
                <a:latin typeface="AcademyCTT" pitchFamily="2" charset="0"/>
              </a:rPr>
              <a:t>«</a:t>
            </a:r>
            <a:r>
              <a:rPr lang="uk-UA" altLang="ru-RU" sz="4400" b="1" dirty="0">
                <a:solidFill>
                  <a:srgbClr val="002060"/>
                </a:solidFill>
                <a:latin typeface="Bookman Old Style" pitchFamily="18" charset="0"/>
              </a:rPr>
              <a:t>Візитна картка Китаю</a:t>
            </a:r>
            <a:r>
              <a:rPr lang="ru-RU" altLang="ru-RU" sz="4400" b="1" dirty="0">
                <a:solidFill>
                  <a:srgbClr val="002060"/>
                </a:solidFill>
                <a:latin typeface="AcademyCTT" pitchFamily="2" charset="0"/>
              </a:rPr>
              <a:t>»</a:t>
            </a:r>
            <a:endParaRPr lang="ru-RU" altLang="ru-RU" sz="44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86" y="1295400"/>
            <a:ext cx="4713514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Площа: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9,6 млн. км. кв</a:t>
            </a:r>
          </a:p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Населення: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1 339 млн. осіб (1 місце в світі)</a:t>
            </a:r>
          </a:p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Столиця: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Пекін</a:t>
            </a:r>
          </a:p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Державний лад: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соціалістична</a:t>
            </a:r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республіка, унітарна держава</a:t>
            </a:r>
          </a:p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Державна мова: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китайська</a:t>
            </a:r>
          </a:p>
          <a:p>
            <a:pPr eaLnBrk="1" hangingPunct="1"/>
            <a:r>
              <a:rPr lang="uk-UA" altLang="ru-RU" b="1" dirty="0">
                <a:solidFill>
                  <a:srgbClr val="002060"/>
                </a:solidFill>
                <a:latin typeface="Bookman Old Style" pitchFamily="18" charset="0"/>
              </a:rPr>
              <a:t>Склад території: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22 провінції (без Тайваня), 5 автономних районів, 4 міста центрального підпорядкування : Пекін, Шанхай, Тяньцзінь, Чунцин.</a:t>
            </a:r>
          </a:p>
          <a:p>
            <a:pPr eaLnBrk="1" hangingPunct="1"/>
            <a:r>
              <a:rPr lang="uk-UA" altLang="ru-RU" b="1" dirty="0" smtClean="0">
                <a:solidFill>
                  <a:srgbClr val="002060"/>
                </a:solidFill>
                <a:latin typeface="Bookman Old Style" pitchFamily="18" charset="0"/>
              </a:rPr>
              <a:t>Великі міста</a:t>
            </a:r>
            <a:r>
              <a:rPr lang="uk-UA" altLang="ru-RU" dirty="0" smtClean="0">
                <a:solidFill>
                  <a:srgbClr val="002060"/>
                </a:solidFill>
                <a:latin typeface="Bookman Old Style" pitchFamily="18" charset="0"/>
              </a:rPr>
              <a:t>: міста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- </a:t>
            </a:r>
            <a:r>
              <a:rPr lang="uk-UA" altLang="ru-RU" dirty="0" smtClean="0">
                <a:solidFill>
                  <a:srgbClr val="002060"/>
                </a:solidFill>
                <a:latin typeface="Bookman Old Style" pitchFamily="18" charset="0"/>
              </a:rPr>
              <a:t>мультимільйонери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– Шанхай(14,2 млн. чол</a:t>
            </a:r>
            <a:r>
              <a:rPr lang="uk-UA" altLang="ru-RU" dirty="0" smtClean="0">
                <a:solidFill>
                  <a:srgbClr val="002060"/>
                </a:solidFill>
                <a:latin typeface="Bookman Old Style" pitchFamily="18" charset="0"/>
              </a:rPr>
              <a:t>.),Пекін </a:t>
            </a:r>
            <a:r>
              <a:rPr lang="uk-UA" altLang="ru-RU" dirty="0">
                <a:solidFill>
                  <a:srgbClr val="002060"/>
                </a:solidFill>
                <a:latin typeface="Bookman Old Style" pitchFamily="18" charset="0"/>
              </a:rPr>
              <a:t>(12,6 млн. чол.), Тяньцзінь (9,5 млн. чол.), Шеньян (5,1 млн. чол), більше 40 міст-мільйонерів.</a:t>
            </a:r>
          </a:p>
        </p:txBody>
      </p:sp>
      <p:pic>
        <p:nvPicPr>
          <p:cNvPr id="8" name="Picture 4" descr="87b818663cd7ff7818d8679943daa5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83820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00875" y="2514600"/>
            <a:ext cx="20890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ru-RU" altLang="ru-RU" sz="4000" b="1" i="1" dirty="0">
                <a:solidFill>
                  <a:schemeClr val="bg1"/>
                </a:solidFill>
              </a:rPr>
              <a:t>Прапор</a:t>
            </a:r>
          </a:p>
        </p:txBody>
      </p:sp>
      <p:pic>
        <p:nvPicPr>
          <p:cNvPr id="10" name="Picture 5" descr="Рисунок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4024" y="3810000"/>
            <a:ext cx="2767319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52762" y="3962400"/>
            <a:ext cx="1388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Tx/>
              <a:buNone/>
            </a:pPr>
            <a:r>
              <a:rPr lang="ru-RU" altLang="ru-RU" sz="4000" b="1" i="1" dirty="0" smtClean="0">
                <a:solidFill>
                  <a:schemeClr val="bg1"/>
                </a:solidFill>
              </a:rPr>
              <a:t>Герб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92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4953000"/>
          <a:ext cx="9144000" cy="16305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96300"/>
                <a:gridCol w="6147700"/>
              </a:tblGrid>
              <a:tr h="670423">
                <a:tc>
                  <a:txBody>
                    <a:bodyPr/>
                    <a:lstStyle/>
                    <a:p>
                      <a:pPr algn="ctr"/>
                      <a:r>
                        <a:rPr lang="uk-UA" sz="1900" dirty="0" smtClean="0">
                          <a:latin typeface="Bookman Old Style" pitchFamily="18" charset="0"/>
                        </a:rPr>
                        <a:t>Галузь промисловості</a:t>
                      </a:r>
                      <a:endParaRPr lang="ru-RU" sz="19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5" marR="91445" marT="45696" marB="45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dirty="0" smtClean="0">
                          <a:latin typeface="Bookman Old Style" pitchFamily="18" charset="0"/>
                        </a:rPr>
                        <a:t>Основні центри</a:t>
                      </a:r>
                      <a:endParaRPr lang="ru-RU" sz="19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5" marR="91445" marT="45696" marB="45696"/>
                </a:tc>
              </a:tr>
              <a:tr h="959939"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6. Легка промисловість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696" marB="45696"/>
                </a:tc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Текстильна (Шанхай, Пекін, Тяньцзінь (вовняні</a:t>
                      </a:r>
                      <a:r>
                        <a:rPr lang="uk-UA" sz="1900" baseline="0" dirty="0" smtClean="0">
                          <a:latin typeface="Bookman Old Style" pitchFamily="18" charset="0"/>
                        </a:rPr>
                        <a:t> і бавовняні тканини</a:t>
                      </a:r>
                      <a:r>
                        <a:rPr lang="uk-UA" sz="1900" dirty="0" smtClean="0">
                          <a:latin typeface="Bookman Old Style" pitchFamily="18" charset="0"/>
                        </a:rPr>
                        <a:t>))</a:t>
                      </a:r>
                    </a:p>
                    <a:p>
                      <a:r>
                        <a:rPr lang="uk-UA" sz="1900" baseline="0" dirty="0" smtClean="0">
                          <a:latin typeface="Bookman Old Style" pitchFamily="18" charset="0"/>
                        </a:rPr>
                        <a:t>Шанхай (шовкові тканини)</a:t>
                      </a:r>
                    </a:p>
                  </a:txBody>
                  <a:tcPr marL="91445" marR="91445" marT="45696" marB="45696"/>
                </a:tc>
              </a:tr>
            </a:tbl>
          </a:graphicData>
        </a:graphic>
      </p:graphicFrame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>
          <a:xfrm>
            <a:off x="609600" y="0"/>
            <a:ext cx="7848600" cy="914400"/>
          </a:xfrm>
        </p:spPr>
        <p:txBody>
          <a:bodyPr/>
          <a:lstStyle/>
          <a:p>
            <a:pPr algn="ctr" eaLnBrk="1" hangingPunct="1"/>
            <a:endParaRPr lang="ru-RU" alt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4000" cy="56386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96300"/>
                <a:gridCol w="6147700"/>
              </a:tblGrid>
              <a:tr h="453077">
                <a:tc>
                  <a:txBody>
                    <a:bodyPr/>
                    <a:lstStyle/>
                    <a:p>
                      <a:pPr algn="ctr"/>
                      <a:r>
                        <a:rPr lang="uk-UA" sz="1900" dirty="0" smtClean="0">
                          <a:latin typeface="Bookman Old Style" pitchFamily="18" charset="0"/>
                        </a:rPr>
                        <a:t>Галузь промисловості</a:t>
                      </a:r>
                      <a:endParaRPr lang="ru-RU" sz="19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900" dirty="0" smtClean="0">
                          <a:latin typeface="Bookman Old Style" pitchFamily="18" charset="0"/>
                        </a:rPr>
                        <a:t>Основні центри</a:t>
                      </a:r>
                      <a:endParaRPr lang="ru-RU" sz="19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</a:tr>
              <a:tr h="844382"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1. Паливна промисловість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Вугільна</a:t>
                      </a:r>
                      <a:r>
                        <a:rPr lang="en-US" sz="1900" dirty="0" smtClean="0">
                          <a:latin typeface="Bookman Old Style" pitchFamily="18" charset="0"/>
                        </a:rPr>
                        <a:t>,</a:t>
                      </a:r>
                      <a:r>
                        <a:rPr lang="en-US" sz="190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uk-UA" sz="1900" dirty="0" smtClean="0">
                          <a:latin typeface="Bookman Old Style" pitchFamily="18" charset="0"/>
                        </a:rPr>
                        <a:t>нафтова  </a:t>
                      </a:r>
                    </a:p>
                    <a:p>
                      <a:r>
                        <a:rPr lang="uk-UA" sz="1900" baseline="0" dirty="0" smtClean="0">
                          <a:latin typeface="Bookman Old Style" pitchFamily="18" charset="0"/>
                        </a:rPr>
                        <a:t>Нафтопереробка – Шанхай, Тяньцзінь, Далянь, Пекін (на нафтопроводи та морський транспорт)</a:t>
                      </a:r>
                    </a:p>
                  </a:txBody>
                  <a:tcPr marL="91445" marR="91445" marT="45711" marB="45711"/>
                </a:tc>
              </a:tr>
              <a:tr h="453077"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2. Чорна металургія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Чавун, сталь, прокат – пн.-сх. (Аньшань, Фушунь, Шеньян);</a:t>
                      </a:r>
                      <a:r>
                        <a:rPr lang="uk-UA" sz="1900" baseline="0" dirty="0" smtClean="0">
                          <a:latin typeface="Bookman Old Style" pitchFamily="18" charset="0"/>
                        </a:rPr>
                        <a:t> пд.-сх. (Ухань)</a:t>
                      </a:r>
                    </a:p>
                  </a:txBody>
                  <a:tcPr marL="91445" marR="91445" marT="45711" marB="45711"/>
                </a:tc>
              </a:tr>
              <a:tr h="453077"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3. Кольорова металургія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Вольфрам, цинк, мідь, олово та ін. (Схід, Південь (Куньмін, </a:t>
                      </a:r>
                      <a:r>
                        <a:rPr lang="uk-UA" sz="1900" dirty="0" err="1" smtClean="0">
                          <a:latin typeface="Bookman Old Style" pitchFamily="18" charset="0"/>
                        </a:rPr>
                        <a:t>Гецзю</a:t>
                      </a:r>
                      <a:r>
                        <a:rPr lang="uk-UA" sz="1900" dirty="0" smtClean="0">
                          <a:latin typeface="Bookman Old Style" pitchFamily="18" charset="0"/>
                        </a:rPr>
                        <a:t>)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</a:tr>
              <a:tr h="988547"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4. Машинобудування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Bookman Old Style" pitchFamily="18" charset="0"/>
                        </a:rPr>
                        <a:t>Важке</a:t>
                      </a:r>
                      <a:r>
                        <a:rPr lang="uk-UA" sz="1800" baseline="0" dirty="0" smtClean="0">
                          <a:latin typeface="Bookman Old Style" pitchFamily="18" charset="0"/>
                        </a:rPr>
                        <a:t> (Шеньян), залізничне (Пекін, Далянь, Чанчунь, Шеньян), автомобільне (Чанчунь, Пекін), верстати (Шанхай, Пекін), трактори (Лоян), суднобудування (Шанхай, Далянь), електроніка (Шанхай, Пекін)</a:t>
                      </a:r>
                      <a:endParaRPr lang="uk-UA" sz="1800" dirty="0" smtClean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</a:tr>
              <a:tr h="617837">
                <a:tc>
                  <a:txBody>
                    <a:bodyPr/>
                    <a:lstStyle/>
                    <a:p>
                      <a:r>
                        <a:rPr lang="uk-UA" sz="1900" dirty="0" smtClean="0">
                          <a:latin typeface="Bookman Old Style" pitchFamily="18" charset="0"/>
                        </a:rPr>
                        <a:t>5. Хімічна промисловість</a:t>
                      </a:r>
                      <a:endParaRPr lang="ru-RU" sz="1900" b="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latin typeface="Bookman Old Style" pitchFamily="18" charset="0"/>
                        </a:rPr>
                        <a:t>Добрива (3), сода</a:t>
                      </a:r>
                      <a:r>
                        <a:rPr lang="uk-UA" sz="1800" baseline="0" dirty="0" smtClean="0">
                          <a:latin typeface="Bookman Old Style" pitchFamily="18" charset="0"/>
                        </a:rPr>
                        <a:t> (Далянь, Нанкін, Тяньцзінь), лаки  і фарби, ліки, СК, СВ, пластмаси (Шанхай, Пн.-Сх.)</a:t>
                      </a:r>
                      <a:endParaRPr lang="ru-RU" sz="1800" dirty="0">
                        <a:latin typeface="Bookman Old Style" pitchFamily="18" charset="0"/>
                      </a:endParaRPr>
                    </a:p>
                  </a:txBody>
                  <a:tcPr marL="91445" marR="91445" marT="45711" marB="4571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78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ukrmap.su/program2010/g11/g10-11_33_files/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b="1" u="sng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</a:t>
            </a:r>
            <a:r>
              <a:rPr lang="ru-RU" b="1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  <a:endParaRPr lang="ru-RU" b="1" u="sng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752600"/>
            <a:ext cx="7772400" cy="4343399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err="1" smtClean="0">
                <a:solidFill>
                  <a:schemeClr val="tx1"/>
                </a:solidFill>
              </a:rPr>
              <a:t>Провідною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галуззю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рослинництво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За </a:t>
            </a:r>
            <a:r>
              <a:rPr lang="ru-RU" sz="2400" dirty="0" err="1" smtClean="0">
                <a:solidFill>
                  <a:schemeClr val="tx1"/>
                </a:solidFill>
              </a:rPr>
              <a:t>різноманітністю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сільськогосподарської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продукції</a:t>
            </a:r>
            <a:r>
              <a:rPr lang="ru-RU" sz="2400" dirty="0" smtClean="0">
                <a:solidFill>
                  <a:schemeClr val="tx1"/>
                </a:solidFill>
              </a:rPr>
              <a:t> КНР </a:t>
            </a:r>
            <a:r>
              <a:rPr lang="ru-RU" sz="2400" dirty="0" err="1" smtClean="0">
                <a:solidFill>
                  <a:schemeClr val="tx1"/>
                </a:solidFill>
              </a:rPr>
              <a:t>займає</a:t>
            </a:r>
            <a:r>
              <a:rPr lang="ru-RU" sz="2400" dirty="0" smtClean="0">
                <a:solidFill>
                  <a:schemeClr val="tx1"/>
                </a:solidFill>
              </a:rPr>
              <a:t> 1 </a:t>
            </a:r>
            <a:r>
              <a:rPr lang="ru-RU" sz="2400" dirty="0" err="1" smtClean="0">
                <a:solidFill>
                  <a:schemeClr val="tx1"/>
                </a:solidFill>
              </a:rPr>
              <a:t>місце</a:t>
            </a:r>
            <a:r>
              <a:rPr lang="ru-RU" sz="2400" dirty="0" smtClean="0">
                <a:solidFill>
                  <a:schemeClr val="tx1"/>
                </a:solidFill>
              </a:rPr>
              <a:t> у </a:t>
            </a:r>
            <a:r>
              <a:rPr lang="ru-RU" sz="2400" dirty="0" err="1" smtClean="0">
                <a:solidFill>
                  <a:schemeClr val="tx1"/>
                </a:solidFill>
              </a:rPr>
              <a:t>світі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400" dirty="0" err="1" smtClean="0">
                <a:solidFill>
                  <a:schemeClr val="tx1"/>
                </a:solidFill>
              </a:rPr>
              <a:t>Займає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також</a:t>
            </a:r>
            <a:r>
              <a:rPr lang="ru-RU" sz="2400" dirty="0" smtClean="0">
                <a:solidFill>
                  <a:schemeClr val="tx1"/>
                </a:solidFill>
              </a:rPr>
              <a:t> перше </a:t>
            </a:r>
            <a:r>
              <a:rPr lang="ru-RU" sz="2400" dirty="0" err="1" smtClean="0">
                <a:solidFill>
                  <a:schemeClr val="tx1"/>
                </a:solidFill>
              </a:rPr>
              <a:t>місце</a:t>
            </a:r>
            <a:r>
              <a:rPr lang="ru-RU" sz="2400" dirty="0" smtClean="0">
                <a:solidFill>
                  <a:schemeClr val="tx1"/>
                </a:solidFill>
              </a:rPr>
              <a:t> за </a:t>
            </a:r>
            <a:r>
              <a:rPr lang="ru-RU" sz="2400" dirty="0" err="1" smtClean="0">
                <a:solidFill>
                  <a:schemeClr val="tx1"/>
                </a:solidFill>
              </a:rPr>
              <a:t>врожаями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пшениці</a:t>
            </a:r>
            <a:r>
              <a:rPr lang="ru-RU" sz="2400" dirty="0" smtClean="0">
                <a:solidFill>
                  <a:schemeClr val="tx1"/>
                </a:solidFill>
              </a:rPr>
              <a:t>, рису, тютюну, </a:t>
            </a:r>
            <a:r>
              <a:rPr lang="ru-RU" sz="2400" dirty="0" err="1" smtClean="0">
                <a:solidFill>
                  <a:schemeClr val="tx1"/>
                </a:solidFill>
              </a:rPr>
              <a:t>арахісу</a:t>
            </a:r>
            <a:r>
              <a:rPr lang="ru-RU" sz="2400" dirty="0" smtClean="0">
                <a:solidFill>
                  <a:schemeClr val="tx1"/>
                </a:solidFill>
              </a:rPr>
              <a:t>, 2-е </a:t>
            </a:r>
            <a:r>
              <a:rPr lang="ru-RU" sz="2400" dirty="0" err="1" smtClean="0">
                <a:solidFill>
                  <a:schemeClr val="tx1"/>
                </a:solidFill>
              </a:rPr>
              <a:t>місце</a:t>
            </a:r>
            <a:r>
              <a:rPr lang="ru-RU" sz="2400" dirty="0" smtClean="0">
                <a:solidFill>
                  <a:schemeClr val="tx1"/>
                </a:solidFill>
              </a:rPr>
              <a:t> - </a:t>
            </a:r>
            <a:r>
              <a:rPr lang="ru-RU" sz="2400" dirty="0" err="1" smtClean="0">
                <a:solidFill>
                  <a:schemeClr val="tx1"/>
                </a:solidFill>
              </a:rPr>
              <a:t>бавовни</a:t>
            </a:r>
            <a:r>
              <a:rPr lang="ru-RU" sz="2400" dirty="0" smtClean="0">
                <a:solidFill>
                  <a:schemeClr val="tx1"/>
                </a:solidFill>
              </a:rPr>
              <a:t>, 3-є - </a:t>
            </a:r>
            <a:r>
              <a:rPr lang="ru-RU" sz="2400" dirty="0" err="1" smtClean="0">
                <a:solidFill>
                  <a:schemeClr val="tx1"/>
                </a:solidFill>
              </a:rPr>
              <a:t>цитрусових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tx1"/>
                </a:solidFill>
              </a:rPr>
              <a:t>Найбільші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поголів'я</a:t>
            </a:r>
            <a:r>
              <a:rPr lang="ru-RU" sz="2400" dirty="0" smtClean="0">
                <a:solidFill>
                  <a:schemeClr val="tx1"/>
                </a:solidFill>
              </a:rPr>
              <a:t> свиней </a:t>
            </a:r>
            <a:r>
              <a:rPr lang="ru-RU" sz="2400" dirty="0" err="1" smtClean="0">
                <a:solidFill>
                  <a:schemeClr val="tx1"/>
                </a:solidFill>
              </a:rPr>
              <a:t>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овець</a:t>
            </a:r>
            <a:r>
              <a:rPr lang="ru-RU" sz="2400" dirty="0" smtClean="0">
                <a:solidFill>
                  <a:schemeClr val="tx1"/>
                </a:solidFill>
              </a:rPr>
              <a:t> у </a:t>
            </a:r>
            <a:r>
              <a:rPr lang="ru-RU" sz="2400" dirty="0" err="1" smtClean="0">
                <a:solidFill>
                  <a:schemeClr val="tx1"/>
                </a:solidFill>
              </a:rPr>
              <a:t>світі</a:t>
            </a:r>
            <a:r>
              <a:rPr lang="ru-RU" sz="2400" dirty="0" smtClean="0">
                <a:solidFill>
                  <a:schemeClr val="tx1"/>
                </a:solidFill>
              </a:rPr>
              <a:t>, а за </a:t>
            </a:r>
            <a:r>
              <a:rPr lang="ru-RU" sz="2400" dirty="0" err="1" smtClean="0">
                <a:solidFill>
                  <a:schemeClr val="tx1"/>
                </a:solidFill>
              </a:rPr>
              <a:t>поголів'ям</a:t>
            </a:r>
            <a:r>
              <a:rPr lang="ru-RU" sz="2400" dirty="0" smtClean="0">
                <a:solidFill>
                  <a:schemeClr val="tx1"/>
                </a:solidFill>
              </a:rPr>
              <a:t> ВРХ </a:t>
            </a:r>
            <a:r>
              <a:rPr lang="ru-RU" sz="2400" dirty="0" err="1" smtClean="0">
                <a:solidFill>
                  <a:schemeClr val="tx1"/>
                </a:solidFill>
              </a:rPr>
              <a:t>займає</a:t>
            </a:r>
            <a:r>
              <a:rPr lang="ru-RU" sz="2400" dirty="0" smtClean="0">
                <a:solidFill>
                  <a:schemeClr val="tx1"/>
                </a:solidFill>
              </a:rPr>
              <a:t> 2-е </a:t>
            </a:r>
            <a:r>
              <a:rPr lang="ru-RU" sz="2400" dirty="0" err="1" smtClean="0">
                <a:solidFill>
                  <a:schemeClr val="tx1"/>
                </a:solidFill>
              </a:rPr>
              <a:t>місце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 err="1" smtClean="0">
                <a:solidFill>
                  <a:schemeClr val="tx1"/>
                </a:solidFill>
              </a:rPr>
              <a:t>Всі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сільськогосподарські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угіддя</a:t>
            </a:r>
            <a:r>
              <a:rPr lang="ru-RU" sz="2400" dirty="0" smtClean="0">
                <a:solidFill>
                  <a:schemeClr val="tx1"/>
                </a:solidFill>
              </a:rPr>
              <a:t> Китаю </a:t>
            </a:r>
            <a:r>
              <a:rPr lang="ru-RU" sz="2400" dirty="0" err="1" smtClean="0">
                <a:solidFill>
                  <a:schemeClr val="tx1"/>
                </a:solidFill>
              </a:rPr>
              <a:t>становлять</a:t>
            </a:r>
            <a:r>
              <a:rPr lang="ru-RU" sz="2400" dirty="0" smtClean="0">
                <a:solidFill>
                  <a:schemeClr val="tx1"/>
                </a:solidFill>
              </a:rPr>
              <a:t> 52 % </a:t>
            </a:r>
            <a:r>
              <a:rPr lang="ru-RU" sz="2400" dirty="0" err="1" smtClean="0">
                <a:solidFill>
                  <a:schemeClr val="tx1"/>
                </a:solidFill>
              </a:rPr>
              <a:t>площі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країни</a:t>
            </a:r>
            <a:r>
              <a:rPr lang="ru-RU" sz="2400" dirty="0" smtClean="0">
                <a:solidFill>
                  <a:schemeClr val="tx1"/>
                </a:solidFill>
              </a:rPr>
              <a:t>, в т.ч. </a:t>
            </a:r>
            <a:r>
              <a:rPr lang="ru-RU" sz="2400" dirty="0" err="1" smtClean="0">
                <a:solidFill>
                  <a:schemeClr val="tx1"/>
                </a:solidFill>
              </a:rPr>
              <a:t>рілля</a:t>
            </a:r>
            <a:r>
              <a:rPr lang="ru-RU" sz="2400" dirty="0" smtClean="0">
                <a:solidFill>
                  <a:schemeClr val="tx1"/>
                </a:solidFill>
              </a:rPr>
              <a:t> - 10%, </a:t>
            </a:r>
            <a:r>
              <a:rPr lang="ru-RU" sz="2400" dirty="0" err="1" smtClean="0">
                <a:solidFill>
                  <a:schemeClr val="tx1"/>
                </a:solidFill>
              </a:rPr>
              <a:t>пасовища</a:t>
            </a:r>
            <a:r>
              <a:rPr lang="ru-RU" sz="2400" dirty="0" smtClean="0">
                <a:solidFill>
                  <a:schemeClr val="tx1"/>
                </a:solidFill>
              </a:rPr>
              <a:t> - 41,7%. </a:t>
            </a:r>
            <a:r>
              <a:rPr lang="ru-RU" sz="2400" dirty="0" err="1" smtClean="0">
                <a:solidFill>
                  <a:schemeClr val="tx1"/>
                </a:solidFill>
              </a:rPr>
              <a:t>Більше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третини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орних</a:t>
            </a:r>
            <a:r>
              <a:rPr lang="ru-RU" sz="2400" dirty="0" smtClean="0">
                <a:solidFill>
                  <a:schemeClr val="tx1"/>
                </a:solidFill>
              </a:rPr>
              <a:t> земель </a:t>
            </a:r>
            <a:r>
              <a:rPr lang="ru-RU" sz="2400" dirty="0" err="1" smtClean="0">
                <a:solidFill>
                  <a:schemeClr val="tx1"/>
                </a:solidFill>
              </a:rPr>
              <a:t>потребують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зрошення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https://pp.vk.me/c625321/v625321721/15a6c/VUlIvDwPo3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3619500" cy="2533651"/>
          </a:xfrm>
          <a:prstGeom prst="rect">
            <a:avLst/>
          </a:prstGeom>
          <a:noFill/>
        </p:spPr>
      </p:pic>
      <p:pic>
        <p:nvPicPr>
          <p:cNvPr id="62472" name="Picture 8" descr="https://pp.vk.me/c625321/v625321721/15a95/XCPbWg8zF3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51759" cy="3657600"/>
          </a:xfrm>
          <a:prstGeom prst="rect">
            <a:avLst/>
          </a:prstGeom>
          <a:noFill/>
        </p:spPr>
      </p:pic>
      <p:pic>
        <p:nvPicPr>
          <p:cNvPr id="62470" name="Picture 6" descr="https://pp.vk.me/c625321/v625321721/15a84/evJNwXvpz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23533"/>
            <a:ext cx="3352800" cy="3234467"/>
          </a:xfrm>
          <a:prstGeom prst="rect">
            <a:avLst/>
          </a:prstGeom>
          <a:noFill/>
        </p:spPr>
      </p:pic>
      <p:pic>
        <p:nvPicPr>
          <p:cNvPr id="62466" name="Picture 2" descr="https://pp.vk.me/c625321/v625321721/15a5b/SIdKleiUax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3371" y="2514600"/>
            <a:ext cx="5800630" cy="4343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762000"/>
          </a:xfrm>
        </p:spPr>
        <p:txBody>
          <a:bodyPr/>
          <a:lstStyle/>
          <a:p>
            <a:r>
              <a:rPr lang="uk-UA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Рослинництво</a:t>
            </a:r>
            <a:endParaRPr lang="ru-RU" b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219200"/>
            <a:ext cx="6019800" cy="4800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Рис - </a:t>
            </a:r>
            <a:r>
              <a:rPr lang="ru-RU" dirty="0" err="1" smtClean="0"/>
              <a:t>основна</a:t>
            </a:r>
            <a:r>
              <a:rPr lang="ru-RU" dirty="0" smtClean="0"/>
              <a:t> </a:t>
            </a:r>
            <a:r>
              <a:rPr lang="ru-RU" dirty="0" err="1" smtClean="0"/>
              <a:t>продовольча</a:t>
            </a:r>
            <a:r>
              <a:rPr lang="ru-RU" dirty="0" smtClean="0"/>
              <a:t> культура.</a:t>
            </a:r>
          </a:p>
          <a:p>
            <a:r>
              <a:rPr lang="ru-RU" dirty="0" err="1" smtClean="0"/>
              <a:t>Пшениця</a:t>
            </a:r>
            <a:r>
              <a:rPr lang="ru-RU" dirty="0" smtClean="0"/>
              <a:t> - друга за </a:t>
            </a:r>
            <a:r>
              <a:rPr lang="ru-RU" dirty="0" err="1" smtClean="0"/>
              <a:t>значенням</a:t>
            </a:r>
            <a:r>
              <a:rPr lang="ru-RU" dirty="0" smtClean="0"/>
              <a:t> культура.</a:t>
            </a:r>
          </a:p>
          <a:p>
            <a:r>
              <a:rPr lang="ru-RU" dirty="0" smtClean="0"/>
              <a:t> </a:t>
            </a:r>
            <a:r>
              <a:rPr lang="ru-RU" dirty="0" err="1" smtClean="0"/>
              <a:t>Вирощують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олійні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, як </a:t>
            </a:r>
            <a:r>
              <a:rPr lang="ru-RU" dirty="0" err="1" smtClean="0"/>
              <a:t>арахіс</a:t>
            </a:r>
            <a:r>
              <a:rPr lang="ru-RU" dirty="0" smtClean="0"/>
              <a:t> та кунжут. </a:t>
            </a:r>
            <a:br>
              <a:rPr lang="ru-RU" dirty="0" smtClean="0"/>
            </a:br>
            <a:r>
              <a:rPr lang="ru-RU" dirty="0" smtClean="0"/>
              <a:t>   У </a:t>
            </a:r>
            <a:r>
              <a:rPr lang="ru-RU" dirty="0" err="1" smtClean="0"/>
              <a:t>Китаї</a:t>
            </a:r>
            <a:r>
              <a:rPr lang="ru-RU" dirty="0" smtClean="0"/>
              <a:t> </a:t>
            </a:r>
            <a:r>
              <a:rPr lang="ru-RU" dirty="0" err="1" smtClean="0"/>
              <a:t>вирощують</a:t>
            </a:r>
            <a:r>
              <a:rPr lang="ru-RU" dirty="0" smtClean="0"/>
              <a:t> </a:t>
            </a:r>
            <a:r>
              <a:rPr lang="ru-RU" dirty="0" err="1" smtClean="0"/>
              <a:t>зелений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чорний</a:t>
            </a:r>
            <a:r>
              <a:rPr lang="ru-RU" dirty="0" smtClean="0"/>
              <a:t> чай. КНР </a:t>
            </a:r>
            <a:r>
              <a:rPr lang="ru-RU" dirty="0" err="1" smtClean="0"/>
              <a:t>належить</a:t>
            </a:r>
            <a:r>
              <a:rPr lang="ru-RU" dirty="0" smtClean="0"/>
              <a:t> 1-е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світі</a:t>
            </a:r>
            <a:r>
              <a:rPr lang="ru-RU" dirty="0" smtClean="0"/>
              <a:t> за </a:t>
            </a:r>
            <a:r>
              <a:rPr lang="ru-RU" dirty="0" err="1" smtClean="0"/>
              <a:t>виробництвом</a:t>
            </a:r>
            <a:r>
              <a:rPr lang="ru-RU" dirty="0" smtClean="0"/>
              <a:t> </a:t>
            </a:r>
            <a:r>
              <a:rPr lang="ru-RU" dirty="0" err="1" smtClean="0"/>
              <a:t>шовку</a:t>
            </a:r>
            <a:r>
              <a:rPr lang="ru-RU" dirty="0" smtClean="0"/>
              <a:t>. </a:t>
            </a:r>
            <a:r>
              <a:rPr lang="ru-RU" dirty="0" err="1" smtClean="0"/>
              <a:t>Вирощують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цукрову</a:t>
            </a:r>
            <a:r>
              <a:rPr lang="ru-RU" dirty="0" smtClean="0"/>
              <a:t> тростину, </a:t>
            </a:r>
            <a:r>
              <a:rPr lang="ru-RU" dirty="0" err="1" smtClean="0"/>
              <a:t>цукровий</a:t>
            </a:r>
            <a:r>
              <a:rPr lang="ru-RU" dirty="0" smtClean="0"/>
              <a:t> </a:t>
            </a:r>
            <a:r>
              <a:rPr lang="ru-RU" dirty="0" err="1" smtClean="0"/>
              <a:t>буряк</a:t>
            </a:r>
            <a:r>
              <a:rPr lang="ru-RU" dirty="0" smtClean="0"/>
              <a:t>, джут, тютюн, </a:t>
            </a:r>
            <a:r>
              <a:rPr lang="ru-RU" dirty="0" err="1" smtClean="0"/>
              <a:t>фрукти</a:t>
            </a:r>
            <a:r>
              <a:rPr lang="ru-RU" dirty="0" smtClean="0"/>
              <a:t>. </a:t>
            </a:r>
            <a:endParaRPr lang="ru-RU" dirty="0"/>
          </a:p>
        </p:txBody>
      </p:sp>
      <p:pic>
        <p:nvPicPr>
          <p:cNvPr id="62468" name="Picture 4" descr="https://pp.vk.me/c625321/v625321721/15a7d/WRg5d_Uf9J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7450" y="0"/>
            <a:ext cx="2876550" cy="255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https://pp.vk.me/c625321/v625321721/15ab1/UZi0hvyuwyI.jpg"/>
          <p:cNvPicPr>
            <a:picLocks noChangeAspect="1" noChangeArrowheads="1"/>
          </p:cNvPicPr>
          <p:nvPr/>
        </p:nvPicPr>
        <p:blipFill>
          <a:blip r:embed="rId2" cstate="print"/>
          <a:srcRect r="4800" b="8421"/>
          <a:stretch>
            <a:fillRect/>
          </a:stretch>
        </p:blipFill>
        <p:spPr bwMode="auto">
          <a:xfrm>
            <a:off x="5334000" y="3292608"/>
            <a:ext cx="3810000" cy="3565392"/>
          </a:xfrm>
          <a:prstGeom prst="rect">
            <a:avLst/>
          </a:prstGeom>
          <a:noFill/>
        </p:spPr>
      </p:pic>
      <p:pic>
        <p:nvPicPr>
          <p:cNvPr id="59398" name="Picture 6" descr="https://pp.vk.me/c625321/v625321721/15aaa/WTE6KBTl04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672943" cy="3962400"/>
          </a:xfrm>
          <a:prstGeom prst="rect">
            <a:avLst/>
          </a:prstGeom>
          <a:noFill/>
        </p:spPr>
      </p:pic>
      <p:pic>
        <p:nvPicPr>
          <p:cNvPr id="59396" name="Picture 4" descr="https://pp.vk.me/c625321/v625321721/15aa3/0XFdHGQab-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9075"/>
            <a:ext cx="5334000" cy="2828925"/>
          </a:xfrm>
          <a:prstGeom prst="rect">
            <a:avLst/>
          </a:prstGeom>
          <a:noFill/>
        </p:spPr>
      </p:pic>
      <p:pic>
        <p:nvPicPr>
          <p:cNvPr id="59394" name="Picture 2" descr="https://pp.vk.me/c625321/v625321721/15a9c/BEcuXOtTW3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8100" y="0"/>
            <a:ext cx="5295900" cy="35242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1000" cy="819150"/>
          </a:xfrm>
        </p:spPr>
        <p:txBody>
          <a:bodyPr/>
          <a:lstStyle/>
          <a:p>
            <a:r>
              <a:rPr lang="uk-UA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Тваринництво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24000"/>
            <a:ext cx="7086600" cy="457199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1-ий тип </a:t>
            </a:r>
            <a:r>
              <a:rPr lang="ru-RU" dirty="0" err="1" smtClean="0">
                <a:solidFill>
                  <a:schemeClr val="tx1"/>
                </a:solidFill>
              </a:rPr>
              <a:t>пов'язаний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із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землеробством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має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підсобний</a:t>
            </a:r>
            <a:r>
              <a:rPr lang="ru-RU" dirty="0" smtClean="0">
                <a:solidFill>
                  <a:schemeClr val="tx1"/>
                </a:solidFill>
              </a:rPr>
              <a:t> характер: в </a:t>
            </a:r>
            <a:r>
              <a:rPr lang="ru-RU" dirty="0" err="1" smtClean="0">
                <a:solidFill>
                  <a:schemeClr val="tx1"/>
                </a:solidFill>
              </a:rPr>
              <a:t>землеробських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рівнинних</a:t>
            </a:r>
            <a:r>
              <a:rPr lang="ru-RU" dirty="0" smtClean="0">
                <a:solidFill>
                  <a:schemeClr val="tx1"/>
                </a:solidFill>
              </a:rPr>
              <a:t> районах </a:t>
            </a:r>
            <a:r>
              <a:rPr lang="ru-RU" dirty="0" err="1" smtClean="0">
                <a:solidFill>
                  <a:schemeClr val="tx1"/>
                </a:solidFill>
              </a:rPr>
              <a:t>розводять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переважно</a:t>
            </a:r>
            <a:r>
              <a:rPr lang="ru-RU" dirty="0" smtClean="0">
                <a:solidFill>
                  <a:schemeClr val="tx1"/>
                </a:solidFill>
              </a:rPr>
              <a:t> свиней, </a:t>
            </a:r>
            <a:r>
              <a:rPr lang="ru-RU" dirty="0" err="1" smtClean="0">
                <a:solidFill>
                  <a:schemeClr val="tx1"/>
                </a:solidFill>
              </a:rPr>
              <a:t>тяглову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рогату</a:t>
            </a:r>
            <a:r>
              <a:rPr lang="ru-RU" dirty="0" smtClean="0">
                <a:solidFill>
                  <a:schemeClr val="tx1"/>
                </a:solidFill>
              </a:rPr>
              <a:t> худобу, </a:t>
            </a:r>
            <a:r>
              <a:rPr lang="ru-RU" dirty="0" err="1" smtClean="0">
                <a:solidFill>
                  <a:schemeClr val="tx1"/>
                </a:solidFill>
              </a:rPr>
              <a:t>птицю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західних</a:t>
            </a:r>
            <a:r>
              <a:rPr lang="ru-RU" dirty="0" smtClean="0">
                <a:solidFill>
                  <a:schemeClr val="tx1"/>
                </a:solidFill>
              </a:rPr>
              <a:t> районах </a:t>
            </a:r>
            <a:r>
              <a:rPr lang="ru-RU" dirty="0" err="1" smtClean="0">
                <a:solidFill>
                  <a:schemeClr val="tx1"/>
                </a:solidFill>
              </a:rPr>
              <a:t>поширене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екстенсивне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кочове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чи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напівкочове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скотарство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Близько</a:t>
            </a:r>
            <a:r>
              <a:rPr lang="ru-RU" dirty="0" smtClean="0">
                <a:solidFill>
                  <a:schemeClr val="tx1"/>
                </a:solidFill>
              </a:rPr>
              <a:t> 90 % </a:t>
            </a:r>
            <a:r>
              <a:rPr lang="ru-RU" dirty="0" err="1" smtClean="0">
                <a:solidFill>
                  <a:schemeClr val="tx1"/>
                </a:solidFill>
              </a:rPr>
              <a:t>виробництва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м'яса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припадає</a:t>
            </a:r>
            <a:r>
              <a:rPr lang="ru-RU" dirty="0" smtClean="0">
                <a:solidFill>
                  <a:schemeClr val="tx1"/>
                </a:solidFill>
              </a:rPr>
              <a:t> на </a:t>
            </a:r>
            <a:r>
              <a:rPr lang="ru-RU" dirty="0" err="1" smtClean="0">
                <a:solidFill>
                  <a:schemeClr val="tx1"/>
                </a:solidFill>
              </a:rPr>
              <a:t>свинарство</a:t>
            </a:r>
            <a:r>
              <a:rPr lang="ru-RU" dirty="0" smtClean="0">
                <a:solidFill>
                  <a:schemeClr val="tx1"/>
                </a:solidFill>
              </a:rPr>
              <a:t>. 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КНР </a:t>
            </a:r>
            <a:r>
              <a:rPr lang="ru-RU" dirty="0" err="1" smtClean="0">
                <a:solidFill>
                  <a:schemeClr val="tx1"/>
                </a:solidFill>
              </a:rPr>
              <a:t>займає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третє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місце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світі</a:t>
            </a:r>
            <a:r>
              <a:rPr lang="ru-RU" dirty="0" smtClean="0">
                <a:solidFill>
                  <a:schemeClr val="tx1"/>
                </a:solidFill>
              </a:rPr>
              <a:t> за </a:t>
            </a:r>
            <a:r>
              <a:rPr lang="ru-RU" dirty="0" err="1" smtClean="0">
                <a:solidFill>
                  <a:schemeClr val="tx1"/>
                </a:solidFill>
              </a:rPr>
              <a:t>виловом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риби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виробництвом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рибопродуктів</a:t>
            </a:r>
            <a:r>
              <a:rPr lang="ru-RU" dirty="0" smtClean="0">
                <a:solidFill>
                  <a:schemeClr val="tx1"/>
                </a:solidFill>
              </a:rPr>
              <a:t>. 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27101"/>
            <a:ext cx="4038600" cy="5472112"/>
          </a:xfrm>
        </p:spPr>
        <p:txBody>
          <a:bodyPr/>
          <a:lstStyle/>
          <a:p>
            <a:pPr eaLnBrk="1" hangingPunct="1">
              <a:defRPr/>
            </a:pP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 - батьківщина однієї з найбільш древніх 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цивілізацій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світі, його історія налічує близько 5000 років розвитку образотворчого мистецтва, філософії та політики</a:t>
            </a:r>
          </a:p>
          <a:p>
            <a:pPr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відома такими стовпами як конфуціанство і даосизм</a:t>
            </a:r>
            <a:endParaRPr lang="ru-RU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5" descr="blog_issue_28020_127468729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463" y="1125538"/>
            <a:ext cx="3887787" cy="2928937"/>
          </a:xfrm>
          <a:noFill/>
        </p:spPr>
      </p:pic>
      <p:pic>
        <p:nvPicPr>
          <p:cNvPr id="10245" name="Picture 6" descr="38044587_Li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149725"/>
            <a:ext cx="3887787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2928343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2657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Об'єкти всесвітньої спадщини</a:t>
            </a:r>
            <a:endParaRPr lang="ru-RU" sz="4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об'єктів Всесвітньої спадщини в Китаї: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культурних об'єктів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природних об'єктів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об'єкти змішаного типу</a:t>
            </a:r>
            <a:endParaRPr lang="ru-RU" sz="2800" dirty="0" smtClean="0"/>
          </a:p>
        </p:txBody>
      </p:sp>
      <p:pic>
        <p:nvPicPr>
          <p:cNvPr id="11268" name="Picture 7" descr="__2____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73238"/>
            <a:ext cx="4038600" cy="4103687"/>
          </a:xfrm>
          <a:noFill/>
        </p:spPr>
      </p:pic>
    </p:spTree>
    <p:extLst>
      <p:ext uri="{BB962C8B-B14F-4D97-AF65-F5344CB8AC3E}">
        <p14:creationId xmlns:p14="http://schemas.microsoft.com/office/powerpoint/2010/main" xmlns="" val="342852054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Bookman Old Style" pitchFamily="18" charset="0"/>
              </a:rPr>
              <a:t>Великі міста</a:t>
            </a:r>
            <a:r>
              <a:rPr lang="uk-UA" dirty="0" smtClean="0">
                <a:latin typeface="Bookman Old Style" pitchFamily="18" charset="0"/>
              </a:rPr>
              <a:t/>
            </a:r>
            <a:br>
              <a:rPr lang="uk-UA" dirty="0" smtClean="0">
                <a:latin typeface="Bookman Old Style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183880" cy="4187952"/>
          </a:xfrm>
        </p:spPr>
        <p:txBody>
          <a:bodyPr/>
          <a:lstStyle/>
          <a:p>
            <a:r>
              <a:rPr lang="uk-UA" dirty="0" smtClean="0">
                <a:latin typeface="Bookman Old Style" pitchFamily="18" charset="0"/>
              </a:rPr>
              <a:t>міста - мультимільйонери – Шанхай14,2 млн. чол. </a:t>
            </a:r>
          </a:p>
        </p:txBody>
      </p:sp>
      <p:pic>
        <p:nvPicPr>
          <p:cNvPr id="3074" name="Picture 2" descr="F:\китай\da0f9147309b7b2d1cc08d50a39718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88840"/>
            <a:ext cx="7279962" cy="4549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164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Bookman Old Style" pitchFamily="18" charset="0"/>
              </a:rPr>
              <a:t>Пекін 12,6 млн. чол.</a:t>
            </a:r>
            <a:endParaRPr lang="ru-RU" dirty="0"/>
          </a:p>
        </p:txBody>
      </p:sp>
      <p:pic>
        <p:nvPicPr>
          <p:cNvPr id="2050" name="Picture 2" descr="F:\китай\pekin_m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547851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26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Bookman Old Style" pitchFamily="18" charset="0"/>
              </a:rPr>
              <a:t>Тяньцзінь 9,5 млн. чол.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F:\китай\тя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63" y="1844824"/>
            <a:ext cx="9158163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59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8803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389437"/>
          </a:xfrm>
        </p:spPr>
        <p:txBody>
          <a:bodyPr/>
          <a:lstStyle/>
          <a:p>
            <a:r>
              <a:rPr lang="uk-UA" dirty="0" smtClean="0">
                <a:latin typeface="Bookman Old Style" pitchFamily="18" charset="0"/>
              </a:rPr>
              <a:t>Шеньян 9,1 млн. чол.</a:t>
            </a:r>
            <a:endParaRPr lang="ru-RU" dirty="0"/>
          </a:p>
        </p:txBody>
      </p:sp>
      <p:pic>
        <p:nvPicPr>
          <p:cNvPr id="4098" name="Picture 2" descr="F:\китай\ш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99408"/>
            <a:ext cx="7681855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551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Прямоугольник 5"/>
          <p:cNvSpPr>
            <a:spLocks noChangeArrowheads="1"/>
          </p:cNvSpPr>
          <p:nvPr/>
        </p:nvSpPr>
        <p:spPr bwMode="auto">
          <a:xfrm>
            <a:off x="730250" y="188913"/>
            <a:ext cx="8175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uk-UA" altLang="ru-RU" sz="4400" b="1" dirty="0">
                <a:solidFill>
                  <a:srgbClr val="002060"/>
                </a:solidFill>
                <a:latin typeface="Bookman Old Style" pitchFamily="18" charset="0"/>
              </a:rPr>
              <a:t>Грошова одиниця  - </a:t>
            </a:r>
            <a:r>
              <a:rPr lang="uk-UA" altLang="ru-RU" sz="4400" b="1" dirty="0" smtClean="0">
                <a:solidFill>
                  <a:srgbClr val="002060"/>
                </a:solidFill>
                <a:latin typeface="Bookman Old Style" pitchFamily="18" charset="0"/>
              </a:rPr>
              <a:t>юань</a:t>
            </a:r>
            <a:endParaRPr lang="ru-RU" altLang="ru-RU" sz="4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102" name="Picture 2" descr="http://www.indostan.ru/tibet/foto-video/71/89_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67" y="1074284"/>
            <a:ext cx="4410075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Десять юан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0"/>
            <a:ext cx="42259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 descr="Монета 1 юан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257" y="4540250"/>
            <a:ext cx="28670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557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389437"/>
          </a:xfrm>
        </p:spPr>
        <p:txBody>
          <a:bodyPr/>
          <a:lstStyle/>
          <a:p>
            <a:r>
              <a:rPr lang="uk-UA" dirty="0" smtClean="0">
                <a:latin typeface="Bookman Old Style" pitchFamily="18" charset="0"/>
              </a:rPr>
              <a:t>Та більше 40 міст-мільйонерів</a:t>
            </a:r>
            <a:endParaRPr lang="ru-RU" dirty="0"/>
          </a:p>
        </p:txBody>
      </p:sp>
      <p:pic>
        <p:nvPicPr>
          <p:cNvPr id="5122" name="Picture 2" descr="F:\китай\Scan2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6807204" cy="53704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016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81000"/>
            <a:ext cx="8183880" cy="4187952"/>
          </a:xfrm>
        </p:spPr>
        <p:txBody>
          <a:bodyPr/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Площа</a:t>
            </a:r>
            <a:r>
              <a:rPr lang="ru-RU" b="1" dirty="0" smtClean="0">
                <a:solidFill>
                  <a:srgbClr val="002060"/>
                </a:solidFill>
              </a:rPr>
              <a:t> Тяньаньмэнь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F:\китай\п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206" y="2148748"/>
            <a:ext cx="8278257" cy="3872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6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063" y="609600"/>
            <a:ext cx="8229600" cy="4389437"/>
          </a:xfrm>
        </p:spPr>
        <p:txBody>
          <a:bodyPr/>
          <a:lstStyle/>
          <a:p>
            <a:r>
              <a:rPr lang="uk-UA" dirty="0" err="1" smtClean="0"/>
              <a:t>Тонель</a:t>
            </a:r>
            <a:r>
              <a:rPr lang="uk-UA" dirty="0" smtClean="0"/>
              <a:t> </a:t>
            </a:r>
            <a:r>
              <a:rPr lang="uk-UA" dirty="0" err="1" smtClean="0"/>
              <a:t>Голіань</a:t>
            </a:r>
            <a:endParaRPr lang="ru-RU" dirty="0"/>
          </a:p>
        </p:txBody>
      </p:sp>
      <p:pic>
        <p:nvPicPr>
          <p:cNvPr id="15362" name="Picture 2" descr="F:\китай\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336927" cy="4689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98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83880" cy="1051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76672"/>
            <a:ext cx="8183880" cy="4187952"/>
          </a:xfrm>
        </p:spPr>
        <p:txBody>
          <a:bodyPr/>
          <a:lstStyle/>
          <a:p>
            <a:r>
              <a:rPr lang="uk-UA" dirty="0" smtClean="0"/>
              <a:t>Храм Неба </a:t>
            </a:r>
            <a:endParaRPr lang="ru-RU" dirty="0"/>
          </a:p>
        </p:txBody>
      </p:sp>
      <p:pic>
        <p:nvPicPr>
          <p:cNvPr id="11266" name="Picture 2" descr="F:\китай\х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97279"/>
            <a:ext cx="8028385" cy="5860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696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60648"/>
            <a:ext cx="8183880" cy="4187952"/>
          </a:xfrm>
        </p:spPr>
        <p:txBody>
          <a:bodyPr/>
          <a:lstStyle/>
          <a:p>
            <a:r>
              <a:rPr lang="uk-UA" dirty="0" smtClean="0"/>
              <a:t>Печери </a:t>
            </a:r>
            <a:r>
              <a:rPr lang="uk-UA" dirty="0" err="1" smtClean="0"/>
              <a:t>Хуашань</a:t>
            </a:r>
            <a:endParaRPr lang="ru-RU" dirty="0"/>
          </a:p>
        </p:txBody>
      </p:sp>
      <p:pic>
        <p:nvPicPr>
          <p:cNvPr id="16386" name="Picture 2" descr="F:\китай\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932373" cy="594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373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307" y="228600"/>
            <a:ext cx="8229600" cy="4389437"/>
          </a:xfrm>
        </p:spPr>
        <p:txBody>
          <a:bodyPr/>
          <a:lstStyle/>
          <a:p>
            <a:r>
              <a:rPr lang="uk-UA" dirty="0" smtClean="0"/>
              <a:t>Гора та парк </a:t>
            </a:r>
            <a:r>
              <a:rPr lang="uk-UA" dirty="0" err="1" smtClean="0"/>
              <a:t>Дзіньшань</a:t>
            </a:r>
            <a:endParaRPr lang="ru-RU" dirty="0"/>
          </a:p>
        </p:txBody>
      </p:sp>
      <p:pic>
        <p:nvPicPr>
          <p:cNvPr id="12290" name="Picture 2" descr="F:\китай\4fbf36c177c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957122"/>
            <a:ext cx="8308615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89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Рисові тераси у провінції </a:t>
            </a:r>
            <a:r>
              <a:rPr lang="uk-UA" dirty="0" err="1" smtClean="0"/>
              <a:t>Юньнань</a:t>
            </a:r>
            <a:endParaRPr lang="ru-RU" dirty="0"/>
          </a:p>
        </p:txBody>
      </p:sp>
      <p:pic>
        <p:nvPicPr>
          <p:cNvPr id="14338" name="Picture 2" descr="F:\китай\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64896" cy="534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30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4389437"/>
          </a:xfrm>
        </p:spPr>
        <p:txBody>
          <a:bodyPr/>
          <a:lstStyle/>
          <a:p>
            <a:r>
              <a:rPr lang="uk-UA" dirty="0" smtClean="0"/>
              <a:t>Парк </a:t>
            </a:r>
            <a:r>
              <a:rPr lang="uk-UA" dirty="0" err="1" smtClean="0"/>
              <a:t>Бекхай</a:t>
            </a:r>
            <a:endParaRPr lang="ru-RU" dirty="0"/>
          </a:p>
        </p:txBody>
      </p:sp>
      <p:pic>
        <p:nvPicPr>
          <p:cNvPr id="13314" name="Picture 2" descr="F:\китай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226657" cy="5509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346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04664"/>
            <a:ext cx="8183880" cy="4187952"/>
          </a:xfrm>
        </p:spPr>
        <p:txBody>
          <a:bodyPr/>
          <a:lstStyle/>
          <a:p>
            <a:r>
              <a:rPr lang="ru-RU" dirty="0" smtClean="0"/>
              <a:t>Долина </a:t>
            </a:r>
            <a:r>
              <a:rPr lang="ru-RU" dirty="0" err="1" smtClean="0"/>
              <a:t>Цзючжайгоу</a:t>
            </a:r>
            <a:endParaRPr lang="ru-RU" dirty="0"/>
          </a:p>
        </p:txBody>
      </p:sp>
      <p:pic>
        <p:nvPicPr>
          <p:cNvPr id="17420" name="Picture 12" descr="F:\китай\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3456384" cy="3018575"/>
          </a:xfrm>
          <a:prstGeom prst="rect">
            <a:avLst/>
          </a:prstGeom>
          <a:noFill/>
        </p:spPr>
      </p:pic>
      <p:pic>
        <p:nvPicPr>
          <p:cNvPr id="17423" name="Picture 15" descr="F:\китай\д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241489" cy="2160993"/>
          </a:xfrm>
          <a:prstGeom prst="rect">
            <a:avLst/>
          </a:prstGeom>
          <a:noFill/>
        </p:spPr>
      </p:pic>
      <p:pic>
        <p:nvPicPr>
          <p:cNvPr id="17424" name="Picture 16" descr="F:\китай\д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528392" cy="2315120"/>
          </a:xfrm>
          <a:prstGeom prst="rect">
            <a:avLst/>
          </a:prstGeom>
          <a:noFill/>
        </p:spPr>
      </p:pic>
      <p:pic>
        <p:nvPicPr>
          <p:cNvPr id="17421" name="Picture 13" descr="F:\китай\д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348880"/>
            <a:ext cx="3405188" cy="2106960"/>
          </a:xfrm>
          <a:prstGeom prst="rect">
            <a:avLst/>
          </a:prstGeom>
          <a:noFill/>
        </p:spPr>
      </p:pic>
      <p:pic>
        <p:nvPicPr>
          <p:cNvPr id="17422" name="Picture 14" descr="F:\китай\д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149080"/>
            <a:ext cx="3571209" cy="2392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06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770" y="22860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5826" y="381000"/>
            <a:ext cx="8229600" cy="4389437"/>
          </a:xfrm>
        </p:spPr>
        <p:txBody>
          <a:bodyPr/>
          <a:lstStyle/>
          <a:p>
            <a:r>
              <a:rPr lang="ru-RU" dirty="0" err="1" smtClean="0"/>
              <a:t>Жовті</a:t>
            </a:r>
            <a:r>
              <a:rPr lang="ru-RU" dirty="0" smtClean="0"/>
              <a:t> гори </a:t>
            </a:r>
            <a:r>
              <a:rPr lang="ru-RU" dirty="0" err="1" smtClean="0"/>
              <a:t>Хуаншань</a:t>
            </a:r>
            <a:endParaRPr lang="ru-RU" dirty="0"/>
          </a:p>
        </p:txBody>
      </p:sp>
      <p:pic>
        <p:nvPicPr>
          <p:cNvPr id="18434" name="Picture 2" descr="F:\китай\ху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8365940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075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китай\sputnikfoto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397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0"/>
            <a:ext cx="3857652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Площа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74" y="928670"/>
            <a:ext cx="378621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9,6 </a:t>
            </a:r>
            <a:r>
              <a:rPr lang="ru-RU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млн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км²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Третя за площею країна в світі,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поступає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лише Росії і Канаді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071810"/>
            <a:ext cx="91440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Найбільша країна в Азії</a:t>
            </a:r>
          </a:p>
        </p:txBody>
      </p:sp>
      <p:pic>
        <p:nvPicPr>
          <p:cNvPr id="2051" name="Picture 3" descr="C:\Documents and Settings\Администратор\Рабочий стол\китай\sputnik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43174" cy="1643050"/>
          </a:xfrm>
          <a:prstGeom prst="rect">
            <a:avLst/>
          </a:prstGeom>
          <a:noFill/>
        </p:spPr>
      </p:pic>
      <p:pic>
        <p:nvPicPr>
          <p:cNvPr id="2052" name="Picture 4" descr="C:\Documents and Settings\Администратор\Рабочий стол\китай\Chayu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0"/>
            <a:ext cx="2714612" cy="1643050"/>
          </a:xfrm>
          <a:prstGeom prst="rect">
            <a:avLst/>
          </a:prstGeom>
          <a:noFill/>
        </p:spPr>
      </p:pic>
      <p:pic>
        <p:nvPicPr>
          <p:cNvPr id="2053" name="Picture 5" descr="C:\Documents and Settings\Администратор\Рабочий стол\китай\275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0"/>
            <a:ext cx="4572000" cy="1428759"/>
          </a:xfrm>
          <a:prstGeom prst="rect">
            <a:avLst/>
          </a:prstGeom>
          <a:noFill/>
        </p:spPr>
      </p:pic>
      <p:pic>
        <p:nvPicPr>
          <p:cNvPr id="2054" name="Picture 6" descr="C:\Documents and Settings\Администратор\Рабочий стол\китай\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643050"/>
            <a:ext cx="4572000" cy="1428760"/>
          </a:xfrm>
          <a:prstGeom prst="rect">
            <a:avLst/>
          </a:prstGeom>
          <a:noFill/>
        </p:spPr>
      </p:pic>
      <p:pic>
        <p:nvPicPr>
          <p:cNvPr id="2055" name="Picture 7" descr="C:\Documents and Settings\Администратор\Рабочий стол\китай\694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43314"/>
            <a:ext cx="3143240" cy="1991312"/>
          </a:xfrm>
          <a:prstGeom prst="rect">
            <a:avLst/>
          </a:prstGeom>
          <a:noFill/>
        </p:spPr>
      </p:pic>
      <p:pic>
        <p:nvPicPr>
          <p:cNvPr id="2056" name="Picture 8" descr="C:\Documents and Settings\Администратор\Рабочий стол\китай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643314"/>
            <a:ext cx="2714644" cy="1982405"/>
          </a:xfrm>
          <a:prstGeom prst="rect">
            <a:avLst/>
          </a:prstGeom>
          <a:noFill/>
        </p:spPr>
      </p:pic>
      <p:pic>
        <p:nvPicPr>
          <p:cNvPr id="2057" name="Picture 9" descr="C:\Documents and Settings\Администратор\Рабочий стол\китай\48780712_4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3643314"/>
            <a:ext cx="3286116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216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Содержимое 3" descr="450px-Buddha_and_Bodhisattvas_Dunhuang_Mogao_Cav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2438400" cy="2971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Рисунок 4" descr="400px-Vimalakirti_Debates_Manjusri_Dunhuang_Mogao_Caves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581400"/>
            <a:ext cx="2438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89px-TsangMo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581400"/>
            <a:ext cx="2438400" cy="2986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463px-HanWudiBuddh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228600"/>
            <a:ext cx="2438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441px-Sakyamuni_cuts_his_hair,_detail,_Tang_Dynast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228600"/>
            <a:ext cx="2438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800px-Mogao_Cave_61,_painting_of_Mount_Wutai_monaster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3581400"/>
            <a:ext cx="2438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6096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Традиційні страви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8294"/>
            <a:ext cx="90678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altLang="ru-RU" sz="2400" u="sng" dirty="0"/>
              <a:t> </a:t>
            </a:r>
            <a:r>
              <a:rPr lang="ru-RU" alt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Свинина по-китайськи соломкою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altLang="ru-RU" sz="2400" dirty="0">
                <a:solidFill>
                  <a:schemeClr val="hlink"/>
                </a:solidFill>
                <a:latin typeface="Mistral" pitchFamily="66" charset="0"/>
              </a:rPr>
              <a:t>                                 </a:t>
            </a:r>
            <a:r>
              <a:rPr lang="ru-RU" altLang="ru-RU" sz="2400" dirty="0" smtClean="0">
                <a:solidFill>
                  <a:schemeClr val="hlink"/>
                </a:solidFill>
                <a:latin typeface="Mistral" pitchFamily="66" charset="0"/>
              </a:rPr>
              <a:t>                                   </a:t>
            </a:r>
            <a:r>
              <a:rPr lang="ru-RU" altLang="ru-RU" sz="24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Курка </a:t>
            </a:r>
            <a:r>
              <a:rPr lang="ru-RU" alt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по-китайськи під  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ru-RU" alt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ru-RU" alt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altLang="ru-RU" sz="24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коричневим </a:t>
            </a:r>
            <a:r>
              <a:rPr lang="ru-RU" alt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соусом</a:t>
            </a:r>
          </a:p>
          <a:p>
            <a:pPr marL="0" indent="0" algn="ctr">
              <a:lnSpc>
                <a:spcPct val="90000"/>
              </a:lnSpc>
              <a:buNone/>
            </a:pPr>
            <a:endParaRPr lang="ru-RU" altLang="ru-RU" sz="2400" dirty="0">
              <a:solidFill>
                <a:schemeClr val="hlink"/>
              </a:solidFill>
              <a:latin typeface="Mistral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altLang="ru-RU" sz="2400" dirty="0">
              <a:solidFill>
                <a:schemeClr val="hlink"/>
              </a:solidFill>
              <a:latin typeface="Mistral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ru-RU" altLang="ru-RU" sz="2400" dirty="0">
              <a:solidFill>
                <a:schemeClr val="hlink"/>
              </a:solidFill>
              <a:latin typeface="Mistral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ru-RU" altLang="ru-RU" sz="2400" dirty="0">
              <a:solidFill>
                <a:schemeClr val="hlink"/>
              </a:solidFill>
              <a:latin typeface="Mistral" pitchFamily="66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altLang="ru-RU" sz="2400" dirty="0"/>
          </a:p>
          <a:p>
            <a:pPr marL="0" indent="0">
              <a:lnSpc>
                <a:spcPct val="90000"/>
              </a:lnSpc>
              <a:buNone/>
            </a:pPr>
            <a:endParaRPr lang="ru-RU" altLang="ru-RU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sz="24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Морську </a:t>
            </a:r>
            <a:r>
              <a:rPr lang="ru-RU" altLang="ru-RU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медузу с соєвим соусом  </a:t>
            </a:r>
          </a:p>
          <a:p>
            <a:pPr>
              <a:lnSpc>
                <a:spcPct val="90000"/>
              </a:lnSpc>
            </a:pPr>
            <a:endParaRPr lang="ru-RU" altLang="ru-RU" sz="2400" dirty="0"/>
          </a:p>
          <a:p>
            <a:pPr>
              <a:lnSpc>
                <a:spcPct val="90000"/>
              </a:lnSpc>
            </a:pPr>
            <a:r>
              <a:rPr lang="ru-RU" altLang="ru-RU" sz="2400" dirty="0">
                <a:solidFill>
                  <a:schemeClr val="hlink"/>
                </a:solidFill>
                <a:latin typeface="Mistral" pitchFamily="66" charset="0"/>
              </a:rPr>
              <a:t>                                   </a:t>
            </a:r>
          </a:p>
          <a:p>
            <a:pPr>
              <a:lnSpc>
                <a:spcPct val="90000"/>
              </a:lnSpc>
            </a:pPr>
            <a:endParaRPr lang="ru-RU" altLang="ru-RU" sz="2400" dirty="0">
              <a:solidFill>
                <a:schemeClr val="hlink"/>
              </a:solidFill>
              <a:latin typeface="Mistral" pitchFamily="66" charset="0"/>
            </a:endParaRPr>
          </a:p>
        </p:txBody>
      </p:sp>
      <p:pic>
        <p:nvPicPr>
          <p:cNvPr id="31748" name="Picture 4" descr="свин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7338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кур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сала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5105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00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Цікаві факти про Китай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4895">
            <a:off x="551345" y="982822"/>
            <a:ext cx="4888866" cy="36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 rot="348410">
            <a:off x="147780" y="683307"/>
            <a:ext cx="535785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Протяжність Китайської стіни 2400 км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80560">
            <a:off x="5777208" y="3533521"/>
            <a:ext cx="2676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 rot="21389932">
            <a:off x="4550047" y="2800033"/>
            <a:ext cx="45720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Китаї дозволено мати тільки одну дитину</a:t>
            </a:r>
          </a:p>
        </p:txBody>
      </p:sp>
    </p:spTree>
    <p:extLst>
      <p:ext uri="{BB962C8B-B14F-4D97-AF65-F5344CB8AC3E}">
        <p14:creationId xmlns:p14="http://schemas.microsoft.com/office/powerpoint/2010/main" xmlns="" val="414148388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Рабочий стол\китай\1806200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24419">
            <a:off x="278907" y="907449"/>
            <a:ext cx="4014993" cy="533549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253947">
            <a:off x="166398" y="375974"/>
            <a:ext cx="52149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Найвища людина живе в Китаї</a:t>
            </a:r>
          </a:p>
        </p:txBody>
      </p:sp>
      <p:sp>
        <p:nvSpPr>
          <p:cNvPr id="5" name="Прямоугольник 4"/>
          <p:cNvSpPr/>
          <p:nvPr/>
        </p:nvSpPr>
        <p:spPr>
          <a:xfrm rot="21118093">
            <a:off x="3947517" y="1191963"/>
            <a:ext cx="4905895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Китаї для чоловіків у віці від 18 до 22 років є обов'язковою дворічна військова служба. Жінки тієї ж вікової групи призиваються для виконання різних військовихзаданий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b="9936"/>
          <a:stretch>
            <a:fillRect/>
          </a:stretch>
        </p:blipFill>
        <p:spPr bwMode="auto">
          <a:xfrm rot="293044">
            <a:off x="4051939" y="3265373"/>
            <a:ext cx="4678566" cy="308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2551899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374" t="3837" r="3951" b="6192"/>
          <a:stretch>
            <a:fillRect/>
          </a:stretch>
        </p:blipFill>
        <p:spPr bwMode="auto">
          <a:xfrm rot="524062">
            <a:off x="349336" y="1391414"/>
            <a:ext cx="3611355" cy="44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 rot="21164150">
            <a:off x="310979" y="304277"/>
            <a:ext cx="485776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Китаї 3240 телевізійних каналів і 250 FM каналів</a:t>
            </a:r>
          </a:p>
        </p:txBody>
      </p:sp>
      <p:sp>
        <p:nvSpPr>
          <p:cNvPr id="4" name="Прямоугольник 3"/>
          <p:cNvSpPr/>
          <p:nvPr/>
        </p:nvSpPr>
        <p:spPr>
          <a:xfrm rot="494512">
            <a:off x="3691888" y="973021"/>
            <a:ext cx="518539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Слідуючи британським правилами, в Гонконзі автомобілі їздять по лівій стороні, хоча в решті частини Китаю рух відбувається по правій стороні.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4326">
            <a:off x="3826093" y="2739327"/>
            <a:ext cx="5070539" cy="326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87296466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8" descr="http://druzhko.org/wp-content/uploads/2013/07/ugh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5724"/>
            <a:ext cx="4572000" cy="2962276"/>
          </a:xfrm>
          <a:prstGeom prst="rect">
            <a:avLst/>
          </a:prstGeom>
          <a:noFill/>
        </p:spPr>
      </p:pic>
      <p:pic>
        <p:nvPicPr>
          <p:cNvPr id="61446" name="Picture 6" descr="http://dr.ck.ua/upLoadFiles/images/news/1/20000002920.jpg"/>
          <p:cNvPicPr>
            <a:picLocks noChangeAspect="1" noChangeArrowheads="1"/>
          </p:cNvPicPr>
          <p:nvPr/>
        </p:nvPicPr>
        <p:blipFill>
          <a:blip r:embed="rId3" cstate="print"/>
          <a:srcRect l="26866" t="2857"/>
          <a:stretch>
            <a:fillRect/>
          </a:stretch>
        </p:blipFill>
        <p:spPr bwMode="auto">
          <a:xfrm>
            <a:off x="5029200" y="4002832"/>
            <a:ext cx="4114800" cy="2855168"/>
          </a:xfrm>
          <a:prstGeom prst="rect">
            <a:avLst/>
          </a:prstGeom>
          <a:noFill/>
        </p:spPr>
      </p:pic>
      <p:pic>
        <p:nvPicPr>
          <p:cNvPr id="61444" name="Picture 4" descr="http://beta.inosmi.ru/images/18258/90/182589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459387" cy="2514600"/>
          </a:xfrm>
          <a:prstGeom prst="rect">
            <a:avLst/>
          </a:prstGeom>
          <a:noFill/>
        </p:spPr>
      </p:pic>
      <p:pic>
        <p:nvPicPr>
          <p:cNvPr id="61442" name="Picture 2" descr="http://euroua.com/images/stories/mir/asia/china-eu-u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8948" y="0"/>
            <a:ext cx="5135052" cy="2895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ru-RU" b="1" u="sng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Зовнішньоекономічні</a:t>
            </a:r>
            <a:r>
              <a:rPr lang="ru-RU" b="1" u="sng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err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зв'язки</a:t>
            </a:r>
            <a:endParaRPr lang="ru-RU" b="1" u="sng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219200"/>
            <a:ext cx="7772400" cy="457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smtClean="0"/>
              <a:t>КНР </a:t>
            </a:r>
            <a:r>
              <a:rPr lang="ru-RU" sz="2400" dirty="0" err="1" smtClean="0"/>
              <a:t>підтримує</a:t>
            </a:r>
            <a:r>
              <a:rPr lang="ru-RU" sz="2400" dirty="0" smtClean="0"/>
              <a:t> </a:t>
            </a:r>
            <a:r>
              <a:rPr lang="ru-RU" sz="2400" dirty="0" err="1" smtClean="0"/>
              <a:t>торговельно-економічні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відносини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понад</a:t>
            </a:r>
            <a:r>
              <a:rPr lang="ru-RU" sz="2400" dirty="0" smtClean="0"/>
              <a:t> 180 </a:t>
            </a:r>
            <a:r>
              <a:rPr lang="ru-RU" sz="2400" dirty="0" err="1" smtClean="0"/>
              <a:t>країнами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Її</a:t>
            </a:r>
            <a:r>
              <a:rPr lang="ru-RU" sz="2400" dirty="0" smtClean="0"/>
              <a:t> </a:t>
            </a:r>
            <a:r>
              <a:rPr lang="ru-RU" sz="2400" dirty="0" err="1" smtClean="0"/>
              <a:t>основні</a:t>
            </a:r>
            <a:r>
              <a:rPr lang="ru-RU" sz="2400" dirty="0" smtClean="0"/>
              <a:t> </a:t>
            </a:r>
            <a:r>
              <a:rPr lang="ru-RU" sz="2400" dirty="0" err="1" smtClean="0"/>
              <a:t>партнери</a:t>
            </a:r>
            <a:r>
              <a:rPr lang="ru-RU" sz="2400" dirty="0" smtClean="0"/>
              <a:t> - </a:t>
            </a:r>
            <a:r>
              <a:rPr lang="ru-RU" sz="2400" dirty="0" err="1" smtClean="0"/>
              <a:t>Японія</a:t>
            </a:r>
            <a:r>
              <a:rPr lang="ru-RU" sz="2400" dirty="0" smtClean="0"/>
              <a:t>, США та </a:t>
            </a:r>
            <a:r>
              <a:rPr lang="ru-RU" sz="2400" dirty="0" err="1" smtClean="0"/>
              <a:t>західноєвропейські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, на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припадає</a:t>
            </a:r>
            <a:r>
              <a:rPr lang="ru-RU" sz="2400" dirty="0" smtClean="0"/>
              <a:t> 55 % </a:t>
            </a:r>
            <a:r>
              <a:rPr lang="ru-RU" sz="2400" dirty="0" err="1" smtClean="0"/>
              <a:t>зовнішньоекономічного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товарообігу</a:t>
            </a:r>
            <a:r>
              <a:rPr lang="ru-RU" sz="2400" dirty="0" smtClean="0"/>
              <a:t>. </a:t>
            </a:r>
          </a:p>
          <a:p>
            <a:r>
              <a:rPr lang="ru-RU" sz="2400" dirty="0" smtClean="0"/>
              <a:t>На </a:t>
            </a:r>
            <a:r>
              <a:rPr lang="ru-RU" sz="2400" dirty="0" err="1" smtClean="0"/>
              <a:t>експорт</a:t>
            </a:r>
            <a:r>
              <a:rPr lang="ru-RU" sz="2400" dirty="0" smtClean="0"/>
              <a:t> </a:t>
            </a:r>
            <a:r>
              <a:rPr lang="ru-RU" sz="2400" dirty="0" err="1" smtClean="0"/>
              <a:t>вивозиться</a:t>
            </a:r>
            <a:r>
              <a:rPr lang="ru-RU" sz="2400" dirty="0" smtClean="0"/>
              <a:t> 20 % </a:t>
            </a:r>
            <a:r>
              <a:rPr lang="ru-RU" sz="2400" dirty="0" err="1" smtClean="0"/>
              <a:t>валової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продукції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сільського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госп-ва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. </a:t>
            </a:r>
          </a:p>
          <a:p>
            <a:r>
              <a:rPr lang="ru-RU" sz="2400" dirty="0" err="1" smtClean="0"/>
              <a:t>Близько</a:t>
            </a:r>
            <a:r>
              <a:rPr lang="ru-RU" sz="2400" dirty="0" smtClean="0"/>
              <a:t> 40 % </a:t>
            </a:r>
            <a:r>
              <a:rPr lang="ru-RU" sz="2400" dirty="0" err="1" smtClean="0"/>
              <a:t>імпорту</a:t>
            </a:r>
            <a:r>
              <a:rPr lang="ru-RU" sz="2400" dirty="0" smtClean="0"/>
              <a:t> Китаю </a:t>
            </a:r>
            <a:r>
              <a:rPr lang="ru-RU" sz="2400" dirty="0" err="1" smtClean="0"/>
              <a:t>припадає</a:t>
            </a:r>
            <a:r>
              <a:rPr lang="ru-RU" sz="2400" dirty="0" smtClean="0"/>
              <a:t> на </a:t>
            </a:r>
            <a:r>
              <a:rPr lang="ru-RU" sz="2400" dirty="0" err="1" smtClean="0"/>
              <a:t>машини</a:t>
            </a:r>
            <a:r>
              <a:rPr lang="ru-RU" sz="2400" dirty="0" smtClean="0"/>
              <a:t>, </a:t>
            </a:r>
            <a:r>
              <a:rPr lang="ru-RU" sz="2400" dirty="0" err="1" smtClean="0"/>
              <a:t>обладнання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транспортні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засоби</a:t>
            </a:r>
            <a:r>
              <a:rPr lang="ru-RU" sz="2400" dirty="0" smtClean="0"/>
              <a:t>. </a:t>
            </a:r>
            <a:r>
              <a:rPr lang="ru-RU" sz="2400" dirty="0" err="1" smtClean="0"/>
              <a:t>Важливу</a:t>
            </a:r>
            <a:r>
              <a:rPr lang="ru-RU" sz="2400" dirty="0" smtClean="0"/>
              <a:t> роль </a:t>
            </a:r>
            <a:r>
              <a:rPr lang="ru-RU" sz="2400" dirty="0" err="1" smtClean="0"/>
              <a:t>відіграють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Спеціальні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Економічні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Зони</a:t>
            </a:r>
            <a:r>
              <a:rPr lang="ru-RU" sz="2400" dirty="0" smtClean="0"/>
              <a:t>, на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припадає</a:t>
            </a:r>
            <a:r>
              <a:rPr lang="ru-RU" sz="2400" dirty="0" smtClean="0"/>
              <a:t>  ¼ </a:t>
            </a:r>
            <a:r>
              <a:rPr lang="ru-RU" sz="2400" dirty="0" err="1" smtClean="0"/>
              <a:t>іноземних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інвестицій</a:t>
            </a:r>
            <a:r>
              <a:rPr lang="ru-RU" sz="2400" dirty="0" smtClean="0"/>
              <a:t> в </a:t>
            </a:r>
            <a:r>
              <a:rPr lang="ru-RU" sz="2400" dirty="0" err="1" smtClean="0"/>
              <a:t>економіку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8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Дякуємо за увагу!</a:t>
            </a:r>
            <a:endParaRPr lang="ru-RU" sz="88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4913" y="40217"/>
            <a:ext cx="9144000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єдина,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багатонаціональна держава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90788" y="994324"/>
            <a:ext cx="5305412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національностей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ІІ тип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відтворення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Природний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приріст: 12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Демографічна політика – «Нагорода за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одну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дитину, прогресуюче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покарання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3-х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наступних дітей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Середня густота населення – 131,5 чол.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км. кв.,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сх. – 200-1000 чол. на км. кв., </a:t>
            </a: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зх. – 1 чол. на км. кв.;</a:t>
            </a:r>
          </a:p>
          <a:p>
            <a:pPr lvl="4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Рівень урбанізації – 47%;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25630" y="6012041"/>
            <a:ext cx="542925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чжуан, хуей, уйгури,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мяо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маньчжури, тибетці, монголи,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643314"/>
            <a:ext cx="239078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90% китайців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6516" y="5550376"/>
            <a:ext cx="542925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10% –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національні меншини: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185735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143381"/>
            <a:ext cx="185738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64108"/>
            <a:ext cx="185738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8855" y="994324"/>
            <a:ext cx="200023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2931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Администратор\Рабочий стол\китай\Chinese-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7797">
            <a:off x="234644" y="4525970"/>
            <a:ext cx="2520338" cy="2015023"/>
          </a:xfrm>
          <a:prstGeom prst="rect">
            <a:avLst/>
          </a:prstGeom>
          <a:noFill/>
        </p:spPr>
      </p:pic>
      <p:pic>
        <p:nvPicPr>
          <p:cNvPr id="3078" name="Picture 6" descr="C:\Documents and Settings\Администратор\Рабочий стол\китай\huji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48306">
            <a:off x="259925" y="1109439"/>
            <a:ext cx="1953273" cy="2610908"/>
          </a:xfrm>
          <a:prstGeom prst="rect">
            <a:avLst/>
          </a:prstGeom>
          <a:noFill/>
        </p:spPr>
      </p:pic>
      <p:pic>
        <p:nvPicPr>
          <p:cNvPr id="3077" name="Picture 5" descr="C:\Documents and Settings\Администратор\Рабочий стол\китай\learning_chinese_peo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2386">
            <a:off x="4780924" y="4436513"/>
            <a:ext cx="3264786" cy="202883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4000504"/>
            <a:ext cx="9144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ПЕРШЕ місце за чисельністю населення в світі</a:t>
            </a:r>
          </a:p>
        </p:txBody>
      </p:sp>
      <p:pic>
        <p:nvPicPr>
          <p:cNvPr id="3079" name="Picture 7" descr="C:\Documents and Settings\Администратор\Рабочий стол\китай\Young_chinese_man_IS098QC9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76734">
            <a:off x="6712697" y="637117"/>
            <a:ext cx="2062163" cy="31908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3074" y="1714487"/>
            <a:ext cx="592935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1 339 млн. осіб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Чисельність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населення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57488" y="2357430"/>
            <a:ext cx="3600537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22% населення планети Земля</a:t>
            </a:r>
          </a:p>
        </p:txBody>
      </p:sp>
    </p:spTree>
    <p:extLst>
      <p:ext uri="{BB962C8B-B14F-4D97-AF65-F5344CB8AC3E}">
        <p14:creationId xmlns:p14="http://schemas.microsoft.com/office/powerpoint/2010/main" xmlns="" val="401159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71480"/>
            <a:ext cx="342902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 descr="C:\Documents and Settings\Администратор\Рабочий стол\китай\42ce316074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571479"/>
            <a:ext cx="3214678" cy="2571743"/>
          </a:xfrm>
          <a:prstGeom prst="rect">
            <a:avLst/>
          </a:prstGeom>
          <a:noFill/>
        </p:spPr>
      </p:pic>
      <p:pic>
        <p:nvPicPr>
          <p:cNvPr id="10245" name="Picture 5" descr="C:\Documents and Settings\Администратор\Рабочий стол\китай\348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857364"/>
            <a:ext cx="3286148" cy="1285884"/>
          </a:xfrm>
          <a:prstGeom prst="rect">
            <a:avLst/>
          </a:prstGeom>
          <a:noFill/>
        </p:spPr>
      </p:pic>
      <p:pic>
        <p:nvPicPr>
          <p:cNvPr id="10246" name="Picture 6" descr="C:\Documents and Settings\Администратор\Рабочий стол\китай\121260840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71480"/>
            <a:ext cx="2643174" cy="2571768"/>
          </a:xfrm>
          <a:prstGeom prst="rect">
            <a:avLst/>
          </a:prstGeom>
          <a:noFill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 b="21838"/>
          <a:stretch>
            <a:fillRect/>
          </a:stretch>
        </p:blipFill>
        <p:spPr bwMode="auto">
          <a:xfrm>
            <a:off x="3571868" y="3786190"/>
            <a:ext cx="2643174" cy="154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/>
          <a:srcRect l="5937" t="3539" r="2187" b="19469"/>
          <a:stretch>
            <a:fillRect/>
          </a:stretch>
        </p:blipFill>
        <p:spPr bwMode="auto">
          <a:xfrm>
            <a:off x="3571868" y="5293673"/>
            <a:ext cx="2643174" cy="156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86190"/>
            <a:ext cx="361072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42" y="3786190"/>
            <a:ext cx="292895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Міське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населення-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36,2%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143248"/>
            <a:ext cx="9144000" cy="5847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Сільське населення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- 63,78%</a:t>
            </a:r>
          </a:p>
        </p:txBody>
      </p:sp>
    </p:spTree>
    <p:extLst>
      <p:ext uri="{BB962C8B-B14F-4D97-AF65-F5344CB8AC3E}">
        <p14:creationId xmlns:p14="http://schemas.microsoft.com/office/powerpoint/2010/main" xmlns="" val="184180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5715000" cy="552450"/>
          </a:xfrm>
        </p:spPr>
        <p:txBody>
          <a:bodyPr/>
          <a:lstStyle/>
          <a:p>
            <a:pPr algn="ctr"/>
            <a:r>
              <a:rPr lang="ru-RU" altLang="ru-RU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Географічне</a:t>
            </a:r>
            <a:r>
              <a:rPr lang="ru-RU" alt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положення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1"/>
            <a:ext cx="8458200" cy="33527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 межує більш ніж з десятьма державами: </a:t>
            </a:r>
          </a:p>
          <a:p>
            <a:pPr>
              <a:lnSpc>
                <a:spcPct val="90000"/>
              </a:lnSpc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півночі - з Монголією (4673 км), </a:t>
            </a:r>
          </a:p>
          <a:p>
            <a:pPr>
              <a:lnSpc>
                <a:spcPct val="90000"/>
              </a:lnSpc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північному сході з Росією (3645 км), на заході - з Казахстаном (1533 км), Киргизстаном (585 км), Таджикистаном (414 км) та Афганістаном,</a:t>
            </a:r>
          </a:p>
          <a:p>
            <a:pPr>
              <a:lnSpc>
                <a:spcPct val="90000"/>
              </a:lnSpc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південному заході з Індією (3380 км), Непалом (1236 км), Бутаном (470 км),</a:t>
            </a:r>
          </a:p>
          <a:p>
            <a:pPr>
              <a:lnSpc>
                <a:spcPct val="90000"/>
              </a:lnSpc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півдні з М'янмою (сучасна назва Бірми) (2185 км), Лаосом (423 км), В'єтнамом (1281 км), на сході з Північною Кореєю (1416 км), має морську границю з Філіппінами і Японією, довжина якої приблизно дорівнює 11 тис.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uk-UA" alt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2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3" descr="china"/>
          <p:cNvPicPr>
            <a:picLocks noChangeAspect="1" noChangeArrowheads="1"/>
          </p:cNvPicPr>
          <p:nvPr/>
        </p:nvPicPr>
        <p:blipFill>
          <a:blip r:embed="rId2" cstate="print">
            <a:lum brigh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21771" y="4016828"/>
            <a:ext cx="3455988" cy="286294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500px-China_edcp_location_map_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638799" y="4016828"/>
            <a:ext cx="3578793" cy="2841172"/>
          </a:xfrm>
          <a:prstGeom prst="rect">
            <a:avLst/>
          </a:prstGeom>
          <a:noFill/>
        </p:spPr>
      </p:pic>
      <p:pic>
        <p:nvPicPr>
          <p:cNvPr id="6" name="Picture 4" descr="http://www.chinaya.ru/images/chma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18214"/>
            <a:ext cx="3362269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304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750"/>
            <a:ext cx="9144000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612" y="-152400"/>
            <a:ext cx="8258175" cy="5826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u="sng" dirty="0">
                <a:solidFill>
                  <a:schemeClr val="accent1">
                    <a:lumMod val="75000"/>
                  </a:schemeClr>
                </a:solidFill>
              </a:rPr>
              <a:t>Рельєф</a:t>
            </a:r>
            <a:endParaRPr lang="ru-RU" sz="3600" b="1" u="sng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084" y="457200"/>
            <a:ext cx="4433887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Зазвичай виділяють три великих регіону: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Тибетське нагір'я заввишки більше 2000 м над рівнем моря розташоване на південному заході країни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Пояс гір і високих рівнин має висоти 200-2000 м, знаходиться в північній частині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Низькі акумулятивні рівнини висотою нижче 200 м і невисокі гори на північному сході, сході і півдні країни, на яких проживає більша частина населення Китаю.</a:t>
            </a:r>
          </a:p>
        </p:txBody>
      </p:sp>
      <p:pic>
        <p:nvPicPr>
          <p:cNvPr id="5124" name="Picture 4" descr="D:\mygeography\Презентации\Китай\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700" y="-253093"/>
            <a:ext cx="43053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873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493</TotalTime>
  <Words>1302</Words>
  <Application>Microsoft Office PowerPoint</Application>
  <PresentationFormat>Экран (4:3)</PresentationFormat>
  <Paragraphs>181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Поток</vt:lpstr>
      <vt:lpstr>Китай</vt:lpstr>
      <vt:lpstr>Слайд 2</vt:lpstr>
      <vt:lpstr>Слайд 3</vt:lpstr>
      <vt:lpstr>Слайд 4</vt:lpstr>
      <vt:lpstr>Слайд 5</vt:lpstr>
      <vt:lpstr>Слайд 6</vt:lpstr>
      <vt:lpstr>Слайд 7</vt:lpstr>
      <vt:lpstr>Географічне положення</vt:lpstr>
      <vt:lpstr>Рельєф</vt:lpstr>
      <vt:lpstr>Слайд 10</vt:lpstr>
      <vt:lpstr>Мінеральні ресурси</vt:lpstr>
      <vt:lpstr>Вугільні ресурси </vt:lpstr>
      <vt:lpstr>Нафта і природний газ</vt:lpstr>
      <vt:lpstr>Інші корисні копалини</vt:lpstr>
      <vt:lpstr>Найбільші річки </vt:lpstr>
      <vt:lpstr>Найбільші озера </vt:lpstr>
      <vt:lpstr>Слайд 17</vt:lpstr>
      <vt:lpstr>Господарство</vt:lpstr>
      <vt:lpstr>Промисловість</vt:lpstr>
      <vt:lpstr>Слайд 20</vt:lpstr>
      <vt:lpstr>Сільське господарство</vt:lpstr>
      <vt:lpstr>Рослинництво</vt:lpstr>
      <vt:lpstr>Тваринництво</vt:lpstr>
      <vt:lpstr>Культура</vt:lpstr>
      <vt:lpstr>Об'єкти всесвітньої спадщини</vt:lpstr>
      <vt:lpstr>Великі міста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Традиційні страви</vt:lpstr>
      <vt:lpstr>Слайд 42</vt:lpstr>
      <vt:lpstr>Слайд 43</vt:lpstr>
      <vt:lpstr>Слайд 44</vt:lpstr>
      <vt:lpstr>Зовнішньоекономічні зв'язки</vt:lpstr>
      <vt:lpstr>Дякуємо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Храми Японії та Китаю</dc:title>
  <cp:lastModifiedBy>User</cp:lastModifiedBy>
  <cp:revision>48</cp:revision>
  <dcterms:modified xsi:type="dcterms:W3CDTF">2015-01-19T21:38:35Z</dcterms:modified>
</cp:coreProperties>
</file>