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7" r:id="rId32"/>
    <p:sldId id="284" r:id="rId33"/>
    <p:sldId id="285" r:id="rId34"/>
    <p:sldId id="290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22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2ED57B-5C51-43DE-845B-849A1D125CCF}" type="datetimeFigureOut">
              <a:rPr lang="ru-RU" smtClean="0"/>
              <a:t>05.06.2014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FEF9D30-CCC2-4B64-AFFF-9D85772BCB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    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9600" dirty="0" smtClean="0"/>
              <a:t>    Китай 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49721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1"/>
            <a:ext cx="8640960" cy="921309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Річка Янцзи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9073008" cy="54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356" y="15670360"/>
            <a:ext cx="21291915" cy="1596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7"/>
            <a:ext cx="89289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Природні ресурси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568952" cy="5544616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uk-UA" dirty="0" smtClean="0"/>
              <a:t>У країні  виділяють дві головні частини по характері рослинного покриву: східну і західну.  У східній частині більш поширені лісові види рослинності, до  Півночі від хребта </a:t>
            </a:r>
            <a:r>
              <a:rPr lang="uk-UA" dirty="0" err="1" smtClean="0"/>
              <a:t>Циньлин</a:t>
            </a:r>
            <a:r>
              <a:rPr lang="uk-UA" dirty="0" smtClean="0"/>
              <a:t> простираються вічнозелені </a:t>
            </a:r>
            <a:r>
              <a:rPr lang="uk-UA" dirty="0" err="1" smtClean="0"/>
              <a:t>широколиственные</a:t>
            </a:r>
            <a:r>
              <a:rPr lang="uk-UA" dirty="0" smtClean="0"/>
              <a:t> лісу різного типу. У центральній частині східного Китаю знаходяться великі рівнини, ліси тут майже зведені, а землі розорані.</a:t>
            </a:r>
          </a:p>
          <a:p>
            <a:pPr marL="45720" indent="0">
              <a:buNone/>
            </a:pPr>
            <a:r>
              <a:rPr lang="uk-UA" dirty="0" smtClean="0"/>
              <a:t>На Північному сході  поширені ліси тайгового типу. Тут  можна зустріти сосни, берези, </a:t>
            </a:r>
            <a:r>
              <a:rPr lang="uk-UA" dirty="0" err="1" smtClean="0"/>
              <a:t>даурсеую</a:t>
            </a:r>
            <a:r>
              <a:rPr lang="uk-UA" dirty="0" smtClean="0"/>
              <a:t> модрину, ялину, дуб, клен, кедр, </a:t>
            </a:r>
            <a:r>
              <a:rPr lang="uk-UA" dirty="0" err="1" smtClean="0"/>
              <a:t>кедр</a:t>
            </a:r>
            <a:r>
              <a:rPr lang="uk-UA" dirty="0" smtClean="0"/>
              <a:t>, граб, горіх і навіть амурський оксамит.</a:t>
            </a:r>
          </a:p>
          <a:p>
            <a:pPr marL="45720" indent="0">
              <a:buNone/>
            </a:pPr>
            <a:r>
              <a:rPr lang="uk-UA" dirty="0" smtClean="0"/>
              <a:t>На Півдні  і  Південно-сході  Китаю простираються вічнозелені субтропічні ліси, у яких можна знайти кипарис, </a:t>
            </a:r>
            <a:r>
              <a:rPr lang="uk-UA" dirty="0" err="1" smtClean="0"/>
              <a:t>уамфорный</a:t>
            </a:r>
            <a:r>
              <a:rPr lang="uk-UA" dirty="0" smtClean="0"/>
              <a:t> лавр, лакове і сальне дерева, а  також  реліктове  дерево </a:t>
            </a:r>
            <a:r>
              <a:rPr lang="uk-UA" dirty="0" err="1" smtClean="0"/>
              <a:t>куинингхэми</a:t>
            </a:r>
            <a:r>
              <a:rPr lang="uk-UA" dirty="0" smtClean="0"/>
              <a:t>.  Тропічні ліси у своєму первозданному виді збереглися тільки на острові Хайнань.</a:t>
            </a:r>
          </a:p>
          <a:p>
            <a:pPr marL="45720" indent="0">
              <a:buNone/>
            </a:pPr>
            <a:r>
              <a:rPr lang="uk-UA" dirty="0" smtClean="0"/>
              <a:t>Однієї з  особливостей  рослинного  світу Китаю ставати контраст між лісовими і пустельними,  здебільшого солончаковими і зовсім позбавленими рослинності  районами  західної частини.  Не велике тут і число видів тварин, хоча тваринний світ Китаю відрізняється багатством і розмаїтістю. Він  нараховує  близько 1 тис.  800 видів тільки сухопутних тварин. Найбільш поширені і численні олені,  лосі, леопарди, бурі ведмеді, кабани, мавпи, дикобрази, гібони, броненосці і навіть індійські слони. Найбільш багата видами тварин  Південно-Східна  територія  країни. Тут переважають  реліктові  і  </a:t>
            </a:r>
            <a:r>
              <a:rPr lang="uk-UA" dirty="0" err="1" smtClean="0"/>
              <a:t>эндемичные</a:t>
            </a:r>
            <a:r>
              <a:rPr lang="uk-UA" dirty="0" smtClean="0"/>
              <a:t> форми такі,  як єнот (мала панда) і бамбуковий ведмідь (велика панда),  </a:t>
            </a:r>
            <a:r>
              <a:rPr lang="uk-UA" dirty="0" err="1" smtClean="0"/>
              <a:t>землеройковые</a:t>
            </a:r>
            <a:r>
              <a:rPr lang="uk-UA" dirty="0" smtClean="0"/>
              <a:t> кроти і багато хто інші.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73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0010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Панда національна тварина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052736"/>
            <a:ext cx="8928992" cy="5760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2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Населення Китаю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80728"/>
            <a:ext cx="8712968" cy="5544616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uk-UA" dirty="0"/>
              <a:t>Демографія Китаю характеризується великою кількістю населення з відносно невеликою молодіжним відсотком, що частково є результатом політики однієї дитини</a:t>
            </a:r>
            <a:r>
              <a:rPr lang="uk-UA" dirty="0" smtClean="0"/>
              <a:t>.</a:t>
            </a:r>
            <a:endParaRPr lang="uk-UA" dirty="0"/>
          </a:p>
          <a:p>
            <a:pPr marL="45720" indent="0">
              <a:buNone/>
            </a:pPr>
            <a:r>
              <a:rPr lang="uk-UA" dirty="0"/>
              <a:t>Сьогодні населення Китаю становить більше 1,3 </a:t>
            </a:r>
            <a:r>
              <a:rPr lang="uk-UA" dirty="0" err="1"/>
              <a:t>млрд</a:t>
            </a:r>
            <a:r>
              <a:rPr lang="uk-UA" dirty="0"/>
              <a:t> чоловік, це найбільша за кількістю населення країна світу. За інформацією перепису 2010 року, 91,51% населення було національності </a:t>
            </a:r>
            <a:r>
              <a:rPr lang="uk-UA" dirty="0" err="1"/>
              <a:t>хань</a:t>
            </a:r>
            <a:r>
              <a:rPr lang="uk-UA" dirty="0"/>
              <a:t>, 8,49% - меншинами. Зростання населення Китаю становить 0,47%, посівши сто п'ятдесят шосте місце у світі. </a:t>
            </a:r>
            <a:r>
              <a:rPr lang="ru-RU" dirty="0"/>
              <a:t>Для природного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Китаю за </a:t>
            </a:r>
            <a:r>
              <a:rPr lang="ru-RU" dirty="0" err="1"/>
              <a:t>останні</a:t>
            </a:r>
            <a:r>
              <a:rPr lang="ru-RU" dirty="0"/>
              <a:t> </a:t>
            </a:r>
            <a:r>
              <a:rPr lang="ru-RU" dirty="0" err="1"/>
              <a:t>десятиліття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коефіцієнтів</a:t>
            </a:r>
            <a:r>
              <a:rPr lang="ru-RU" dirty="0"/>
              <a:t> </a:t>
            </a:r>
            <a:r>
              <a:rPr lang="ru-RU" dirty="0" err="1"/>
              <a:t>народжуваності</a:t>
            </a:r>
            <a:r>
              <a:rPr lang="ru-RU" dirty="0"/>
              <a:t> і </a:t>
            </a:r>
            <a:r>
              <a:rPr lang="ru-RU" dirty="0" err="1"/>
              <a:t>смертності</a:t>
            </a:r>
            <a:r>
              <a:rPr lang="ru-RU" dirty="0"/>
              <a:t>. </a:t>
            </a:r>
            <a:r>
              <a:rPr lang="ru-RU" dirty="0" err="1"/>
              <a:t>Природний</a:t>
            </a:r>
            <a:r>
              <a:rPr lang="ru-RU" dirty="0"/>
              <a:t> </a:t>
            </a:r>
            <a:r>
              <a:rPr lang="ru-RU" dirty="0" err="1"/>
              <a:t>приріст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знизився</a:t>
            </a:r>
            <a:r>
              <a:rPr lang="ru-RU" dirty="0"/>
              <a:t> до 1,2 % на </a:t>
            </a:r>
            <a:r>
              <a:rPr lang="ru-RU" dirty="0" err="1"/>
              <a:t>рік</a:t>
            </a:r>
            <a:r>
              <a:rPr lang="ru-RU" dirty="0"/>
              <a:t>. </a:t>
            </a:r>
            <a:r>
              <a:rPr lang="ru-RU" dirty="0" err="1"/>
              <a:t>Китайці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93 % </a:t>
            </a:r>
            <a:r>
              <a:rPr lang="ru-RU" dirty="0" err="1"/>
              <a:t>населення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них, у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проживає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80 </a:t>
            </a:r>
            <a:r>
              <a:rPr lang="ru-RU" dirty="0" err="1"/>
              <a:t>народів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належать до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мовних</a:t>
            </a:r>
            <a:r>
              <a:rPr lang="ru-RU" dirty="0"/>
              <a:t> </a:t>
            </a:r>
            <a:r>
              <a:rPr lang="ru-RU" dirty="0" err="1"/>
              <a:t>сімей</a:t>
            </a:r>
            <a:r>
              <a:rPr lang="ru-RU" dirty="0"/>
              <a:t> і </a:t>
            </a:r>
            <a:r>
              <a:rPr lang="ru-RU" dirty="0" err="1"/>
              <a:t>груп</a:t>
            </a:r>
            <a:r>
              <a:rPr lang="ru-RU" dirty="0" smtClean="0"/>
              <a:t>.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Державною </a:t>
            </a:r>
            <a:r>
              <a:rPr lang="ru-RU" dirty="0" err="1"/>
              <a:t>мовою</a:t>
            </a:r>
            <a:r>
              <a:rPr lang="ru-RU" dirty="0"/>
              <a:t> є </a:t>
            </a:r>
            <a:r>
              <a:rPr lang="uk-UA" dirty="0" err="1" smtClean="0"/>
              <a:t>китайська.Переважаючі</a:t>
            </a:r>
            <a:r>
              <a:rPr lang="ru-RU" dirty="0" smtClean="0"/>
              <a:t> </a:t>
            </a:r>
            <a:r>
              <a:rPr lang="ru-RU" dirty="0" err="1"/>
              <a:t>релігії</a:t>
            </a:r>
            <a:r>
              <a:rPr lang="ru-RU" dirty="0"/>
              <a:t> — буддизм, даосизм, </a:t>
            </a:r>
            <a:r>
              <a:rPr lang="ru-RU" dirty="0" err="1"/>
              <a:t>конфуціанство</a:t>
            </a:r>
            <a:r>
              <a:rPr lang="ru-RU" dirty="0"/>
              <a:t> і </a:t>
            </a:r>
            <a:r>
              <a:rPr lang="ru-RU" dirty="0" err="1"/>
              <a:t>християнство</a:t>
            </a:r>
            <a:r>
              <a:rPr lang="ru-RU" dirty="0"/>
              <a:t>. Заборона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релігійних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метою </a:t>
            </a:r>
            <a:r>
              <a:rPr lang="ru-RU" dirty="0" err="1"/>
              <a:t>комуністичної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в </a:t>
            </a:r>
            <a:r>
              <a:rPr lang="ru-RU" dirty="0" err="1"/>
              <a:t>Китаї</a:t>
            </a:r>
            <a:r>
              <a:rPr lang="ru-RU" dirty="0"/>
              <a:t>. </a:t>
            </a:r>
            <a:r>
              <a:rPr lang="ru-RU" dirty="0" err="1"/>
              <a:t>Християнство</a:t>
            </a:r>
            <a:r>
              <a:rPr lang="ru-RU" dirty="0"/>
              <a:t> </a:t>
            </a:r>
            <a:r>
              <a:rPr lang="ru-RU" dirty="0" err="1"/>
              <a:t>намагались</a:t>
            </a:r>
            <a:r>
              <a:rPr lang="ru-RU" dirty="0"/>
              <a:t> </a:t>
            </a:r>
            <a:r>
              <a:rPr lang="ru-RU" dirty="0" err="1"/>
              <a:t>контролювати</a:t>
            </a:r>
            <a:r>
              <a:rPr lang="ru-RU" dirty="0"/>
              <a:t> і </a:t>
            </a:r>
            <a:r>
              <a:rPr lang="ru-RU" dirty="0" err="1"/>
              <a:t>організувати</a:t>
            </a:r>
            <a:r>
              <a:rPr lang="ru-RU" dirty="0"/>
              <a:t> </a:t>
            </a:r>
            <a:r>
              <a:rPr lang="ru-RU" dirty="0" err="1"/>
              <a:t>по-своєму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83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79208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Китайці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2276872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689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52928" cy="1656184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/>
              <a:t>Промисловість </a:t>
            </a:r>
            <a:br>
              <a:rPr lang="uk-UA" i="1" dirty="0"/>
            </a:br>
            <a:r>
              <a:rPr lang="uk-UA" sz="3600" dirty="0"/>
              <a:t>Вугільна промисловість Китаю</a:t>
            </a:r>
            <a:r>
              <a:rPr lang="uk-UA" i="1" dirty="0"/>
              <a:t/>
            </a:r>
            <a:br>
              <a:rPr lang="uk-UA" i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484784"/>
            <a:ext cx="8496944" cy="518457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/>
              <a:t>На початку </a:t>
            </a:r>
            <a:r>
              <a:rPr lang="en-US" dirty="0"/>
              <a:t>XXI </a:t>
            </a:r>
            <a:r>
              <a:rPr lang="uk-UA" dirty="0"/>
              <a:t>ст. Китай – провідна світова країна з видобутку вугілля, яке є основою його паливно-енергетичної бази. </a:t>
            </a:r>
            <a:r>
              <a:rPr lang="uk-UA" dirty="0" smtClean="0"/>
              <a:t>Видобуток </a:t>
            </a:r>
            <a:r>
              <a:rPr lang="uk-UA" dirty="0"/>
              <a:t>вугілля в країні в 2003 р становитиме 1.35 </a:t>
            </a:r>
            <a:r>
              <a:rPr lang="uk-UA" dirty="0" err="1"/>
              <a:t>млрд</a:t>
            </a:r>
            <a:r>
              <a:rPr lang="uk-UA" dirty="0"/>
              <a:t> тонн. Серед найбільших центрів вуглевидобутку виділяються </a:t>
            </a:r>
            <a:r>
              <a:rPr lang="uk-UA" dirty="0" err="1"/>
              <a:t>Хуайнань</a:t>
            </a:r>
            <a:r>
              <a:rPr lang="uk-UA" dirty="0"/>
              <a:t>, </a:t>
            </a:r>
            <a:r>
              <a:rPr lang="uk-UA" dirty="0" err="1"/>
              <a:t>Хеган</a:t>
            </a:r>
            <a:r>
              <a:rPr lang="uk-UA" dirty="0"/>
              <a:t>, </a:t>
            </a:r>
            <a:r>
              <a:rPr lang="uk-UA" dirty="0" err="1"/>
              <a:t>Кайлуань</a:t>
            </a:r>
            <a:r>
              <a:rPr lang="uk-UA" dirty="0"/>
              <a:t>, Датун, Фушунь, </a:t>
            </a:r>
            <a:r>
              <a:rPr lang="uk-UA" dirty="0" err="1"/>
              <a:t>Фусінь</a:t>
            </a:r>
            <a:r>
              <a:rPr lang="uk-UA" dirty="0"/>
              <a:t>. Згідно зі «Стратегією трьох етапів» передбачалося подвоєння виробництва валового національного продукту за період 1990-2000 рр. і повторне його подвоєння до 2050 р. Передбачається зростання споживання вугілля в Китаї у 2020 р. до 2 </a:t>
            </a:r>
            <a:r>
              <a:rPr lang="uk-UA" dirty="0" err="1"/>
              <a:t>млрд</a:t>
            </a:r>
            <a:r>
              <a:rPr lang="uk-UA" dirty="0"/>
              <a:t> т; значне підвищення експорту, що становив в 2001 р. 86 </a:t>
            </a:r>
            <a:r>
              <a:rPr lang="uk-UA" dirty="0" err="1"/>
              <a:t>млн</a:t>
            </a:r>
            <a:r>
              <a:rPr lang="uk-UA" dirty="0"/>
              <a:t> </a:t>
            </a:r>
            <a:r>
              <a:rPr lang="uk-UA" dirty="0" smtClean="0"/>
              <a:t>т</a:t>
            </a:r>
          </a:p>
          <a:p>
            <a:pPr marL="45720" indent="0">
              <a:buNone/>
            </a:pPr>
            <a:r>
              <a:rPr lang="uk-UA" dirty="0"/>
              <a:t>Перспективи вугільної промисловості і вугільної енергетики. Незважаючи на швидке збільшення споживання нафти і природного газу, до 2020 р. вугілля буде як і раніше займати 1-е місце і складати біля 60% в загальному обсязі споживання енергоносіїв в </a:t>
            </a:r>
            <a:r>
              <a:rPr lang="uk-UA" dirty="0" err="1" smtClean="0"/>
              <a:t>Китаї.Першочергова</a:t>
            </a:r>
            <a:r>
              <a:rPr lang="uk-UA" dirty="0" smtClean="0"/>
              <a:t> </a:t>
            </a:r>
            <a:r>
              <a:rPr lang="uk-UA" dirty="0"/>
              <a:t>увага приділяється розвитку вітчизняної вугільної промисловості, її реформуванню і адаптації до ринкової економіки на всіх рівнях</a:t>
            </a:r>
          </a:p>
        </p:txBody>
      </p:sp>
    </p:spTree>
    <p:extLst>
      <p:ext uri="{BB962C8B-B14F-4D97-AF65-F5344CB8AC3E}">
        <p14:creationId xmlns:p14="http://schemas.microsoft.com/office/powerpoint/2010/main" val="12334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512511" cy="71095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Китайські шахтарі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9572" y="2708920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7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Чорна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 Китаю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980728"/>
            <a:ext cx="8568952" cy="56886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 err="1"/>
              <a:t>Країна</a:t>
            </a:r>
            <a:r>
              <a:rPr lang="ru-RU" sz="1800" dirty="0"/>
              <a:t> у 1996-2009 </a:t>
            </a:r>
            <a:r>
              <a:rPr lang="ru-RU" sz="1800" dirty="0" err="1"/>
              <a:t>рр</a:t>
            </a:r>
            <a:r>
              <a:rPr lang="ru-RU" sz="1800" dirty="0"/>
              <a:t>. </a:t>
            </a:r>
            <a:r>
              <a:rPr lang="ru-RU" sz="1800" dirty="0" err="1"/>
              <a:t>була</a:t>
            </a:r>
            <a:r>
              <a:rPr lang="ru-RU" sz="1800" dirty="0"/>
              <a:t> </a:t>
            </a:r>
            <a:r>
              <a:rPr lang="ru-RU" sz="1800" dirty="0" err="1"/>
              <a:t>світовим</a:t>
            </a:r>
            <a:r>
              <a:rPr lang="ru-RU" sz="1800" dirty="0"/>
              <a:t> </a:t>
            </a:r>
            <a:r>
              <a:rPr lang="ru-RU" sz="1800" dirty="0" err="1"/>
              <a:t>лідером</a:t>
            </a:r>
            <a:r>
              <a:rPr lang="ru-RU" sz="1800" dirty="0"/>
              <a:t> з </a:t>
            </a:r>
            <a:r>
              <a:rPr lang="ru-RU" sz="1800" dirty="0" err="1"/>
              <a:t>виплавки</a:t>
            </a:r>
            <a:r>
              <a:rPr lang="ru-RU" sz="1800" dirty="0"/>
              <a:t> </a:t>
            </a:r>
            <a:r>
              <a:rPr lang="ru-RU" sz="1800" dirty="0" err="1"/>
              <a:t>сталі</a:t>
            </a:r>
            <a:r>
              <a:rPr lang="ru-RU" sz="1800" dirty="0"/>
              <a:t>. У 2006 </a:t>
            </a:r>
            <a:r>
              <a:rPr lang="ru-RU" sz="1800" dirty="0" err="1"/>
              <a:t>році</a:t>
            </a:r>
            <a:r>
              <a:rPr lang="ru-RU" sz="1800" dirty="0"/>
              <a:t> КНР стала нетто-</a:t>
            </a:r>
            <a:r>
              <a:rPr lang="ru-RU" sz="1800" dirty="0" err="1"/>
              <a:t>експортером</a:t>
            </a:r>
            <a:r>
              <a:rPr lang="ru-RU" sz="1800" dirty="0"/>
              <a:t> </a:t>
            </a:r>
            <a:r>
              <a:rPr lang="ru-RU" sz="1800" dirty="0" err="1"/>
              <a:t>сталі</a:t>
            </a:r>
            <a:r>
              <a:rPr lang="ru-RU" sz="1800" dirty="0"/>
              <a:t> і </a:t>
            </a:r>
            <a:r>
              <a:rPr lang="ru-RU" sz="1800" dirty="0" err="1"/>
              <a:t>забезпечила</a:t>
            </a:r>
            <a:r>
              <a:rPr lang="ru-RU" sz="1800" dirty="0"/>
              <a:t> 38 % </a:t>
            </a:r>
            <a:r>
              <a:rPr lang="ru-RU" sz="1800" dirty="0" err="1"/>
              <a:t>сві-тового</a:t>
            </a:r>
            <a:r>
              <a:rPr lang="ru-RU" sz="1800" dirty="0"/>
              <a:t> </a:t>
            </a:r>
            <a:r>
              <a:rPr lang="ru-RU" sz="1800" dirty="0" err="1"/>
              <a:t>виробництва</a:t>
            </a:r>
            <a:r>
              <a:rPr lang="ru-RU" sz="1800" dirty="0"/>
              <a:t> </a:t>
            </a:r>
            <a:r>
              <a:rPr lang="ru-RU" sz="1800" dirty="0" err="1"/>
              <a:t>металу</a:t>
            </a:r>
            <a:r>
              <a:rPr lang="ru-RU" sz="1800" dirty="0"/>
              <a:t>. У </a:t>
            </a:r>
            <a:r>
              <a:rPr lang="ru-RU" sz="1800" dirty="0" err="1"/>
              <a:t>майбутньому</a:t>
            </a:r>
            <a:r>
              <a:rPr lang="ru-RU" sz="1800" dirty="0"/>
              <a:t> </a:t>
            </a:r>
            <a:r>
              <a:rPr lang="ru-RU" sz="1800" dirty="0" err="1"/>
              <a:t>Державна</a:t>
            </a:r>
            <a:r>
              <a:rPr lang="ru-RU" sz="1800" dirty="0"/>
              <a:t> рада КНР </a:t>
            </a:r>
            <a:r>
              <a:rPr lang="ru-RU" sz="1800" dirty="0" err="1"/>
              <a:t>планує</a:t>
            </a:r>
            <a:r>
              <a:rPr lang="ru-RU" sz="1800" dirty="0"/>
              <a:t> </a:t>
            </a:r>
            <a:r>
              <a:rPr lang="ru-RU" sz="1800" dirty="0" err="1"/>
              <a:t>зосередити</a:t>
            </a:r>
            <a:r>
              <a:rPr lang="ru-RU" sz="1800" dirty="0"/>
              <a:t> </a:t>
            </a:r>
            <a:r>
              <a:rPr lang="ru-RU" sz="1800" dirty="0" err="1"/>
              <a:t>основні</a:t>
            </a:r>
            <a:r>
              <a:rPr lang="ru-RU" sz="1800" dirty="0"/>
              <a:t> </a:t>
            </a:r>
            <a:r>
              <a:rPr lang="ru-RU" sz="1800" dirty="0" err="1"/>
              <a:t>потужності</a:t>
            </a:r>
            <a:r>
              <a:rPr lang="ru-RU" sz="1800" dirty="0"/>
              <a:t> в рамках 5 </a:t>
            </a:r>
            <a:r>
              <a:rPr lang="ru-RU" sz="1800" dirty="0" err="1"/>
              <a:t>металургійних</a:t>
            </a:r>
            <a:r>
              <a:rPr lang="ru-RU" sz="1800" dirty="0"/>
              <a:t> </a:t>
            </a:r>
            <a:r>
              <a:rPr lang="ru-RU" sz="1800" dirty="0" err="1"/>
              <a:t>компаній</a:t>
            </a:r>
            <a:r>
              <a:rPr lang="ru-RU" sz="1800" dirty="0"/>
              <a:t> (за </a:t>
            </a:r>
            <a:r>
              <a:rPr lang="ru-RU" sz="1800" dirty="0" err="1"/>
              <a:t>іншими</a:t>
            </a:r>
            <a:r>
              <a:rPr lang="ru-RU" sz="1800" dirty="0"/>
              <a:t> </a:t>
            </a:r>
            <a:r>
              <a:rPr lang="ru-RU" sz="1800" dirty="0" err="1"/>
              <a:t>даними</a:t>
            </a:r>
            <a:r>
              <a:rPr lang="ru-RU" sz="1800" dirty="0"/>
              <a:t> - 10), на </a:t>
            </a:r>
            <a:r>
              <a:rPr lang="ru-RU" sz="1800" dirty="0" err="1"/>
              <a:t>частку</a:t>
            </a:r>
            <a:r>
              <a:rPr lang="ru-RU" sz="1800" dirty="0"/>
              <a:t> </a:t>
            </a:r>
            <a:r>
              <a:rPr lang="ru-RU" sz="1800" dirty="0" err="1"/>
              <a:t>яких</a:t>
            </a:r>
            <a:r>
              <a:rPr lang="ru-RU" sz="1800" dirty="0"/>
              <a:t> </a:t>
            </a:r>
            <a:r>
              <a:rPr lang="ru-RU" sz="1800" dirty="0" err="1"/>
              <a:t>припадатиме</a:t>
            </a:r>
            <a:r>
              <a:rPr lang="ru-RU" sz="1800" dirty="0"/>
              <a:t> 45 % </a:t>
            </a:r>
            <a:r>
              <a:rPr lang="ru-RU" sz="1800" dirty="0" err="1"/>
              <a:t>обсягів</a:t>
            </a:r>
            <a:r>
              <a:rPr lang="ru-RU" sz="1800" dirty="0"/>
              <a:t> </a:t>
            </a:r>
            <a:r>
              <a:rPr lang="ru-RU" sz="1800" dirty="0" err="1"/>
              <a:t>виплавки</a:t>
            </a:r>
            <a:r>
              <a:rPr lang="ru-RU" sz="1800" dirty="0"/>
              <a:t> </a:t>
            </a:r>
            <a:r>
              <a:rPr lang="ru-RU" sz="1800" dirty="0" err="1"/>
              <a:t>сталі</a:t>
            </a:r>
            <a:r>
              <a:rPr lang="ru-RU" sz="1800" dirty="0"/>
              <a:t> в </a:t>
            </a:r>
            <a:r>
              <a:rPr lang="ru-RU" sz="1800" dirty="0" err="1"/>
              <a:t>країні</a:t>
            </a:r>
            <a:r>
              <a:rPr lang="ru-RU" sz="1800" dirty="0" smtClean="0"/>
              <a:t>.</a:t>
            </a:r>
            <a:endParaRPr lang="ru-RU" sz="1800" dirty="0"/>
          </a:p>
          <a:p>
            <a:pPr marL="45720" indent="0">
              <a:buNone/>
            </a:pPr>
            <a:r>
              <a:rPr lang="ru-RU" sz="1800" dirty="0"/>
              <a:t>Проект плану </a:t>
            </a:r>
            <a:r>
              <a:rPr lang="ru-RU" sz="1800" dirty="0" err="1"/>
              <a:t>реструктуризації</a:t>
            </a:r>
            <a:r>
              <a:rPr lang="ru-RU" sz="1800" dirty="0"/>
              <a:t> </a:t>
            </a:r>
            <a:r>
              <a:rPr lang="ru-RU" sz="1800" dirty="0" err="1"/>
              <a:t>китайської</a:t>
            </a:r>
            <a:r>
              <a:rPr lang="ru-RU" sz="1800" dirty="0"/>
              <a:t> </a:t>
            </a:r>
            <a:r>
              <a:rPr lang="ru-RU" sz="1800" dirty="0" err="1"/>
              <a:t>металургії</a:t>
            </a:r>
            <a:r>
              <a:rPr lang="ru-RU" sz="1800" dirty="0"/>
              <a:t>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передбачає</a:t>
            </a:r>
            <a:r>
              <a:rPr lang="ru-RU" sz="1800" dirty="0"/>
              <a:t> </a:t>
            </a:r>
            <a:r>
              <a:rPr lang="ru-RU" sz="1800" dirty="0" err="1"/>
              <a:t>зосередити</a:t>
            </a:r>
            <a:r>
              <a:rPr lang="ru-RU" sz="1800" dirty="0"/>
              <a:t> 40 % </a:t>
            </a:r>
            <a:r>
              <a:rPr lang="ru-RU" sz="1800" dirty="0" err="1"/>
              <a:t>усіх</a:t>
            </a:r>
            <a:r>
              <a:rPr lang="ru-RU" sz="1800" dirty="0"/>
              <a:t> </a:t>
            </a:r>
            <a:r>
              <a:rPr lang="ru-RU" sz="1800" dirty="0" err="1"/>
              <a:t>потужностей</a:t>
            </a:r>
            <a:r>
              <a:rPr lang="ru-RU" sz="1800" dirty="0"/>
              <a:t> у </a:t>
            </a:r>
            <a:r>
              <a:rPr lang="ru-RU" sz="1800" dirty="0" err="1"/>
              <a:t>прибережних</a:t>
            </a:r>
            <a:r>
              <a:rPr lang="ru-RU" sz="1800" dirty="0"/>
              <a:t> </a:t>
            </a:r>
            <a:r>
              <a:rPr lang="ru-RU" sz="1800" dirty="0" err="1"/>
              <a:t>регіонах</a:t>
            </a:r>
            <a:r>
              <a:rPr lang="ru-RU" sz="1800" dirty="0"/>
              <a:t> </a:t>
            </a:r>
            <a:r>
              <a:rPr lang="ru-RU" sz="1800" dirty="0" err="1"/>
              <a:t>країни</a:t>
            </a:r>
            <a:r>
              <a:rPr lang="ru-RU" sz="1800" dirty="0"/>
              <a:t>. </a:t>
            </a:r>
            <a:r>
              <a:rPr lang="ru-RU" sz="1800" dirty="0" err="1"/>
              <a:t>Це</a:t>
            </a:r>
            <a:r>
              <a:rPr lang="ru-RU" sz="1800" dirty="0"/>
              <a:t> дозволить, з одного боку, </a:t>
            </a:r>
            <a:r>
              <a:rPr lang="ru-RU" sz="1800" dirty="0" err="1"/>
              <a:t>збільшити</a:t>
            </a:r>
            <a:r>
              <a:rPr lang="ru-RU" sz="1800" dirty="0"/>
              <a:t> </a:t>
            </a:r>
            <a:r>
              <a:rPr lang="ru-RU" sz="1800" dirty="0" err="1"/>
              <a:t>експортний</a:t>
            </a:r>
            <a:r>
              <a:rPr lang="ru-RU" sz="1800" dirty="0"/>
              <a:t> </a:t>
            </a:r>
            <a:r>
              <a:rPr lang="ru-RU" sz="1800" dirty="0" err="1"/>
              <a:t>потенціал</a:t>
            </a:r>
            <a:r>
              <a:rPr lang="ru-RU" sz="1800" dirty="0"/>
              <a:t> </a:t>
            </a:r>
            <a:r>
              <a:rPr lang="ru-RU" sz="1800" dirty="0" err="1"/>
              <a:t>підприємств</a:t>
            </a:r>
            <a:r>
              <a:rPr lang="ru-RU" sz="1800" dirty="0"/>
              <a:t>, а з </a:t>
            </a:r>
            <a:r>
              <a:rPr lang="ru-RU" sz="1800" dirty="0" err="1"/>
              <a:t>іншого</a:t>
            </a:r>
            <a:r>
              <a:rPr lang="ru-RU" sz="1800" dirty="0"/>
              <a:t> — </a:t>
            </a:r>
            <a:r>
              <a:rPr lang="ru-RU" sz="1800" dirty="0" err="1"/>
              <a:t>полегшити</a:t>
            </a:r>
            <a:r>
              <a:rPr lang="ru-RU" sz="1800" dirty="0"/>
              <a:t> доступ до </a:t>
            </a:r>
            <a:r>
              <a:rPr lang="ru-RU" sz="1800" dirty="0" err="1"/>
              <a:t>сировини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імпортується</a:t>
            </a:r>
            <a:r>
              <a:rPr lang="ru-RU" sz="1800" dirty="0"/>
              <a:t> в </a:t>
            </a:r>
            <a:r>
              <a:rPr lang="ru-RU" sz="1800" dirty="0" err="1"/>
              <a:t>країну</a:t>
            </a:r>
            <a:r>
              <a:rPr lang="ru-RU" sz="1800" dirty="0"/>
              <a:t> з </a:t>
            </a:r>
            <a:r>
              <a:rPr lang="ru-RU" sz="1800" dirty="0" err="1"/>
              <a:t>Австралії</a:t>
            </a:r>
            <a:r>
              <a:rPr lang="ru-RU" sz="1800" dirty="0"/>
              <a:t>, </a:t>
            </a:r>
            <a:r>
              <a:rPr lang="ru-RU" sz="1800" dirty="0" err="1"/>
              <a:t>Бразилії</a:t>
            </a:r>
            <a:r>
              <a:rPr lang="ru-RU" sz="1800" dirty="0"/>
              <a:t> та </a:t>
            </a:r>
            <a:r>
              <a:rPr lang="ru-RU" sz="1800" dirty="0" err="1"/>
              <a:t>Індії</a:t>
            </a:r>
            <a:r>
              <a:rPr lang="ru-RU" sz="1800" dirty="0"/>
              <a:t>, — </a:t>
            </a:r>
            <a:r>
              <a:rPr lang="ru-RU" sz="1800" dirty="0" err="1" smtClean="0"/>
              <a:t>залізної</a:t>
            </a:r>
            <a:r>
              <a:rPr lang="ru-RU" sz="1800" dirty="0" smtClean="0"/>
              <a:t> </a:t>
            </a:r>
            <a:r>
              <a:rPr lang="ru-RU" sz="1800" dirty="0" err="1"/>
              <a:t>руди</a:t>
            </a:r>
            <a:r>
              <a:rPr lang="ru-RU" sz="1800" dirty="0"/>
              <a:t> та </a:t>
            </a:r>
            <a:r>
              <a:rPr lang="ru-RU" sz="1800" dirty="0" err="1"/>
              <a:t>коксівного</a:t>
            </a:r>
            <a:r>
              <a:rPr lang="ru-RU" sz="1800" dirty="0"/>
              <a:t> </a:t>
            </a:r>
            <a:r>
              <a:rPr lang="ru-RU" sz="1800" dirty="0" err="1"/>
              <a:t>вугілля</a:t>
            </a:r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5616624" cy="284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2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err="1"/>
              <a:t>Нафтова</a:t>
            </a:r>
            <a:r>
              <a:rPr lang="ru-RU" sz="3200" dirty="0"/>
              <a:t> </a:t>
            </a:r>
            <a:r>
              <a:rPr lang="ru-RU" sz="3200" dirty="0" smtClean="0"/>
              <a:t>і </a:t>
            </a:r>
            <a:r>
              <a:rPr lang="ru-RU" sz="3200" dirty="0" err="1" smtClean="0"/>
              <a:t>газова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промисловісті</a:t>
            </a:r>
            <a:r>
              <a:rPr lang="ru-RU" sz="3200" dirty="0" smtClean="0"/>
              <a:t> </a:t>
            </a:r>
            <a:r>
              <a:rPr lang="ru-RU" sz="3200" dirty="0"/>
              <a:t>Китаю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980728"/>
            <a:ext cx="8352928" cy="583264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На початку </a:t>
            </a:r>
            <a:r>
              <a:rPr lang="en-US" dirty="0"/>
              <a:t>XXI </a:t>
            </a:r>
            <a:r>
              <a:rPr lang="ru-RU" dirty="0"/>
              <a:t>ст.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приморських</a:t>
            </a:r>
            <a:r>
              <a:rPr lang="ru-RU" dirty="0"/>
              <a:t> </a:t>
            </a:r>
            <a:r>
              <a:rPr lang="ru-RU" dirty="0" err="1"/>
              <a:t>містах</a:t>
            </a:r>
            <a:r>
              <a:rPr lang="ru-RU" dirty="0"/>
              <a:t> Китаю (</a:t>
            </a:r>
            <a:r>
              <a:rPr lang="ru-RU" dirty="0" err="1"/>
              <a:t>включаючи</a:t>
            </a:r>
            <a:r>
              <a:rPr lang="ru-RU" dirty="0"/>
              <a:t> Далянь, </a:t>
            </a:r>
            <a:r>
              <a:rPr lang="ru-RU" dirty="0" err="1"/>
              <a:t>Ціндао</a:t>
            </a:r>
            <a:r>
              <a:rPr lang="ru-RU" dirty="0"/>
              <a:t>, </a:t>
            </a:r>
            <a:r>
              <a:rPr lang="ru-RU" dirty="0" err="1"/>
              <a:t>Нанкін</a:t>
            </a:r>
            <a:r>
              <a:rPr lang="ru-RU" dirty="0"/>
              <a:t>, Шанхай. Гуанчжоу, </a:t>
            </a:r>
            <a:r>
              <a:rPr lang="ru-RU" dirty="0" err="1"/>
              <a:t>Фучжоу</a:t>
            </a:r>
            <a:r>
              <a:rPr lang="ru-RU" dirty="0"/>
              <a:t>), а </a:t>
            </a:r>
            <a:r>
              <a:rPr lang="ru-RU" dirty="0" err="1"/>
              <a:t>також</a:t>
            </a:r>
            <a:r>
              <a:rPr lang="ru-RU" dirty="0"/>
              <a:t> на </a:t>
            </a:r>
            <a:r>
              <a:rPr lang="ru-RU" dirty="0" err="1"/>
              <a:t>о.Хайнань</a:t>
            </a:r>
            <a:r>
              <a:rPr lang="ru-RU" dirty="0"/>
              <a:t> активно </a:t>
            </a:r>
            <a:r>
              <a:rPr lang="ru-RU" dirty="0" err="1"/>
              <a:t>ведеться</a:t>
            </a:r>
            <a:r>
              <a:rPr lang="ru-RU" dirty="0"/>
              <a:t>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діючих</a:t>
            </a:r>
            <a:r>
              <a:rPr lang="ru-RU" dirty="0"/>
              <a:t> НПЗ.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плани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здійснені</a:t>
            </a:r>
            <a:r>
              <a:rPr lang="ru-RU" dirty="0"/>
              <a:t>, </a:t>
            </a:r>
            <a:r>
              <a:rPr lang="ru-RU" dirty="0" err="1"/>
              <a:t>приріст</a:t>
            </a:r>
            <a:r>
              <a:rPr lang="ru-RU" dirty="0"/>
              <a:t> </a:t>
            </a:r>
            <a:r>
              <a:rPr lang="ru-RU" dirty="0" err="1"/>
              <a:t>переробних</a:t>
            </a:r>
            <a:r>
              <a:rPr lang="ru-RU" dirty="0"/>
              <a:t> </a:t>
            </a:r>
            <a:r>
              <a:rPr lang="ru-RU" dirty="0" err="1"/>
              <a:t>потужностей</a:t>
            </a:r>
            <a:r>
              <a:rPr lang="ru-RU" dirty="0"/>
              <a:t> в </a:t>
            </a:r>
            <a:r>
              <a:rPr lang="ru-RU" dirty="0" err="1"/>
              <a:t>Китаї</a:t>
            </a:r>
            <a:r>
              <a:rPr lang="ru-RU" dirty="0"/>
              <a:t> складе </a:t>
            </a:r>
            <a:r>
              <a:rPr lang="ru-RU" dirty="0" err="1"/>
              <a:t>біля</a:t>
            </a:r>
            <a:r>
              <a:rPr lang="ru-RU" dirty="0"/>
              <a:t> 80 млн т на </a:t>
            </a:r>
            <a:r>
              <a:rPr lang="ru-RU" dirty="0" err="1"/>
              <a:t>рік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третини</a:t>
            </a:r>
            <a:r>
              <a:rPr lang="ru-RU" dirty="0"/>
              <a:t> </a:t>
            </a:r>
            <a:r>
              <a:rPr lang="ru-RU" dirty="0" err="1"/>
              <a:t>існуючих</a:t>
            </a:r>
            <a:r>
              <a:rPr lang="ru-RU" dirty="0"/>
              <a:t> </a:t>
            </a:r>
            <a:r>
              <a:rPr lang="ru-RU" dirty="0" err="1"/>
              <a:t>потужностей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Даляні</a:t>
            </a:r>
            <a:r>
              <a:rPr lang="ru-RU" dirty="0"/>
              <a:t> </a:t>
            </a:r>
            <a:r>
              <a:rPr lang="ru-RU" dirty="0" err="1"/>
              <a:t>обговорюються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 </a:t>
            </a:r>
            <a:r>
              <a:rPr lang="ru-RU" dirty="0" err="1"/>
              <a:t>будівництва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переробних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 </a:t>
            </a:r>
            <a:r>
              <a:rPr lang="ru-RU" dirty="0" err="1"/>
              <a:t>потужністю</a:t>
            </a:r>
            <a:r>
              <a:rPr lang="ru-RU" dirty="0"/>
              <a:t> в 20 і 10 млн т на </a:t>
            </a:r>
            <a:r>
              <a:rPr lang="ru-RU" dirty="0" err="1"/>
              <a:t>рік</a:t>
            </a:r>
            <a:r>
              <a:rPr lang="ru-RU" dirty="0"/>
              <a:t>, для одного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мається</a:t>
            </a:r>
            <a:r>
              <a:rPr lang="ru-RU" dirty="0"/>
              <a:t> </a:t>
            </a:r>
            <a:r>
              <a:rPr lang="ru-RU" dirty="0" err="1"/>
              <a:t>намір</a:t>
            </a:r>
            <a:r>
              <a:rPr lang="ru-RU" dirty="0"/>
              <a:t> провести </a:t>
            </a:r>
            <a:r>
              <a:rPr lang="ru-RU" dirty="0" err="1"/>
              <a:t>спеціальну</a:t>
            </a:r>
            <a:r>
              <a:rPr lang="ru-RU" dirty="0"/>
              <a:t> </a:t>
            </a:r>
            <a:r>
              <a:rPr lang="ru-RU" dirty="0" err="1"/>
              <a:t>гілку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майбутнього</a:t>
            </a:r>
            <a:r>
              <a:rPr lang="ru-RU" dirty="0"/>
              <a:t> </a:t>
            </a:r>
            <a:r>
              <a:rPr lang="ru-RU" dirty="0" err="1"/>
              <a:t>російського</a:t>
            </a:r>
            <a:r>
              <a:rPr lang="ru-RU" dirty="0"/>
              <a:t> </a:t>
            </a:r>
            <a:r>
              <a:rPr lang="ru-RU" dirty="0" err="1"/>
              <a:t>нафтопроводу</a:t>
            </a:r>
            <a:r>
              <a:rPr lang="ru-RU" dirty="0"/>
              <a:t>. В </a:t>
            </a:r>
            <a:r>
              <a:rPr lang="ru-RU" dirty="0" err="1"/>
              <a:t>приморській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Шаньдун</a:t>
            </a:r>
            <a:r>
              <a:rPr lang="ru-RU" dirty="0"/>
              <a:t> в </a:t>
            </a:r>
            <a:r>
              <a:rPr lang="ru-RU" dirty="0" err="1"/>
              <a:t>Північно-Східному</a:t>
            </a:r>
            <a:r>
              <a:rPr lang="ru-RU" dirty="0"/>
              <a:t> </a:t>
            </a:r>
            <a:r>
              <a:rPr lang="ru-RU" dirty="0" err="1"/>
              <a:t>Китаї</a:t>
            </a:r>
            <a:r>
              <a:rPr lang="ru-RU" dirty="0"/>
              <a:t> </a:t>
            </a:r>
            <a:r>
              <a:rPr lang="ru-RU" dirty="0" err="1"/>
              <a:t>планують</a:t>
            </a:r>
            <a:r>
              <a:rPr lang="ru-RU" dirty="0"/>
              <a:t> </a:t>
            </a:r>
            <a:r>
              <a:rPr lang="ru-RU" dirty="0" err="1"/>
              <a:t>будівництво</a:t>
            </a:r>
            <a:r>
              <a:rPr lang="ru-RU" dirty="0"/>
              <a:t> великого НПЗ </a:t>
            </a:r>
            <a:r>
              <a:rPr lang="ru-RU" dirty="0" err="1"/>
              <a:t>потужністю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10 млн т на </a:t>
            </a:r>
            <a:r>
              <a:rPr lang="ru-RU" dirty="0" err="1" smtClean="0"/>
              <a:t>рік</a:t>
            </a:r>
            <a:r>
              <a:rPr lang="ru-RU" dirty="0" smtClean="0"/>
              <a:t>,</a:t>
            </a:r>
          </a:p>
          <a:p>
            <a:pPr marL="45720" indent="0">
              <a:buNone/>
            </a:pPr>
            <a:r>
              <a:rPr lang="ru-RU" b="1" dirty="0" err="1" smtClean="0"/>
              <a:t>Природний</a:t>
            </a:r>
            <a:r>
              <a:rPr lang="ru-RU" dirty="0" smtClean="0"/>
              <a:t> </a:t>
            </a:r>
            <a:r>
              <a:rPr lang="ru-RU" b="1" dirty="0"/>
              <a:t>газ</a:t>
            </a:r>
            <a:r>
              <a:rPr lang="ru-RU" dirty="0"/>
              <a:t> становить 3% в </a:t>
            </a:r>
            <a:r>
              <a:rPr lang="ru-RU" dirty="0" err="1"/>
              <a:t>енергобалансі</a:t>
            </a:r>
            <a:r>
              <a:rPr lang="ru-RU" dirty="0"/>
              <a:t> Китаю. </a:t>
            </a:r>
            <a:r>
              <a:rPr lang="ru-RU" dirty="0" err="1"/>
              <a:t>Споживається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в основному в районах </a:t>
            </a:r>
            <a:r>
              <a:rPr lang="ru-RU" dirty="0" err="1"/>
              <a:t>газовидобутку</a:t>
            </a:r>
            <a:r>
              <a:rPr lang="ru-RU" dirty="0"/>
              <a:t> (</a:t>
            </a:r>
            <a:r>
              <a:rPr lang="ru-RU" dirty="0" err="1"/>
              <a:t>бл</a:t>
            </a:r>
            <a:r>
              <a:rPr lang="ru-RU" dirty="0"/>
              <a:t>. 50% – в </a:t>
            </a:r>
            <a:r>
              <a:rPr lang="ru-RU" dirty="0" err="1"/>
              <a:t>пров</a:t>
            </a:r>
            <a:r>
              <a:rPr lang="ru-RU" dirty="0"/>
              <a:t>. </a:t>
            </a:r>
            <a:r>
              <a:rPr lang="ru-RU" dirty="0" err="1"/>
              <a:t>Сичуань</a:t>
            </a:r>
            <a:r>
              <a:rPr lang="ru-RU" dirty="0"/>
              <a:t>). Газ в основному </a:t>
            </a:r>
            <a:r>
              <a:rPr lang="ru-RU" dirty="0" err="1"/>
              <a:t>застосовується</a:t>
            </a:r>
            <a:r>
              <a:rPr lang="ru-RU" dirty="0"/>
              <a:t> для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добрив (43%); </a:t>
            </a:r>
            <a:r>
              <a:rPr lang="ru-RU" dirty="0" err="1"/>
              <a:t>біля</a:t>
            </a:r>
            <a:r>
              <a:rPr lang="ru-RU" dirty="0"/>
              <a:t> 32%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нафтових</a:t>
            </a:r>
            <a:r>
              <a:rPr lang="ru-RU" dirty="0"/>
              <a:t> </a:t>
            </a:r>
            <a:r>
              <a:rPr lang="ru-RU" dirty="0" err="1"/>
              <a:t>родовищ</a:t>
            </a:r>
            <a:r>
              <a:rPr lang="ru-RU" dirty="0"/>
              <a:t>; 14% – в </a:t>
            </a:r>
            <a:r>
              <a:rPr lang="ru-RU" dirty="0" err="1"/>
              <a:t>промисловості</a:t>
            </a:r>
            <a:r>
              <a:rPr lang="ru-RU" dirty="0"/>
              <a:t>. У </a:t>
            </a:r>
            <a:r>
              <a:rPr lang="ru-RU" dirty="0" err="1"/>
              <a:t>комунально-побутовому</a:t>
            </a:r>
            <a:r>
              <a:rPr lang="ru-RU" dirty="0"/>
              <a:t> і </a:t>
            </a:r>
            <a:r>
              <a:rPr lang="ru-RU" dirty="0" err="1"/>
              <a:t>комерційному</a:t>
            </a:r>
            <a:r>
              <a:rPr lang="ru-RU" dirty="0"/>
              <a:t> секторах </a:t>
            </a:r>
            <a:r>
              <a:rPr lang="ru-RU" dirty="0" err="1"/>
              <a:t>споживається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8.5% газу. </a:t>
            </a:r>
          </a:p>
        </p:txBody>
      </p:sp>
    </p:spTree>
    <p:extLst>
      <p:ext uri="{BB962C8B-B14F-4D97-AF65-F5344CB8AC3E}">
        <p14:creationId xmlns:p14="http://schemas.microsoft.com/office/powerpoint/2010/main" val="4351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3529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err="1"/>
              <a:t>Гірничо-хімічна</a:t>
            </a:r>
            <a:r>
              <a:rPr lang="ru-RU" sz="3600" dirty="0"/>
              <a:t> </a:t>
            </a:r>
            <a:r>
              <a:rPr lang="ru-RU" sz="3600" dirty="0" err="1"/>
              <a:t>промисловість</a:t>
            </a:r>
            <a:r>
              <a:rPr lang="ru-RU" sz="3600" dirty="0"/>
              <a:t> Китаю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568952" cy="56166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 err="1"/>
              <a:t>Гірничо-хімічна</a:t>
            </a:r>
            <a:r>
              <a:rPr lang="ru-RU" sz="1800" dirty="0"/>
              <a:t> </a:t>
            </a:r>
            <a:r>
              <a:rPr lang="ru-RU" sz="1800" dirty="0" err="1"/>
              <a:t>сировина</a:t>
            </a:r>
            <a:r>
              <a:rPr lang="ru-RU" sz="1800" dirty="0"/>
              <a:t> </a:t>
            </a:r>
            <a:r>
              <a:rPr lang="ru-RU" sz="1800" dirty="0" err="1"/>
              <a:t>видобувається</a:t>
            </a:r>
            <a:r>
              <a:rPr lang="ru-RU" sz="1800" dirty="0"/>
              <a:t> в </a:t>
            </a:r>
            <a:r>
              <a:rPr lang="ru-RU" sz="1800" dirty="0" err="1" smtClean="0"/>
              <a:t>Китаї</a:t>
            </a:r>
            <a:r>
              <a:rPr lang="ru-RU" sz="1800" dirty="0" smtClean="0"/>
              <a:t> </a:t>
            </a:r>
            <a:r>
              <a:rPr lang="ru-RU" sz="1800" dirty="0"/>
              <a:t>з </a:t>
            </a:r>
            <a:r>
              <a:rPr lang="ru-RU" sz="1800" dirty="0" err="1"/>
              <a:t>найдавніших</a:t>
            </a:r>
            <a:r>
              <a:rPr lang="ru-RU" sz="1800" dirty="0"/>
              <a:t> </a:t>
            </a:r>
            <a:r>
              <a:rPr lang="ru-RU" sz="1800" dirty="0" err="1"/>
              <a:t>часів</a:t>
            </a:r>
            <a:r>
              <a:rPr lang="ru-RU" sz="1800" dirty="0"/>
              <a:t>. </a:t>
            </a:r>
            <a:r>
              <a:rPr lang="ru-RU" sz="1800" dirty="0" err="1"/>
              <a:t>Кам'яну</a:t>
            </a:r>
            <a:r>
              <a:rPr lang="ru-RU" sz="1800" dirty="0"/>
              <a:t> </a:t>
            </a:r>
            <a:r>
              <a:rPr lang="ru-RU" sz="1800" dirty="0" err="1"/>
              <a:t>сіль</a:t>
            </a:r>
            <a:r>
              <a:rPr lang="ru-RU" sz="1800" dirty="0"/>
              <a:t> </a:t>
            </a:r>
            <a:r>
              <a:rPr lang="ru-RU" sz="1800" dirty="0" err="1" smtClean="0"/>
              <a:t>добувають</a:t>
            </a:r>
            <a:r>
              <a:rPr lang="ru-RU" sz="1800" dirty="0" smtClean="0"/>
              <a:t> </a:t>
            </a:r>
            <a:r>
              <a:rPr lang="ru-RU" sz="1800" dirty="0" err="1"/>
              <a:t>випаровуванням</a:t>
            </a:r>
            <a:r>
              <a:rPr lang="ru-RU" sz="1800" dirty="0"/>
              <a:t> з мор. води, з </a:t>
            </a:r>
            <a:r>
              <a:rPr lang="ru-RU" sz="1800" dirty="0" err="1"/>
              <a:t>соляних</a:t>
            </a:r>
            <a:r>
              <a:rPr lang="ru-RU" sz="1800" dirty="0"/>
              <a:t> озер і </a:t>
            </a:r>
            <a:r>
              <a:rPr lang="ru-RU" sz="1800" dirty="0" err="1"/>
              <a:t>підземних</a:t>
            </a:r>
            <a:r>
              <a:rPr lang="ru-RU" sz="1800" dirty="0"/>
              <a:t> </a:t>
            </a:r>
            <a:r>
              <a:rPr lang="ru-RU" sz="1800" dirty="0" err="1"/>
              <a:t>розсолів</a:t>
            </a:r>
            <a:r>
              <a:rPr lang="ru-RU" sz="1800" dirty="0"/>
              <a:t>, а </a:t>
            </a:r>
            <a:r>
              <a:rPr lang="ru-RU" sz="1800" dirty="0" err="1"/>
              <a:t>також</a:t>
            </a:r>
            <a:r>
              <a:rPr lang="ru-RU" sz="1800" dirty="0"/>
              <a:t> на </a:t>
            </a:r>
            <a:r>
              <a:rPr lang="ru-RU" sz="1800" dirty="0" err="1"/>
              <a:t>соляних</a:t>
            </a:r>
            <a:r>
              <a:rPr lang="ru-RU" sz="1800" dirty="0"/>
              <a:t> шахтах. </a:t>
            </a:r>
            <a:r>
              <a:rPr lang="ru-RU" sz="1800" dirty="0" err="1"/>
              <a:t>Промисли</a:t>
            </a:r>
            <a:r>
              <a:rPr lang="ru-RU" sz="1800" dirty="0"/>
              <a:t> </a:t>
            </a:r>
            <a:r>
              <a:rPr lang="ru-RU" sz="1800" dirty="0" err="1"/>
              <a:t>солі</a:t>
            </a:r>
            <a:r>
              <a:rPr lang="ru-RU" sz="1800" dirty="0"/>
              <a:t> </a:t>
            </a:r>
            <a:r>
              <a:rPr lang="ru-RU" sz="1800" dirty="0" err="1"/>
              <a:t>зосереджені</a:t>
            </a:r>
            <a:r>
              <a:rPr lang="ru-RU" sz="1800" dirty="0"/>
              <a:t> </a:t>
            </a:r>
            <a:r>
              <a:rPr lang="ru-RU" sz="1800" dirty="0" err="1"/>
              <a:t>вздовж</a:t>
            </a:r>
            <a:r>
              <a:rPr lang="ru-RU" sz="1800" dirty="0"/>
              <a:t> мор. берега </a:t>
            </a:r>
            <a:r>
              <a:rPr lang="ru-RU" sz="1800" dirty="0" err="1"/>
              <a:t>від</a:t>
            </a:r>
            <a:r>
              <a:rPr lang="ru-RU" sz="1800" dirty="0"/>
              <a:t> гирла р. </a:t>
            </a:r>
            <a:r>
              <a:rPr lang="ru-RU" sz="1800" dirty="0" err="1"/>
              <a:t>Ялуцзян</a:t>
            </a:r>
            <a:r>
              <a:rPr lang="ru-RU" sz="1800" dirty="0"/>
              <a:t> до о. </a:t>
            </a:r>
            <a:r>
              <a:rPr lang="ru-RU" sz="1800" dirty="0" err="1"/>
              <a:t>Хайнань</a:t>
            </a:r>
            <a:r>
              <a:rPr lang="ru-RU" sz="1800" dirty="0"/>
              <a:t> на </a:t>
            </a:r>
            <a:r>
              <a:rPr lang="ru-RU" sz="1800" dirty="0" err="1"/>
              <a:t>відстані</a:t>
            </a:r>
            <a:r>
              <a:rPr lang="ru-RU" sz="1800" dirty="0"/>
              <a:t> 11 тис. км. </a:t>
            </a:r>
            <a:r>
              <a:rPr lang="ru-RU" sz="1800" dirty="0" err="1"/>
              <a:t>Центри</a:t>
            </a:r>
            <a:r>
              <a:rPr lang="ru-RU" sz="1800" dirty="0"/>
              <a:t> </a:t>
            </a:r>
            <a:r>
              <a:rPr lang="ru-RU" sz="1800" dirty="0" err="1"/>
              <a:t>видобутку</a:t>
            </a:r>
            <a:r>
              <a:rPr lang="ru-RU" sz="1800" dirty="0"/>
              <a:t> </a:t>
            </a:r>
            <a:r>
              <a:rPr lang="ru-RU" sz="1800" dirty="0" err="1"/>
              <a:t>зосереджені</a:t>
            </a:r>
            <a:r>
              <a:rPr lang="ru-RU" sz="1800" dirty="0"/>
              <a:t> в </a:t>
            </a:r>
            <a:r>
              <a:rPr lang="ru-RU" sz="1800" dirty="0" err="1"/>
              <a:t>районі</a:t>
            </a:r>
            <a:r>
              <a:rPr lang="ru-RU" sz="1800" dirty="0"/>
              <a:t> мм. Далянь і </a:t>
            </a:r>
            <a:r>
              <a:rPr lang="ru-RU" sz="1800" dirty="0" err="1"/>
              <a:t>Таньцзінь</a:t>
            </a:r>
            <a:r>
              <a:rPr lang="ru-RU" sz="1800" dirty="0"/>
              <a:t>, на </a:t>
            </a:r>
            <a:r>
              <a:rPr lang="ru-RU" sz="1800" dirty="0" err="1"/>
              <a:t>узбережжі</a:t>
            </a:r>
            <a:r>
              <a:rPr lang="ru-RU" sz="1800" dirty="0"/>
              <a:t> </a:t>
            </a:r>
            <a:r>
              <a:rPr lang="ru-RU" sz="1800" dirty="0" err="1"/>
              <a:t>Бохайвань</a:t>
            </a:r>
            <a:r>
              <a:rPr lang="ru-RU" sz="1800" dirty="0"/>
              <a:t> і </a:t>
            </a:r>
            <a:r>
              <a:rPr lang="ru-RU" sz="1800" dirty="0" err="1"/>
              <a:t>Ляодунської</a:t>
            </a:r>
            <a:r>
              <a:rPr lang="ru-RU" sz="1800" dirty="0"/>
              <a:t> затоки, в </a:t>
            </a:r>
            <a:r>
              <a:rPr lang="ru-RU" sz="1800" dirty="0" err="1"/>
              <a:t>пров</a:t>
            </a:r>
            <a:r>
              <a:rPr lang="ru-RU" sz="1800" dirty="0"/>
              <a:t>. </a:t>
            </a:r>
            <a:r>
              <a:rPr lang="ru-RU" sz="1800" dirty="0" err="1"/>
              <a:t>Хебей</a:t>
            </a:r>
            <a:r>
              <a:rPr lang="ru-RU" sz="1800" dirty="0"/>
              <a:t> і в р-нах </a:t>
            </a:r>
            <a:r>
              <a:rPr lang="ru-RU" sz="1800" dirty="0" err="1"/>
              <a:t>Дагу</a:t>
            </a:r>
            <a:r>
              <a:rPr lang="ru-RU" sz="1800" dirty="0"/>
              <a:t>, </a:t>
            </a:r>
            <a:r>
              <a:rPr lang="ru-RU" sz="1800" dirty="0" err="1"/>
              <a:t>Таньгу</a:t>
            </a:r>
            <a:r>
              <a:rPr lang="ru-RU" sz="1800" dirty="0"/>
              <a:t>, </a:t>
            </a:r>
            <a:r>
              <a:rPr lang="ru-RU" sz="1800" dirty="0" err="1"/>
              <a:t>Дацінхе</a:t>
            </a:r>
            <a:r>
              <a:rPr lang="ru-RU" sz="1800" dirty="0"/>
              <a:t>, </a:t>
            </a:r>
            <a:r>
              <a:rPr lang="ru-RU" sz="1800" dirty="0" err="1"/>
              <a:t>Хуанхуа</a:t>
            </a:r>
            <a:r>
              <a:rPr lang="ru-RU" sz="1800" dirty="0"/>
              <a:t>, в </a:t>
            </a:r>
            <a:r>
              <a:rPr lang="ru-RU" sz="1800" dirty="0" err="1"/>
              <a:t>провінціях</a:t>
            </a:r>
            <a:r>
              <a:rPr lang="ru-RU" sz="1800" dirty="0"/>
              <a:t> </a:t>
            </a:r>
            <a:r>
              <a:rPr lang="ru-RU" sz="1800" dirty="0" err="1"/>
              <a:t>Шаньдун</a:t>
            </a:r>
            <a:r>
              <a:rPr lang="ru-RU" sz="1800" dirty="0"/>
              <a:t>, </a:t>
            </a:r>
            <a:r>
              <a:rPr lang="ru-RU" sz="1800" dirty="0" err="1"/>
              <a:t>Цзянсу</a:t>
            </a:r>
            <a:r>
              <a:rPr lang="ru-RU" sz="1800" dirty="0"/>
              <a:t>, по берегах затоки </a:t>
            </a:r>
            <a:r>
              <a:rPr lang="ru-RU" sz="1800" dirty="0" err="1"/>
              <a:t>Ханчжоувань</a:t>
            </a:r>
            <a:r>
              <a:rPr lang="ru-RU" sz="1800" dirty="0"/>
              <a:t>, в </a:t>
            </a:r>
            <a:r>
              <a:rPr lang="ru-RU" sz="1800" dirty="0" err="1" smtClean="0"/>
              <a:t>пров</a:t>
            </a:r>
            <a:r>
              <a:rPr lang="ru-RU" sz="1800" dirty="0" smtClean="0"/>
              <a:t>. </a:t>
            </a:r>
            <a:r>
              <a:rPr lang="ru-RU" sz="1800" dirty="0"/>
              <a:t>З </a:t>
            </a:r>
            <a:r>
              <a:rPr lang="ru-RU" sz="1800" dirty="0" err="1"/>
              <a:t>соляних</a:t>
            </a:r>
            <a:r>
              <a:rPr lang="ru-RU" sz="1800" dirty="0"/>
              <a:t> озер </a:t>
            </a:r>
            <a:r>
              <a:rPr lang="ru-RU" sz="1800" dirty="0" err="1"/>
              <a:t>сіль</a:t>
            </a:r>
            <a:r>
              <a:rPr lang="ru-RU" sz="1800" dirty="0"/>
              <a:t> </a:t>
            </a:r>
            <a:r>
              <a:rPr lang="ru-RU" sz="1800" dirty="0" err="1"/>
              <a:t>добувають</a:t>
            </a:r>
            <a:r>
              <a:rPr lang="ru-RU" sz="1800" dirty="0"/>
              <a:t> в </a:t>
            </a:r>
            <a:r>
              <a:rPr lang="ru-RU" sz="1800" dirty="0" err="1"/>
              <a:t>Цайдамській</a:t>
            </a:r>
            <a:r>
              <a:rPr lang="ru-RU" sz="1800" dirty="0"/>
              <a:t> </a:t>
            </a:r>
            <a:r>
              <a:rPr lang="ru-RU" sz="1800" dirty="0" err="1"/>
              <a:t>улоговині</a:t>
            </a:r>
            <a:r>
              <a:rPr lang="ru-RU" sz="1800" dirty="0"/>
              <a:t> (</a:t>
            </a:r>
            <a:r>
              <a:rPr lang="ru-RU" sz="1800" dirty="0" err="1"/>
              <a:t>пров</a:t>
            </a:r>
            <a:r>
              <a:rPr lang="ru-RU" sz="1800" dirty="0"/>
              <a:t>. </a:t>
            </a:r>
            <a:r>
              <a:rPr lang="ru-RU" sz="1800" dirty="0" err="1"/>
              <a:t>Цінхай</a:t>
            </a:r>
            <a:r>
              <a:rPr lang="ru-RU" sz="1800" dirty="0"/>
              <a:t>), з </a:t>
            </a:r>
            <a:r>
              <a:rPr lang="ru-RU" sz="1800" dirty="0" err="1"/>
              <a:t>соляних</a:t>
            </a:r>
            <a:r>
              <a:rPr lang="ru-RU" sz="1800" dirty="0"/>
              <a:t> шахт — в </a:t>
            </a:r>
            <a:r>
              <a:rPr lang="ru-RU" sz="1800" dirty="0" err="1"/>
              <a:t>пров</a:t>
            </a:r>
            <a:r>
              <a:rPr lang="ru-RU" sz="1800" dirty="0"/>
              <a:t>. </a:t>
            </a:r>
            <a:r>
              <a:rPr lang="ru-RU" sz="1800" dirty="0" err="1"/>
              <a:t>Цзянсі</a:t>
            </a:r>
            <a:r>
              <a:rPr lang="ru-RU" sz="1800" dirty="0"/>
              <a:t>, в </a:t>
            </a:r>
            <a:r>
              <a:rPr lang="ru-RU" sz="1800" dirty="0" err="1"/>
              <a:t>Сіньцзян-Уйгурському</a:t>
            </a:r>
            <a:r>
              <a:rPr lang="ru-RU" sz="1800" dirty="0"/>
              <a:t> автономному р-</a:t>
            </a:r>
            <a:r>
              <a:rPr lang="ru-RU" sz="1800" dirty="0" err="1"/>
              <a:t>ні</a:t>
            </a:r>
            <a:r>
              <a:rPr lang="ru-RU" sz="1800" dirty="0"/>
              <a:t> та </a:t>
            </a:r>
            <a:r>
              <a:rPr lang="ru-RU" sz="1800" dirty="0" err="1" smtClean="0"/>
              <a:t>ін.Китай</a:t>
            </a:r>
            <a:r>
              <a:rPr lang="ru-RU" sz="1800" dirty="0" smtClean="0"/>
              <a:t> </a:t>
            </a:r>
            <a:r>
              <a:rPr lang="ru-RU" sz="1800" dirty="0"/>
              <a:t>є одним з </a:t>
            </a:r>
            <a:r>
              <a:rPr lang="ru-RU" sz="1800" dirty="0" err="1"/>
              <a:t>найбільших</a:t>
            </a:r>
            <a:r>
              <a:rPr lang="ru-RU" sz="1800" dirty="0"/>
              <a:t> </a:t>
            </a:r>
            <a:r>
              <a:rPr lang="ru-RU" sz="1800" dirty="0" err="1"/>
              <a:t>світових</a:t>
            </a:r>
            <a:r>
              <a:rPr lang="ru-RU" sz="1800" dirty="0"/>
              <a:t> </a:t>
            </a:r>
            <a:r>
              <a:rPr lang="ru-RU" sz="1800" dirty="0" err="1"/>
              <a:t>імпортерів</a:t>
            </a:r>
            <a:r>
              <a:rPr lang="ru-RU" sz="1800" dirty="0"/>
              <a:t> </a:t>
            </a:r>
            <a:r>
              <a:rPr lang="ru-RU" sz="1800" dirty="0" err="1"/>
              <a:t>хлористих</a:t>
            </a:r>
            <a:r>
              <a:rPr lang="ru-RU" sz="1800" dirty="0"/>
              <a:t> </a:t>
            </a:r>
            <a:r>
              <a:rPr lang="ru-RU" sz="1800" dirty="0" err="1"/>
              <a:t>калійних</a:t>
            </a:r>
            <a:r>
              <a:rPr lang="ru-RU" sz="1800" dirty="0"/>
              <a:t> добрив, </a:t>
            </a:r>
            <a:r>
              <a:rPr lang="ru-RU" sz="1800" dirty="0" err="1"/>
              <a:t>займаючи</a:t>
            </a:r>
            <a:r>
              <a:rPr lang="ru-RU" sz="1800" dirty="0"/>
              <a:t> за </a:t>
            </a:r>
            <a:r>
              <a:rPr lang="ru-RU" sz="1800" dirty="0" err="1"/>
              <a:t>їхнім</a:t>
            </a:r>
            <a:r>
              <a:rPr lang="ru-RU" sz="1800" dirty="0"/>
              <a:t> </a:t>
            </a:r>
            <a:r>
              <a:rPr lang="ru-RU" sz="1800" dirty="0" err="1"/>
              <a:t>імпортом</a:t>
            </a:r>
            <a:r>
              <a:rPr lang="ru-RU" sz="1800" dirty="0"/>
              <a:t> 2-е </a:t>
            </a:r>
            <a:r>
              <a:rPr lang="ru-RU" sz="1800" dirty="0" err="1"/>
              <a:t>місце</a:t>
            </a:r>
            <a:r>
              <a:rPr lang="ru-RU" sz="1800" dirty="0"/>
              <a:t> у </a:t>
            </a:r>
            <a:r>
              <a:rPr lang="ru-RU" sz="1800" dirty="0" err="1"/>
              <a:t>світі</a:t>
            </a:r>
            <a:r>
              <a:rPr lang="ru-RU" sz="1800" dirty="0"/>
              <a:t> </a:t>
            </a:r>
            <a:r>
              <a:rPr lang="ru-RU" sz="1800" dirty="0" err="1"/>
              <a:t>після</a:t>
            </a:r>
            <a:r>
              <a:rPr lang="ru-RU" sz="1800" dirty="0"/>
              <a:t> США.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37112"/>
            <a:ext cx="446449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966666" cy="122413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План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8784976" cy="5445224"/>
          </a:xfrm>
        </p:spPr>
        <p:txBody>
          <a:bodyPr/>
          <a:lstStyle/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1.Візитка</a:t>
            </a:r>
          </a:p>
          <a:p>
            <a:pPr algn="l"/>
            <a:r>
              <a:rPr lang="ru-RU" dirty="0" smtClean="0"/>
              <a:t>2.Географичне</a:t>
            </a:r>
            <a:r>
              <a:rPr lang="ru-RU" dirty="0"/>
              <a:t> </a:t>
            </a:r>
            <a:r>
              <a:rPr lang="ru-RU" dirty="0" err="1" smtClean="0"/>
              <a:t>положення</a:t>
            </a:r>
            <a:r>
              <a:rPr lang="ru-RU" u="sng" dirty="0" smtClean="0"/>
              <a:t> </a:t>
            </a:r>
            <a:r>
              <a:rPr lang="ru-RU" dirty="0" smtClean="0"/>
              <a:t> </a:t>
            </a:r>
          </a:p>
          <a:p>
            <a:pPr algn="l"/>
            <a:r>
              <a:rPr lang="ru-RU" dirty="0" smtClean="0"/>
              <a:t>3.Природні </a:t>
            </a:r>
            <a:r>
              <a:rPr lang="ru-RU" dirty="0" err="1"/>
              <a:t>ресурсм</a:t>
            </a:r>
            <a:r>
              <a:rPr lang="ru-RU" dirty="0"/>
              <a:t>(</a:t>
            </a:r>
            <a:r>
              <a:rPr lang="ru-RU" dirty="0" err="1"/>
              <a:t>корисні</a:t>
            </a:r>
            <a:r>
              <a:rPr lang="ru-RU" dirty="0"/>
              <a:t> </a:t>
            </a:r>
            <a:r>
              <a:rPr lang="ru-RU" dirty="0" err="1"/>
              <a:t>копалини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 smtClean="0"/>
              <a:t>.)</a:t>
            </a:r>
            <a:endParaRPr lang="ru-RU" dirty="0"/>
          </a:p>
          <a:p>
            <a:pPr algn="l"/>
            <a:r>
              <a:rPr lang="ru-RU" dirty="0"/>
              <a:t>4</a:t>
            </a:r>
            <a:r>
              <a:rPr lang="ru-RU" dirty="0" smtClean="0"/>
              <a:t>.Населення(</a:t>
            </a:r>
            <a:r>
              <a:rPr lang="ru-RU" dirty="0" err="1" smtClean="0"/>
              <a:t>густина</a:t>
            </a:r>
            <a:r>
              <a:rPr lang="ru-RU" dirty="0" smtClean="0"/>
              <a:t> </a:t>
            </a:r>
            <a:r>
              <a:rPr lang="ru-RU" dirty="0"/>
              <a:t>,</a:t>
            </a:r>
            <a:r>
              <a:rPr lang="ru-RU" dirty="0" err="1"/>
              <a:t>природний</a:t>
            </a:r>
            <a:r>
              <a:rPr lang="ru-RU" dirty="0"/>
              <a:t> </a:t>
            </a:r>
            <a:r>
              <a:rPr lang="ru-RU" dirty="0" err="1"/>
              <a:t>приріст</a:t>
            </a:r>
            <a:r>
              <a:rPr lang="ru-RU" dirty="0"/>
              <a:t> ,</a:t>
            </a:r>
            <a:r>
              <a:rPr lang="ru-RU" dirty="0" err="1"/>
              <a:t>релігія</a:t>
            </a:r>
            <a:r>
              <a:rPr lang="ru-RU" dirty="0" smtClean="0"/>
              <a:t>)</a:t>
            </a:r>
            <a:endParaRPr lang="ru-RU" dirty="0"/>
          </a:p>
          <a:p>
            <a:pPr algn="l"/>
            <a:r>
              <a:rPr lang="ru-RU" dirty="0" smtClean="0"/>
              <a:t>5.Господарство: а)</a:t>
            </a:r>
            <a:r>
              <a:rPr lang="ru-RU" dirty="0" err="1" smtClean="0"/>
              <a:t>промисловість</a:t>
            </a:r>
            <a:r>
              <a:rPr lang="ru-RU" dirty="0" smtClean="0"/>
              <a:t> </a:t>
            </a:r>
            <a:r>
              <a:rPr lang="ru-RU" dirty="0"/>
              <a:t>б)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 smtClean="0"/>
              <a:t>господарство</a:t>
            </a:r>
            <a:endParaRPr lang="ru-RU" dirty="0"/>
          </a:p>
          <a:p>
            <a:pPr algn="l"/>
            <a:r>
              <a:rPr lang="ru-RU" dirty="0"/>
              <a:t>6</a:t>
            </a:r>
            <a:r>
              <a:rPr lang="ru-RU" dirty="0" smtClean="0"/>
              <a:t>.Транспорт</a:t>
            </a:r>
            <a:endParaRPr lang="ru-RU" dirty="0"/>
          </a:p>
          <a:p>
            <a:pPr algn="l"/>
            <a:r>
              <a:rPr lang="ru-RU" dirty="0"/>
              <a:t>7</a:t>
            </a:r>
            <a:r>
              <a:rPr lang="ru-RU" dirty="0" smtClean="0"/>
              <a:t>.Економічні </a:t>
            </a:r>
            <a:r>
              <a:rPr lang="ru-RU" dirty="0" err="1" smtClean="0"/>
              <a:t>відміності</a:t>
            </a:r>
            <a:endParaRPr lang="ru-RU" dirty="0" smtClean="0"/>
          </a:p>
          <a:p>
            <a:pPr algn="l"/>
            <a:r>
              <a:rPr lang="uk-UA" dirty="0" smtClean="0"/>
              <a:t>8.Цікаві факти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8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08912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Машинобудування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112568"/>
          </a:xfrm>
        </p:spPr>
        <p:txBody>
          <a:bodyPr/>
          <a:lstStyle/>
          <a:p>
            <a:pPr marL="45720" indent="0">
              <a:buNone/>
            </a:pPr>
            <a:r>
              <a:rPr lang="ru-RU" dirty="0" err="1" smtClean="0"/>
              <a:t>Провідна</a:t>
            </a:r>
            <a:r>
              <a:rPr lang="ru-RU" dirty="0" smtClean="0"/>
              <a:t>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китайської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.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дістали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воєнно-промислового</a:t>
            </a:r>
            <a:r>
              <a:rPr lang="ru-RU" dirty="0"/>
              <a:t> комплексу. </a:t>
            </a:r>
            <a:r>
              <a:rPr lang="ru-RU" dirty="0" err="1"/>
              <a:t>Налагоджено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машин і </a:t>
            </a:r>
            <a:r>
              <a:rPr lang="ru-RU" dirty="0" err="1"/>
              <a:t>устаткування</a:t>
            </a:r>
            <a:r>
              <a:rPr lang="ru-RU" dirty="0"/>
              <a:t> для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</a:t>
            </a:r>
            <a:r>
              <a:rPr lang="ru-RU" dirty="0" err="1"/>
              <a:t>верстатів</a:t>
            </a:r>
            <a:r>
              <a:rPr lang="ru-RU" dirty="0"/>
              <a:t>, </a:t>
            </a:r>
            <a:r>
              <a:rPr lang="ru-RU" dirty="0" err="1"/>
              <a:t>автомобілів</a:t>
            </a:r>
            <a:r>
              <a:rPr lang="ru-RU" dirty="0"/>
              <a:t>, </a:t>
            </a:r>
            <a:r>
              <a:rPr lang="ru-RU" dirty="0" err="1"/>
              <a:t>тракторів</a:t>
            </a:r>
            <a:r>
              <a:rPr lang="ru-RU" dirty="0"/>
              <a:t>, </a:t>
            </a:r>
            <a:r>
              <a:rPr lang="ru-RU" dirty="0" err="1"/>
              <a:t>сільськогосподарської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. </a:t>
            </a:r>
            <a:r>
              <a:rPr lang="ru-RU" dirty="0" err="1"/>
              <a:t>Розвинуте</a:t>
            </a:r>
            <a:r>
              <a:rPr lang="ru-RU" dirty="0"/>
              <a:t> </a:t>
            </a:r>
            <a:r>
              <a:rPr lang="ru-RU" dirty="0" err="1"/>
              <a:t>загальне</a:t>
            </a:r>
            <a:r>
              <a:rPr lang="ru-RU" dirty="0"/>
              <a:t> та </a:t>
            </a:r>
            <a:r>
              <a:rPr lang="ru-RU" dirty="0" err="1"/>
              <a:t>електронне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.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центри</a:t>
            </a:r>
            <a:r>
              <a:rPr lang="ru-RU" dirty="0"/>
              <a:t> — Шанхай, </a:t>
            </a:r>
            <a:r>
              <a:rPr lang="ru-RU" dirty="0" err="1"/>
              <a:t>Пекін</a:t>
            </a:r>
            <a:r>
              <a:rPr lang="ru-RU" dirty="0"/>
              <a:t>, </a:t>
            </a:r>
            <a:r>
              <a:rPr lang="ru-RU" dirty="0" err="1"/>
              <a:t>Тяньцзінь</a:t>
            </a:r>
            <a:r>
              <a:rPr lang="ru-RU" dirty="0"/>
              <a:t>, </a:t>
            </a:r>
            <a:r>
              <a:rPr lang="ru-RU" dirty="0" err="1"/>
              <a:t>Шеньян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88882"/>
            <a:ext cx="4392488" cy="263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7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2928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err="1"/>
              <a:t>Сільське</a:t>
            </a:r>
            <a:r>
              <a:rPr lang="ru-RU" i="1" dirty="0"/>
              <a:t> </a:t>
            </a:r>
            <a:r>
              <a:rPr lang="ru-RU" i="1" dirty="0" err="1"/>
              <a:t>господарство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8424936" cy="54006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/>
              <a:t>У </a:t>
            </a:r>
            <a:r>
              <a:rPr lang="ru-RU" dirty="0" err="1"/>
              <a:t>Китаї</a:t>
            </a:r>
            <a:r>
              <a:rPr lang="ru-RU" dirty="0"/>
              <a:t> </a:t>
            </a:r>
            <a:r>
              <a:rPr lang="ru-RU" dirty="0" err="1"/>
              <a:t>збирають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третини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врожаю</a:t>
            </a:r>
            <a:r>
              <a:rPr lang="ru-RU" dirty="0"/>
              <a:t> рису та </a:t>
            </a:r>
            <a:r>
              <a:rPr lang="ru-RU" dirty="0" err="1"/>
              <a:t>просяних</a:t>
            </a:r>
            <a:r>
              <a:rPr lang="ru-RU" dirty="0"/>
              <a:t> культур. </a:t>
            </a:r>
            <a:r>
              <a:rPr lang="ru-RU" dirty="0" err="1"/>
              <a:t>Країна</a:t>
            </a:r>
            <a:r>
              <a:rPr lang="ru-RU" dirty="0"/>
              <a:t> один з </a:t>
            </a:r>
            <a:r>
              <a:rPr lang="ru-RU" dirty="0" err="1"/>
              <a:t>найбільших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виробників</a:t>
            </a:r>
            <a:r>
              <a:rPr lang="ru-RU" dirty="0"/>
              <a:t> </a:t>
            </a:r>
            <a:r>
              <a:rPr lang="ru-RU" dirty="0" err="1"/>
              <a:t>кукурудзи</a:t>
            </a:r>
            <a:r>
              <a:rPr lang="ru-RU" dirty="0"/>
              <a:t>, </a:t>
            </a:r>
            <a:r>
              <a:rPr lang="ru-RU" dirty="0" err="1"/>
              <a:t>бавовни</a:t>
            </a:r>
            <a:r>
              <a:rPr lang="ru-RU" dirty="0"/>
              <a:t>, чаю, </a:t>
            </a:r>
            <a:r>
              <a:rPr lang="ru-RU" dirty="0" err="1"/>
              <a:t>сої</a:t>
            </a:r>
            <a:r>
              <a:rPr lang="ru-RU" dirty="0"/>
              <a:t>, тютюну, </a:t>
            </a:r>
            <a:r>
              <a:rPr lang="ru-RU" dirty="0" err="1"/>
              <a:t>м'яса</a:t>
            </a:r>
            <a:r>
              <a:rPr lang="ru-RU" dirty="0"/>
              <a:t> свиней, </a:t>
            </a:r>
            <a:r>
              <a:rPr lang="ru-RU" dirty="0" err="1"/>
              <a:t>птиці</a:t>
            </a:r>
            <a:r>
              <a:rPr lang="ru-RU" dirty="0"/>
              <a:t>, </a:t>
            </a:r>
            <a:r>
              <a:rPr lang="ru-RU" dirty="0" err="1"/>
              <a:t>коконів</a:t>
            </a:r>
            <a:r>
              <a:rPr lang="ru-RU" dirty="0"/>
              <a:t> </a:t>
            </a:r>
            <a:r>
              <a:rPr lang="ru-RU" dirty="0" err="1"/>
              <a:t>шовкопряду</a:t>
            </a:r>
            <a:r>
              <a:rPr lang="ru-RU" dirty="0" smtClean="0"/>
              <a:t>.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У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</a:t>
            </a:r>
            <a:r>
              <a:rPr lang="ru-RU" dirty="0" err="1"/>
              <a:t>переважає</a:t>
            </a:r>
            <a:r>
              <a:rPr lang="ru-RU" dirty="0"/>
              <a:t> </a:t>
            </a:r>
            <a:r>
              <a:rPr lang="ru-RU" dirty="0" err="1"/>
              <a:t>рослинництво</a:t>
            </a:r>
            <a:r>
              <a:rPr lang="ru-RU" dirty="0"/>
              <a:t>.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зернова</a:t>
            </a:r>
            <a:r>
              <a:rPr lang="ru-RU" dirty="0"/>
              <a:t> культура — рис, </a:t>
            </a:r>
            <a:r>
              <a:rPr lang="ru-RU" dirty="0" err="1"/>
              <a:t>посіви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розміщуються</a:t>
            </a:r>
            <a:r>
              <a:rPr lang="ru-RU" dirty="0"/>
              <a:t> </a:t>
            </a:r>
            <a:r>
              <a:rPr lang="ru-RU" dirty="0" err="1"/>
              <a:t>південніше</a:t>
            </a:r>
            <a:r>
              <a:rPr lang="ru-RU" dirty="0"/>
              <a:t> р. </a:t>
            </a:r>
            <a:r>
              <a:rPr lang="ru-RU" dirty="0" err="1"/>
              <a:t>Хуанхе</a:t>
            </a:r>
            <a:r>
              <a:rPr lang="ru-RU" dirty="0"/>
              <a:t>. На </a:t>
            </a:r>
            <a:r>
              <a:rPr lang="ru-RU" dirty="0" err="1"/>
              <a:t>півдні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одержують</a:t>
            </a:r>
            <a:r>
              <a:rPr lang="ru-RU" dirty="0"/>
              <a:t> по 2, а </a:t>
            </a:r>
            <a:r>
              <a:rPr lang="ru-RU" dirty="0" err="1"/>
              <a:t>іноді</a:t>
            </a:r>
            <a:r>
              <a:rPr lang="ru-RU" dirty="0"/>
              <a:t> і по 3 </a:t>
            </a:r>
            <a:r>
              <a:rPr lang="ru-RU" dirty="0" err="1"/>
              <a:t>врожаї</a:t>
            </a:r>
            <a:r>
              <a:rPr lang="ru-RU" dirty="0"/>
              <a:t> рису на </a:t>
            </a:r>
            <a:r>
              <a:rPr lang="ru-RU" dirty="0" err="1"/>
              <a:t>рік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вирощують</a:t>
            </a:r>
            <a:r>
              <a:rPr lang="ru-RU" dirty="0"/>
              <a:t> </a:t>
            </a:r>
            <a:r>
              <a:rPr lang="ru-RU" dirty="0" err="1"/>
              <a:t>озиму</a:t>
            </a:r>
            <a:r>
              <a:rPr lang="ru-RU" dirty="0"/>
              <a:t> </a:t>
            </a:r>
            <a:r>
              <a:rPr lang="ru-RU" dirty="0" err="1"/>
              <a:t>пшеницю</a:t>
            </a:r>
            <a:r>
              <a:rPr lang="ru-RU" dirty="0"/>
              <a:t>, гаолян (злак) та </a:t>
            </a:r>
            <a:r>
              <a:rPr lang="ru-RU" dirty="0" err="1"/>
              <a:t>кукурудзу</a:t>
            </a:r>
            <a:r>
              <a:rPr lang="ru-RU" dirty="0"/>
              <a:t>, </a:t>
            </a:r>
            <a:r>
              <a:rPr lang="ru-RU" dirty="0" err="1"/>
              <a:t>картоплю</a:t>
            </a:r>
            <a:r>
              <a:rPr lang="ru-RU" dirty="0"/>
              <a:t>, </a:t>
            </a:r>
            <a:r>
              <a:rPr lang="ru-RU" dirty="0" err="1"/>
              <a:t>овочі</a:t>
            </a:r>
            <a:r>
              <a:rPr lang="ru-RU" dirty="0" smtClean="0"/>
              <a:t>.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З </a:t>
            </a:r>
            <a:r>
              <a:rPr lang="ru-RU" dirty="0" err="1" smtClean="0"/>
              <a:t>технічних</a:t>
            </a:r>
            <a:r>
              <a:rPr lang="ru-RU" dirty="0" smtClean="0"/>
              <a:t> </a:t>
            </a:r>
            <a:r>
              <a:rPr lang="ru-RU" dirty="0"/>
              <a:t>культур </a:t>
            </a:r>
            <a:r>
              <a:rPr lang="ru-RU" dirty="0" err="1"/>
              <a:t>вирощують</a:t>
            </a:r>
            <a:r>
              <a:rPr lang="ru-RU" dirty="0"/>
              <a:t> </a:t>
            </a:r>
            <a:r>
              <a:rPr lang="ru-RU" dirty="0" err="1"/>
              <a:t>бавовник</a:t>
            </a:r>
            <a:r>
              <a:rPr lang="ru-RU" dirty="0"/>
              <a:t>, джут, сою, </a:t>
            </a:r>
            <a:r>
              <a:rPr lang="ru-RU" dirty="0" err="1"/>
              <a:t>арахіс</a:t>
            </a:r>
            <a:r>
              <a:rPr lang="ru-RU" dirty="0"/>
              <a:t>, </a:t>
            </a:r>
            <a:r>
              <a:rPr lang="ru-RU" dirty="0" err="1"/>
              <a:t>цукрову</a:t>
            </a:r>
            <a:r>
              <a:rPr lang="ru-RU" dirty="0"/>
              <a:t> тростину та </a:t>
            </a:r>
            <a:r>
              <a:rPr lang="ru-RU" dirty="0" err="1"/>
              <a:t>буряк</a:t>
            </a:r>
            <a:r>
              <a:rPr lang="ru-RU" dirty="0"/>
              <a:t>. Китай </a:t>
            </a:r>
            <a:r>
              <a:rPr lang="ru-RU" dirty="0" err="1"/>
              <a:t>посідає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за </a:t>
            </a:r>
            <a:r>
              <a:rPr lang="ru-RU" dirty="0" err="1"/>
              <a:t>виробництвом</a:t>
            </a:r>
            <a:r>
              <a:rPr lang="ru-RU" dirty="0"/>
              <a:t> чаю . </a:t>
            </a:r>
            <a:r>
              <a:rPr lang="ru-RU" dirty="0" err="1"/>
              <a:t>Тваринництво</a:t>
            </a:r>
            <a:r>
              <a:rPr lang="ru-RU" dirty="0"/>
              <a:t> </a:t>
            </a:r>
            <a:r>
              <a:rPr lang="ru-RU" dirty="0" err="1"/>
              <a:t>розвинуте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. У </a:t>
            </a:r>
            <a:r>
              <a:rPr lang="ru-RU" dirty="0" err="1"/>
              <a:t>східних</a:t>
            </a:r>
            <a:r>
              <a:rPr lang="ru-RU" dirty="0"/>
              <a:t> районах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свинарство</a:t>
            </a:r>
            <a:r>
              <a:rPr lang="ru-RU" dirty="0"/>
              <a:t> й </a:t>
            </a:r>
            <a:r>
              <a:rPr lang="ru-RU" dirty="0" err="1"/>
              <a:t>птахівництво</a:t>
            </a:r>
            <a:r>
              <a:rPr lang="ru-RU" dirty="0"/>
              <a:t>. </a:t>
            </a:r>
            <a:r>
              <a:rPr lang="ru-RU" dirty="0" err="1"/>
              <a:t>Західна</a:t>
            </a:r>
            <a:r>
              <a:rPr lang="ru-RU" dirty="0"/>
              <a:t> і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північно-східна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— зона </a:t>
            </a:r>
            <a:r>
              <a:rPr lang="ru-RU" dirty="0" err="1"/>
              <a:t>екстенсивного</a:t>
            </a:r>
            <a:r>
              <a:rPr lang="ru-RU" dirty="0"/>
              <a:t> </a:t>
            </a:r>
            <a:r>
              <a:rPr lang="ru-RU" dirty="0" err="1"/>
              <a:t>тваринництва</a:t>
            </a:r>
            <a:r>
              <a:rPr lang="ru-RU" dirty="0"/>
              <a:t>. Тут </a:t>
            </a:r>
            <a:r>
              <a:rPr lang="ru-RU" dirty="0" err="1"/>
              <a:t>розводять</a:t>
            </a:r>
            <a:r>
              <a:rPr lang="ru-RU" dirty="0"/>
              <a:t> </a:t>
            </a:r>
            <a:r>
              <a:rPr lang="ru-RU" dirty="0" err="1"/>
              <a:t>овець</a:t>
            </a:r>
            <a:r>
              <a:rPr lang="ru-RU" dirty="0"/>
              <a:t>, </a:t>
            </a:r>
            <a:r>
              <a:rPr lang="ru-RU" dirty="0" err="1"/>
              <a:t>кіз</a:t>
            </a:r>
            <a:r>
              <a:rPr lang="ru-RU" dirty="0"/>
              <a:t>, коней, </a:t>
            </a:r>
            <a:r>
              <a:rPr lang="ru-RU" dirty="0" err="1"/>
              <a:t>верблюдів</a:t>
            </a:r>
            <a:r>
              <a:rPr lang="ru-RU" dirty="0"/>
              <a:t>, а у </a:t>
            </a:r>
            <a:r>
              <a:rPr lang="ru-RU" dirty="0" err="1"/>
              <a:t>високогірних</a:t>
            </a:r>
            <a:r>
              <a:rPr lang="ru-RU" dirty="0"/>
              <a:t> районах </a:t>
            </a:r>
            <a:r>
              <a:rPr lang="ru-RU" dirty="0" err="1"/>
              <a:t>яків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8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136904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Вирощування рису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340768"/>
            <a:ext cx="6400800" cy="527492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28992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4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92088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Транспорт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640960" cy="5616624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В </a:t>
            </a:r>
            <a:r>
              <a:rPr lang="ru-RU" dirty="0" err="1"/>
              <a:t>даний</a:t>
            </a:r>
            <a:r>
              <a:rPr lang="ru-RU" dirty="0"/>
              <a:t> час Китай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стадії</a:t>
            </a:r>
            <a:r>
              <a:rPr lang="ru-RU" dirty="0"/>
              <a:t> глобального </a:t>
            </a:r>
            <a:r>
              <a:rPr lang="ru-RU" dirty="0" err="1"/>
              <a:t>оновлення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транспортної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. До </a:t>
            </a:r>
            <a:r>
              <a:rPr lang="ru-RU" dirty="0" err="1"/>
              <a:t>сьогоднішнього</a:t>
            </a:r>
            <a:r>
              <a:rPr lang="ru-RU" dirty="0"/>
              <a:t> дня </a:t>
            </a:r>
            <a:r>
              <a:rPr lang="ru-RU" dirty="0" err="1"/>
              <a:t>китайська</a:t>
            </a:r>
            <a:r>
              <a:rPr lang="ru-RU" dirty="0"/>
              <a:t> </a:t>
            </a:r>
            <a:r>
              <a:rPr lang="ru-RU" dirty="0" err="1"/>
              <a:t>економіка</a:t>
            </a:r>
            <a:r>
              <a:rPr lang="ru-RU" dirty="0"/>
              <a:t> росла 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нерозвиненість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, але зараз </a:t>
            </a:r>
            <a:r>
              <a:rPr lang="ru-RU" dirty="0" err="1"/>
              <a:t>цей</a:t>
            </a:r>
            <a:r>
              <a:rPr lang="ru-RU" dirty="0"/>
              <a:t> фактор </a:t>
            </a:r>
            <a:r>
              <a:rPr lang="ru-RU" dirty="0" err="1"/>
              <a:t>стримує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, тому уряд Китаю </a:t>
            </a:r>
            <a:r>
              <a:rPr lang="ru-RU" dirty="0" err="1"/>
              <a:t>прикладає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 по </a:t>
            </a:r>
            <a:r>
              <a:rPr lang="ru-RU" dirty="0" err="1"/>
              <a:t>створенню</a:t>
            </a:r>
            <a:r>
              <a:rPr lang="ru-RU" dirty="0"/>
              <a:t> </a:t>
            </a:r>
            <a:r>
              <a:rPr lang="ru-RU" dirty="0" err="1"/>
              <a:t>ефективної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переміщення</a:t>
            </a:r>
            <a:r>
              <a:rPr lang="ru-RU" dirty="0"/>
              <a:t> людей і </a:t>
            </a:r>
            <a:r>
              <a:rPr lang="ru-RU" dirty="0" err="1"/>
              <a:t>вантажів</a:t>
            </a:r>
            <a:r>
              <a:rPr lang="ru-RU" dirty="0"/>
              <a:t> по </a:t>
            </a:r>
            <a:r>
              <a:rPr lang="ru-RU" dirty="0" err="1"/>
              <a:t>країні</a:t>
            </a:r>
            <a:r>
              <a:rPr lang="ru-RU" dirty="0"/>
              <a:t>. За статистикою </a:t>
            </a:r>
            <a:r>
              <a:rPr lang="ru-RU" dirty="0" err="1"/>
              <a:t>Світового</a:t>
            </a:r>
            <a:r>
              <a:rPr lang="ru-RU" dirty="0"/>
              <a:t> банку </a:t>
            </a:r>
            <a:r>
              <a:rPr lang="ru-RU" dirty="0" err="1"/>
              <a:t>погана</a:t>
            </a:r>
            <a:r>
              <a:rPr lang="ru-RU" dirty="0"/>
              <a:t> </a:t>
            </a:r>
            <a:r>
              <a:rPr lang="ru-RU" dirty="0" err="1"/>
              <a:t>інфраструктура</a:t>
            </a:r>
            <a:r>
              <a:rPr lang="ru-RU" dirty="0"/>
              <a:t> в 1990 -х роках </a:t>
            </a:r>
            <a:r>
              <a:rPr lang="ru-RU" dirty="0" err="1"/>
              <a:t>знижувала</a:t>
            </a:r>
            <a:r>
              <a:rPr lang="ru-RU" dirty="0"/>
              <a:t> ВВП Китаю на 1 %. </a:t>
            </a:r>
            <a:r>
              <a:rPr lang="ru-RU" dirty="0" err="1"/>
              <a:t>Транспортна</a:t>
            </a:r>
            <a:r>
              <a:rPr lang="ru-RU" dirty="0"/>
              <a:t> </a:t>
            </a:r>
            <a:r>
              <a:rPr lang="ru-RU" dirty="0" err="1"/>
              <a:t>складова</a:t>
            </a:r>
            <a:r>
              <a:rPr lang="ru-RU" dirty="0"/>
              <a:t> у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20 % - </a:t>
            </a:r>
            <a:r>
              <a:rPr lang="ru-RU" dirty="0" err="1"/>
              <a:t>порівняно</a:t>
            </a:r>
            <a:r>
              <a:rPr lang="ru-RU" dirty="0"/>
              <a:t> з 5-10% в США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розвинених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.</a:t>
            </a:r>
          </a:p>
          <a:p>
            <a:pPr marL="45720" indent="0">
              <a:buNone/>
            </a:pPr>
            <a:r>
              <a:rPr lang="ru-RU" dirty="0" smtClean="0"/>
              <a:t>Для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</a:t>
            </a:r>
            <a:r>
              <a:rPr lang="ru-RU" dirty="0" err="1"/>
              <a:t>сполучення</a:t>
            </a:r>
            <a:r>
              <a:rPr lang="ru-RU" dirty="0"/>
              <a:t> Китай </a:t>
            </a:r>
            <a:r>
              <a:rPr lang="ru-RU" dirty="0" err="1"/>
              <a:t>реконструює</a:t>
            </a:r>
            <a:r>
              <a:rPr lang="ru-RU" dirty="0"/>
              <a:t> порти.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аеропортів</a:t>
            </a:r>
            <a:r>
              <a:rPr lang="ru-RU" dirty="0"/>
              <a:t> , через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зростають</a:t>
            </a:r>
            <a:r>
              <a:rPr lang="ru-RU" dirty="0"/>
              <a:t> і </a:t>
            </a:r>
            <a:r>
              <a:rPr lang="ru-RU" dirty="0" err="1"/>
              <a:t>супутні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індустрії</a:t>
            </a:r>
            <a:r>
              <a:rPr lang="ru-RU" dirty="0"/>
              <a:t>. </a:t>
            </a:r>
            <a:r>
              <a:rPr lang="ru-RU" dirty="0" err="1"/>
              <a:t>Залізниці</a:t>
            </a:r>
            <a:r>
              <a:rPr lang="ru-RU" dirty="0"/>
              <a:t> - один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популярних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транспорту для далеких </a:t>
            </a:r>
            <a:r>
              <a:rPr lang="ru-RU" dirty="0" err="1"/>
              <a:t>поїздок</a:t>
            </a:r>
            <a:r>
              <a:rPr lang="ru-RU" dirty="0"/>
              <a:t> в </a:t>
            </a:r>
            <a:r>
              <a:rPr lang="ru-RU" dirty="0" err="1"/>
              <a:t>Китаї</a:t>
            </a:r>
            <a:r>
              <a:rPr lang="ru-RU" dirty="0"/>
              <a:t>.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залізничні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</a:t>
            </a:r>
            <a:r>
              <a:rPr lang="ru-RU" dirty="0" err="1"/>
              <a:t>підпорядковані</a:t>
            </a:r>
            <a:r>
              <a:rPr lang="ru-RU" dirty="0"/>
              <a:t> </a:t>
            </a:r>
            <a:r>
              <a:rPr lang="ru-RU" dirty="0" err="1"/>
              <a:t>Міністерству</a:t>
            </a:r>
            <a:r>
              <a:rPr lang="ru-RU" dirty="0"/>
              <a:t> </a:t>
            </a:r>
            <a:r>
              <a:rPr lang="ru-RU" dirty="0" err="1"/>
              <a:t>залізниць</a:t>
            </a:r>
            <a:r>
              <a:rPr lang="ru-RU" dirty="0"/>
              <a:t>. Станом на </a:t>
            </a:r>
            <a:r>
              <a:rPr lang="ru-RU" dirty="0" err="1"/>
              <a:t>кінець</a:t>
            </a:r>
            <a:r>
              <a:rPr lang="ru-RU" dirty="0"/>
              <a:t> 2010 року,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доріг</a:t>
            </a:r>
            <a:r>
              <a:rPr lang="ru-RU" dirty="0"/>
              <a:t> - 91000 </a:t>
            </a:r>
            <a:r>
              <a:rPr lang="ru-RU" dirty="0" err="1"/>
              <a:t>кілометрів</a:t>
            </a:r>
            <a:r>
              <a:rPr lang="ru-RU" dirty="0"/>
              <a:t>. Китай </a:t>
            </a:r>
            <a:r>
              <a:rPr lang="ru-RU" dirty="0" err="1"/>
              <a:t>займає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за </a:t>
            </a:r>
            <a:r>
              <a:rPr lang="ru-RU" dirty="0" err="1"/>
              <a:t>цим</a:t>
            </a:r>
            <a:r>
              <a:rPr lang="ru-RU" dirty="0"/>
              <a:t> параметром, </a:t>
            </a:r>
            <a:r>
              <a:rPr lang="ru-RU" dirty="0" err="1"/>
              <a:t>поступаючись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США, але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випереджаючи</a:t>
            </a:r>
            <a:r>
              <a:rPr lang="ru-RU" dirty="0"/>
              <a:t> </a:t>
            </a:r>
            <a:r>
              <a:rPr lang="ru-RU" dirty="0" err="1"/>
              <a:t>Росію</a:t>
            </a:r>
            <a:r>
              <a:rPr lang="ru-RU" dirty="0"/>
              <a:t>. Мережа </a:t>
            </a:r>
            <a:r>
              <a:rPr lang="ru-RU" dirty="0" err="1"/>
              <a:t>охоплює</a:t>
            </a:r>
            <a:r>
              <a:rPr lang="ru-RU" dirty="0"/>
              <a:t> практично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</a:t>
            </a:r>
            <a:r>
              <a:rPr lang="ru-RU" dirty="0" err="1"/>
              <a:t>адміністративного</a:t>
            </a:r>
            <a:r>
              <a:rPr lang="ru-RU" dirty="0"/>
              <a:t> району Макао.</a:t>
            </a:r>
          </a:p>
        </p:txBody>
      </p:sp>
    </p:spTree>
    <p:extLst>
      <p:ext uri="{BB962C8B-B14F-4D97-AF65-F5344CB8AC3E}">
        <p14:creationId xmlns:p14="http://schemas.microsoft.com/office/powerpoint/2010/main" val="30036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64807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Дороги в Китаї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568952" cy="576064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3690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err="1"/>
              <a:t>Економіка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352928" cy="5256584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err="1"/>
              <a:t>Китайська</a:t>
            </a:r>
            <a:r>
              <a:rPr lang="ru-RU" dirty="0"/>
              <a:t> Народна </a:t>
            </a:r>
            <a:r>
              <a:rPr lang="ru-RU" dirty="0" err="1"/>
              <a:t>Республіка</a:t>
            </a:r>
            <a:r>
              <a:rPr lang="ru-RU" dirty="0"/>
              <a:t> – </a:t>
            </a:r>
            <a:r>
              <a:rPr lang="ru-RU" dirty="0" err="1"/>
              <a:t>потужна</a:t>
            </a:r>
            <a:r>
              <a:rPr lang="ru-RU" dirty="0"/>
              <a:t> аграрно-</a:t>
            </a:r>
            <a:r>
              <a:rPr lang="ru-RU" dirty="0" err="1"/>
              <a:t>індустріальна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. </a:t>
            </a:r>
            <a:r>
              <a:rPr lang="ru-RU" dirty="0" err="1"/>
              <a:t>Розвиваються</a:t>
            </a:r>
            <a:r>
              <a:rPr lang="ru-RU" dirty="0"/>
              <a:t> </a:t>
            </a:r>
            <a:r>
              <a:rPr lang="ru-RU" dirty="0" err="1"/>
              <a:t>традиційні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– </a:t>
            </a:r>
            <a:r>
              <a:rPr lang="ru-RU" dirty="0" err="1"/>
              <a:t>текстильна</a:t>
            </a:r>
            <a:r>
              <a:rPr lang="ru-RU" dirty="0"/>
              <a:t>, </a:t>
            </a:r>
            <a:r>
              <a:rPr lang="ru-RU" dirty="0" err="1"/>
              <a:t>вугільна</a:t>
            </a:r>
            <a:r>
              <a:rPr lang="ru-RU" dirty="0"/>
              <a:t>, </a:t>
            </a:r>
            <a:r>
              <a:rPr lang="ru-RU" dirty="0" err="1"/>
              <a:t>чорна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, фосфорно-</a:t>
            </a:r>
            <a:r>
              <a:rPr lang="ru-RU" dirty="0" err="1"/>
              <a:t>фаянсове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створені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– </a:t>
            </a:r>
            <a:r>
              <a:rPr lang="ru-RU" dirty="0" err="1"/>
              <a:t>нафтопереробна</a:t>
            </a:r>
            <a:r>
              <a:rPr lang="ru-RU" dirty="0"/>
              <a:t>, </a:t>
            </a:r>
            <a:r>
              <a:rPr lang="ru-RU" dirty="0" err="1"/>
              <a:t>газова</a:t>
            </a:r>
            <a:r>
              <a:rPr lang="ru-RU" dirty="0"/>
              <a:t>, </a:t>
            </a:r>
            <a:r>
              <a:rPr lang="ru-RU" dirty="0" err="1"/>
              <a:t>хімічна</a:t>
            </a:r>
            <a:r>
              <a:rPr lang="ru-RU" dirty="0"/>
              <a:t>, </a:t>
            </a:r>
            <a:r>
              <a:rPr lang="ru-RU" dirty="0" err="1"/>
              <a:t>авіаційна</a:t>
            </a:r>
            <a:r>
              <a:rPr lang="ru-RU" dirty="0"/>
              <a:t>, </a:t>
            </a:r>
            <a:r>
              <a:rPr lang="ru-RU" dirty="0" err="1"/>
              <a:t>космічна</a:t>
            </a:r>
            <a:r>
              <a:rPr lang="ru-RU" dirty="0"/>
              <a:t>, </a:t>
            </a:r>
            <a:r>
              <a:rPr lang="ru-RU" dirty="0" err="1"/>
              <a:t>електронна</a:t>
            </a:r>
            <a:r>
              <a:rPr lang="ru-RU" dirty="0"/>
              <a:t>, </a:t>
            </a:r>
            <a:r>
              <a:rPr lang="ru-RU" dirty="0" err="1"/>
              <a:t>машинобудування</a:t>
            </a:r>
            <a:r>
              <a:rPr lang="ru-RU" dirty="0"/>
              <a:t>, </a:t>
            </a:r>
            <a:r>
              <a:rPr lang="ru-RU" dirty="0" err="1"/>
              <a:t>приладобудування</a:t>
            </a:r>
            <a:r>
              <a:rPr lang="ru-RU" dirty="0"/>
              <a:t>. Китай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провідні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з </a:t>
            </a:r>
            <a:r>
              <a:rPr lang="ru-RU" dirty="0" err="1"/>
              <a:t>видобутку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цементу,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добрив, </a:t>
            </a:r>
            <a:r>
              <a:rPr lang="ru-RU" dirty="0" err="1"/>
              <a:t>сталі</a:t>
            </a:r>
            <a:r>
              <a:rPr lang="ru-RU" dirty="0"/>
              <a:t>, </a:t>
            </a:r>
            <a:r>
              <a:rPr lang="ru-RU" dirty="0" err="1"/>
              <a:t>електроенергії</a:t>
            </a:r>
            <a:r>
              <a:rPr lang="ru-RU" dirty="0"/>
              <a:t>. </a:t>
            </a:r>
            <a:r>
              <a:rPr lang="ru-RU" dirty="0" err="1"/>
              <a:t>Розвинені</a:t>
            </a:r>
            <a:r>
              <a:rPr lang="ru-RU" dirty="0"/>
              <a:t>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транспорту. </a:t>
            </a:r>
            <a:r>
              <a:rPr lang="ru-RU" dirty="0" err="1"/>
              <a:t>Довжина</a:t>
            </a:r>
            <a:r>
              <a:rPr lang="ru-RU" dirty="0"/>
              <a:t> (1996, тис. км) </a:t>
            </a:r>
            <a:r>
              <a:rPr lang="ru-RU" dirty="0" err="1"/>
              <a:t>залізниць</a:t>
            </a:r>
            <a:r>
              <a:rPr lang="ru-RU" dirty="0"/>
              <a:t> 72,9, </a:t>
            </a:r>
            <a:r>
              <a:rPr lang="ru-RU" dirty="0" err="1"/>
              <a:t>автошляхів</a:t>
            </a:r>
            <a:r>
              <a:rPr lang="ru-RU" dirty="0"/>
              <a:t> 1157.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морські</a:t>
            </a:r>
            <a:r>
              <a:rPr lang="ru-RU" dirty="0"/>
              <a:t> порти: Шанхай, </a:t>
            </a:r>
            <a:r>
              <a:rPr lang="ru-RU" dirty="0" err="1"/>
              <a:t>Тяньцзінь</a:t>
            </a:r>
            <a:r>
              <a:rPr lang="ru-RU" dirty="0"/>
              <a:t> з </a:t>
            </a:r>
            <a:r>
              <a:rPr lang="ru-RU" dirty="0" err="1"/>
              <a:t>Сіньганом</a:t>
            </a:r>
            <a:r>
              <a:rPr lang="ru-RU" dirty="0"/>
              <a:t>, Далянь, Гуанчжоу з </a:t>
            </a:r>
            <a:r>
              <a:rPr lang="ru-RU" dirty="0" err="1"/>
              <a:t>Хуанпу</a:t>
            </a:r>
            <a:r>
              <a:rPr lang="ru-RU" dirty="0"/>
              <a:t>, </a:t>
            </a:r>
            <a:r>
              <a:rPr lang="ru-RU" dirty="0" err="1"/>
              <a:t>Чжаньцзян</a:t>
            </a:r>
            <a:r>
              <a:rPr lang="ru-RU" dirty="0"/>
              <a:t>, </a:t>
            </a:r>
            <a:r>
              <a:rPr lang="ru-RU" dirty="0" err="1"/>
              <a:t>Ціньхуандао</a:t>
            </a:r>
            <a:r>
              <a:rPr lang="ru-RU" dirty="0"/>
              <a:t>, </a:t>
            </a:r>
            <a:r>
              <a:rPr lang="ru-RU" dirty="0" err="1"/>
              <a:t>Ціндао</a:t>
            </a:r>
            <a:r>
              <a:rPr lang="ru-RU" dirty="0"/>
              <a:t>. 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</a:t>
            </a:r>
            <a:r>
              <a:rPr lang="ru-RU" dirty="0" err="1"/>
              <a:t>бл</a:t>
            </a:r>
            <a:r>
              <a:rPr lang="ru-RU" dirty="0"/>
              <a:t>. 500 </a:t>
            </a:r>
            <a:r>
              <a:rPr lang="ru-RU" dirty="0" err="1"/>
              <a:t>внутрішніх</a:t>
            </a:r>
            <a:r>
              <a:rPr lang="ru-RU" dirty="0"/>
              <a:t> і 60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авіаліній</a:t>
            </a:r>
            <a:r>
              <a:rPr lang="ru-RU" dirty="0"/>
              <a:t>. Китай є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розвиненою</a:t>
            </a:r>
            <a:r>
              <a:rPr lang="ru-RU" dirty="0"/>
              <a:t> </a:t>
            </a:r>
            <a:r>
              <a:rPr lang="ru-RU" dirty="0" err="1"/>
              <a:t>країною</a:t>
            </a:r>
            <a:r>
              <a:rPr lang="ru-RU" dirty="0"/>
              <a:t>, </a:t>
            </a:r>
            <a:r>
              <a:rPr lang="ru-RU" dirty="0" err="1"/>
              <a:t>головна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на </a:t>
            </a:r>
            <a:r>
              <a:rPr lang="ru-RU" dirty="0" err="1"/>
              <a:t>експорт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центрами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є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економічні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Китаю Дельта </a:t>
            </a:r>
            <a:r>
              <a:rPr lang="ru-RU" dirty="0" err="1"/>
              <a:t>Перлинної</a:t>
            </a:r>
            <a:r>
              <a:rPr lang="ru-RU" dirty="0"/>
              <a:t> </a:t>
            </a:r>
            <a:r>
              <a:rPr lang="ru-RU" dirty="0" err="1"/>
              <a:t>ріки</a:t>
            </a:r>
            <a:r>
              <a:rPr lang="ru-RU" dirty="0"/>
              <a:t> та Дельта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 smtClean="0"/>
              <a:t>Янцзи.Китай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країною</a:t>
            </a:r>
            <a:r>
              <a:rPr lang="ru-RU" dirty="0"/>
              <a:t> з </a:t>
            </a:r>
            <a:r>
              <a:rPr lang="ru-RU" dirty="0" err="1"/>
              <a:t>низькою</a:t>
            </a:r>
            <a:r>
              <a:rPr lang="ru-RU" dirty="0"/>
              <a:t> оплатою </a:t>
            </a:r>
            <a:r>
              <a:rPr lang="ru-RU" dirty="0" err="1"/>
              <a:t>прац</a:t>
            </a: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5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864096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Культура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640960" cy="563496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err="1" smtClean="0"/>
              <a:t>Китайське</a:t>
            </a:r>
            <a:r>
              <a:rPr lang="ru-RU" dirty="0" smtClean="0"/>
              <a:t> </a:t>
            </a:r>
            <a:r>
              <a:rPr lang="ru-RU" dirty="0" err="1"/>
              <a:t>суспільство</a:t>
            </a:r>
            <a:r>
              <a:rPr lang="ru-RU" dirty="0"/>
              <a:t> </a:t>
            </a:r>
            <a:r>
              <a:rPr lang="ru-RU" dirty="0" err="1"/>
              <a:t>зберігало</a:t>
            </a:r>
            <a:r>
              <a:rPr lang="ru-RU" dirty="0"/>
              <a:t> </a:t>
            </a:r>
            <a:r>
              <a:rPr lang="ru-RU" dirty="0" err="1"/>
              <a:t>середньовічні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до початку в КНР так </a:t>
            </a:r>
            <a:r>
              <a:rPr lang="ru-RU" dirty="0" err="1"/>
              <a:t>званої</a:t>
            </a:r>
            <a:r>
              <a:rPr lang="ru-RU" dirty="0"/>
              <a:t> «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революції</a:t>
            </a:r>
            <a:r>
              <a:rPr lang="ru-RU" dirty="0"/>
              <a:t>». </a:t>
            </a:r>
            <a:r>
              <a:rPr lang="ru-RU" dirty="0" err="1"/>
              <a:t>Її</a:t>
            </a:r>
            <a:r>
              <a:rPr lang="ru-RU" dirty="0"/>
              <a:t> метою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реформування</a:t>
            </a:r>
            <a:r>
              <a:rPr lang="ru-RU" dirty="0"/>
              <a:t> </a:t>
            </a:r>
            <a:r>
              <a:rPr lang="ru-RU" dirty="0" err="1"/>
              <a:t>китайського</a:t>
            </a:r>
            <a:r>
              <a:rPr lang="ru-RU" dirty="0"/>
              <a:t> села, пропаганда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комуністичних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, </a:t>
            </a:r>
            <a:r>
              <a:rPr lang="ru-RU" dirty="0" err="1"/>
              <a:t>творення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передової</a:t>
            </a:r>
            <a:r>
              <a:rPr lang="ru-RU" dirty="0"/>
              <a:t> </a:t>
            </a:r>
            <a:r>
              <a:rPr lang="ru-RU" dirty="0" err="1"/>
              <a:t>китайської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«</a:t>
            </a:r>
            <a:r>
              <a:rPr lang="ru-RU" dirty="0" err="1"/>
              <a:t>необтяженої</a:t>
            </a:r>
            <a:r>
              <a:rPr lang="ru-RU" dirty="0"/>
              <a:t> </a:t>
            </a:r>
            <a:r>
              <a:rPr lang="ru-RU" dirty="0" err="1"/>
              <a:t>конфуціанськими</a:t>
            </a:r>
            <a:r>
              <a:rPr lang="ru-RU" dirty="0"/>
              <a:t> догматами». У </a:t>
            </a:r>
            <a:r>
              <a:rPr lang="ru-RU" dirty="0" err="1"/>
              <a:t>результаті</a:t>
            </a:r>
            <a:r>
              <a:rPr lang="ru-RU" dirty="0"/>
              <a:t> «</a:t>
            </a:r>
            <a:r>
              <a:rPr lang="ru-RU" dirty="0" err="1"/>
              <a:t>революції</a:t>
            </a:r>
            <a:r>
              <a:rPr lang="ru-RU" dirty="0"/>
              <a:t>»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культурних</a:t>
            </a:r>
            <a:r>
              <a:rPr lang="ru-RU" dirty="0"/>
              <a:t> </a:t>
            </a:r>
            <a:r>
              <a:rPr lang="ru-RU" dirty="0" err="1"/>
              <a:t>діячів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репресовано</a:t>
            </a:r>
            <a:r>
              <a:rPr lang="ru-RU" dirty="0"/>
              <a:t> і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традицій</a:t>
            </a:r>
            <a:r>
              <a:rPr lang="ru-RU" dirty="0"/>
              <a:t> </a:t>
            </a:r>
            <a:r>
              <a:rPr lang="ru-RU" dirty="0" err="1"/>
              <a:t>ліквідовані</a:t>
            </a:r>
            <a:r>
              <a:rPr lang="ru-RU" dirty="0"/>
              <a:t> як «</a:t>
            </a:r>
            <a:r>
              <a:rPr lang="ru-RU" dirty="0" err="1"/>
              <a:t>регресивні</a:t>
            </a:r>
            <a:r>
              <a:rPr lang="ru-RU" dirty="0"/>
              <a:t> практики» </a:t>
            </a:r>
            <a:r>
              <a:rPr lang="ru-RU" dirty="0" err="1"/>
              <a:t>або</a:t>
            </a:r>
            <a:r>
              <a:rPr lang="ru-RU" dirty="0"/>
              <a:t> «</a:t>
            </a:r>
            <a:r>
              <a:rPr lang="ru-RU" dirty="0" err="1"/>
              <a:t>феодальні</a:t>
            </a:r>
            <a:r>
              <a:rPr lang="ru-RU" dirty="0"/>
              <a:t> пережитки». </a:t>
            </a:r>
            <a:r>
              <a:rPr lang="ru-RU" dirty="0" err="1"/>
              <a:t>Було</a:t>
            </a:r>
            <a:r>
              <a:rPr lang="ru-RU" dirty="0"/>
              <a:t> проведено </a:t>
            </a:r>
            <a:r>
              <a:rPr lang="ru-RU" dirty="0" err="1"/>
              <a:t>реформування</a:t>
            </a:r>
            <a:r>
              <a:rPr lang="ru-RU" dirty="0"/>
              <a:t> </a:t>
            </a:r>
            <a:r>
              <a:rPr lang="ru-RU" dirty="0" err="1"/>
              <a:t>ієрогліфічної</a:t>
            </a:r>
            <a:r>
              <a:rPr lang="ru-RU" dirty="0"/>
              <a:t> </a:t>
            </a:r>
            <a:r>
              <a:rPr lang="ru-RU" dirty="0" err="1"/>
              <a:t>писемності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зробило</a:t>
            </a:r>
            <a:r>
              <a:rPr lang="ru-RU" dirty="0"/>
              <a:t> </a:t>
            </a:r>
            <a:r>
              <a:rPr lang="ru-RU" dirty="0" err="1"/>
              <a:t>недоступними</a:t>
            </a:r>
            <a:r>
              <a:rPr lang="ru-RU" dirty="0"/>
              <a:t> для </a:t>
            </a:r>
            <a:r>
              <a:rPr lang="ru-RU" dirty="0" err="1"/>
              <a:t>подальших</a:t>
            </a:r>
            <a:r>
              <a:rPr lang="ru-RU" dirty="0"/>
              <a:t> </a:t>
            </a:r>
            <a:r>
              <a:rPr lang="ru-RU" dirty="0" err="1"/>
              <a:t>поколінь</a:t>
            </a:r>
            <a:r>
              <a:rPr lang="ru-RU" dirty="0"/>
              <a:t> </a:t>
            </a:r>
            <a:r>
              <a:rPr lang="ru-RU" dirty="0" err="1"/>
              <a:t>тексти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складалися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попередниками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з 1980-х </a:t>
            </a:r>
            <a:r>
              <a:rPr lang="ru-RU" dirty="0" err="1"/>
              <a:t>років</a:t>
            </a:r>
            <a:r>
              <a:rPr lang="ru-RU" dirty="0"/>
              <a:t> «культурна </a:t>
            </a:r>
            <a:r>
              <a:rPr lang="ru-RU" dirty="0" err="1"/>
              <a:t>революція</a:t>
            </a:r>
            <a:r>
              <a:rPr lang="ru-RU" dirty="0"/>
              <a:t>»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припинена</a:t>
            </a:r>
            <a:r>
              <a:rPr lang="ru-RU" dirty="0"/>
              <a:t>, а </a:t>
            </a:r>
            <a:r>
              <a:rPr lang="ru-RU" dirty="0" err="1"/>
              <a:t>комуністичний</a:t>
            </a:r>
            <a:r>
              <a:rPr lang="ru-RU" dirty="0"/>
              <a:t> уряд взяв курс на </a:t>
            </a:r>
            <a:r>
              <a:rPr lang="ru-RU" dirty="0" err="1"/>
              <a:t>формування</a:t>
            </a:r>
            <a:r>
              <a:rPr lang="ru-RU" dirty="0"/>
              <a:t> «</a:t>
            </a:r>
            <a:r>
              <a:rPr lang="ru-RU" dirty="0" err="1"/>
              <a:t>патріотично</a:t>
            </a:r>
            <a:r>
              <a:rPr lang="ru-RU" dirty="0"/>
              <a:t> </a:t>
            </a:r>
            <a:r>
              <a:rPr lang="ru-RU" dirty="0" err="1"/>
              <a:t>налаштованої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», </a:t>
            </a:r>
            <a:r>
              <a:rPr lang="ru-RU" dirty="0" err="1"/>
              <a:t>розпочавши</a:t>
            </a:r>
            <a:r>
              <a:rPr lang="ru-RU" dirty="0"/>
              <a:t> </a:t>
            </a:r>
            <a:r>
              <a:rPr lang="ru-RU" dirty="0" err="1"/>
              <a:t>реставрацію</a:t>
            </a:r>
            <a:r>
              <a:rPr lang="ru-RU" dirty="0"/>
              <a:t> </a:t>
            </a:r>
            <a:r>
              <a:rPr lang="ru-RU" dirty="0" err="1"/>
              <a:t>знищених</a:t>
            </a:r>
            <a:r>
              <a:rPr lang="ru-RU" dirty="0"/>
              <a:t> </a:t>
            </a:r>
            <a:r>
              <a:rPr lang="ru-RU" dirty="0" err="1"/>
              <a:t>традицій</a:t>
            </a:r>
            <a:r>
              <a:rPr lang="ru-RU" dirty="0"/>
              <a:t>.</a:t>
            </a:r>
          </a:p>
          <a:p>
            <a:pPr marL="45720" indent="0">
              <a:buNone/>
            </a:pPr>
            <a:r>
              <a:rPr lang="ru-RU" dirty="0" smtClean="0"/>
              <a:t>На </a:t>
            </a:r>
            <a:r>
              <a:rPr lang="ru-RU" dirty="0" err="1"/>
              <a:t>Тайвані</a:t>
            </a:r>
            <a:r>
              <a:rPr lang="ru-RU" dirty="0"/>
              <a:t> </a:t>
            </a:r>
            <a:r>
              <a:rPr lang="ru-RU" dirty="0" err="1"/>
              <a:t>подібних</a:t>
            </a:r>
            <a:r>
              <a:rPr lang="ru-RU" dirty="0"/>
              <a:t> </a:t>
            </a:r>
            <a:r>
              <a:rPr lang="ru-RU" dirty="0" err="1"/>
              <a:t>культурних</a:t>
            </a:r>
            <a:r>
              <a:rPr lang="ru-RU" dirty="0"/>
              <a:t> реформ не проводили. </a:t>
            </a:r>
            <a:r>
              <a:rPr lang="ru-RU" dirty="0" err="1"/>
              <a:t>Вшановуючи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письменства</a:t>
            </a:r>
            <a:r>
              <a:rPr lang="ru-RU" dirty="0"/>
              <a:t> і </a:t>
            </a:r>
            <a:r>
              <a:rPr lang="ru-RU" dirty="0" err="1"/>
              <a:t>чиновництва</a:t>
            </a:r>
            <a:r>
              <a:rPr lang="ru-RU" dirty="0"/>
              <a:t> </a:t>
            </a:r>
            <a:r>
              <a:rPr lang="ru-RU" dirty="0" err="1"/>
              <a:t>левова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бюджету </a:t>
            </a:r>
            <a:r>
              <a:rPr lang="ru-RU" dirty="0" err="1"/>
              <a:t>Республіки</a:t>
            </a:r>
            <a:r>
              <a:rPr lang="ru-RU" dirty="0"/>
              <a:t> Китай </a:t>
            </a:r>
            <a:r>
              <a:rPr lang="ru-RU" dirty="0" err="1"/>
              <a:t>йшла</a:t>
            </a:r>
            <a:r>
              <a:rPr lang="ru-RU" dirty="0"/>
              <a:t> на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освічених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9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Національний одяг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80728"/>
            <a:ext cx="8640960" cy="5760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3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864096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Спорт у Китаї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8496944" cy="5346928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ru-RU" dirty="0" err="1"/>
              <a:t>Підготовка</a:t>
            </a:r>
            <a:r>
              <a:rPr lang="ru-RU" dirty="0"/>
              <a:t> </a:t>
            </a:r>
            <a:r>
              <a:rPr lang="ru-RU" dirty="0" err="1"/>
              <a:t>професійних</a:t>
            </a:r>
            <a:r>
              <a:rPr lang="ru-RU" dirty="0"/>
              <a:t> </a:t>
            </a:r>
            <a:r>
              <a:rPr lang="ru-RU" dirty="0" err="1"/>
              <a:t>спортсменів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ru-RU" dirty="0" err="1"/>
              <a:t>нижчої</a:t>
            </a:r>
            <a:r>
              <a:rPr lang="ru-RU" dirty="0"/>
              <a:t> ланки - </a:t>
            </a:r>
            <a:r>
              <a:rPr lang="ru-RU" dirty="0" err="1"/>
              <a:t>спортивних</a:t>
            </a:r>
            <a:r>
              <a:rPr lang="ru-RU" dirty="0"/>
              <a:t> </a:t>
            </a:r>
            <a:r>
              <a:rPr lang="ru-RU" dirty="0" err="1"/>
              <a:t>інтернатів</a:t>
            </a:r>
            <a:r>
              <a:rPr lang="ru-RU" dirty="0"/>
              <a:t> , </a:t>
            </a:r>
            <a:r>
              <a:rPr lang="ru-RU" dirty="0" err="1"/>
              <a:t>якими</a:t>
            </a:r>
            <a:r>
              <a:rPr lang="ru-RU" dirty="0"/>
              <a:t> щедро </a:t>
            </a:r>
            <a:r>
              <a:rPr lang="ru-RU" dirty="0" err="1"/>
              <a:t>усіяні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 Китаю (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). </a:t>
            </a:r>
            <a:r>
              <a:rPr lang="ru-RU" dirty="0" err="1"/>
              <a:t>Діти</a:t>
            </a:r>
            <a:r>
              <a:rPr lang="ru-RU" dirty="0"/>
              <a:t> там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цілодобово</a:t>
            </a:r>
            <a:r>
              <a:rPr lang="ru-RU" dirty="0"/>
              <a:t>: перша половина дня </a:t>
            </a:r>
            <a:r>
              <a:rPr lang="ru-RU" dirty="0" err="1"/>
              <a:t>віддана</a:t>
            </a:r>
            <a:r>
              <a:rPr lang="ru-RU" dirty="0"/>
              <a:t> </a:t>
            </a:r>
            <a:r>
              <a:rPr lang="ru-RU" dirty="0" err="1"/>
              <a:t>загальноосвітніх</a:t>
            </a:r>
            <a:r>
              <a:rPr lang="ru-RU" dirty="0"/>
              <a:t> </a:t>
            </a:r>
            <a:r>
              <a:rPr lang="ru-RU" dirty="0" err="1"/>
              <a:t>дисциплін</a:t>
            </a:r>
            <a:r>
              <a:rPr lang="ru-RU" dirty="0"/>
              <a:t> , </a:t>
            </a:r>
            <a:r>
              <a:rPr lang="ru-RU" dirty="0" err="1"/>
              <a:t>другий</a:t>
            </a:r>
            <a:r>
              <a:rPr lang="ru-RU" dirty="0"/>
              <a:t> - </a:t>
            </a:r>
            <a:r>
              <a:rPr lang="ru-RU" dirty="0" err="1"/>
              <a:t>спортивним</a:t>
            </a:r>
            <a:r>
              <a:rPr lang="ru-RU" dirty="0"/>
              <a:t> </a:t>
            </a:r>
            <a:r>
              <a:rPr lang="ru-RU" dirty="0" err="1"/>
              <a:t>тренуванням</a:t>
            </a:r>
            <a:r>
              <a:rPr lang="ru-RU" dirty="0"/>
              <a:t>. </a:t>
            </a:r>
            <a:r>
              <a:rPr lang="ru-RU" dirty="0" err="1"/>
              <a:t>Зрозуміло</a:t>
            </a:r>
            <a:r>
              <a:rPr lang="ru-RU" dirty="0"/>
              <a:t> , для </a:t>
            </a:r>
            <a:r>
              <a:rPr lang="ru-RU" dirty="0" err="1"/>
              <a:t>потрапляння</a:t>
            </a:r>
            <a:r>
              <a:rPr lang="ru-RU" dirty="0"/>
              <a:t> в спортшколу </a:t>
            </a:r>
            <a:r>
              <a:rPr lang="ru-RU" dirty="0" err="1"/>
              <a:t>потрібно</a:t>
            </a:r>
            <a:r>
              <a:rPr lang="ru-RU" dirty="0"/>
              <a:t> пройти </a:t>
            </a:r>
            <a:r>
              <a:rPr lang="ru-RU" dirty="0" err="1"/>
              <a:t>відбір</a:t>
            </a:r>
            <a:r>
              <a:rPr lang="ru-RU" dirty="0"/>
              <a:t> - </a:t>
            </a:r>
            <a:r>
              <a:rPr lang="ru-RU" dirty="0" err="1"/>
              <a:t>виконати</a:t>
            </a:r>
            <a:r>
              <a:rPr lang="ru-RU" dirty="0"/>
              <a:t> </a:t>
            </a:r>
            <a:r>
              <a:rPr lang="ru-RU" dirty="0" err="1"/>
              <a:t>нормативи</a:t>
            </a:r>
            <a:r>
              <a:rPr lang="ru-RU" dirty="0"/>
              <a:t> , </a:t>
            </a:r>
            <a:r>
              <a:rPr lang="ru-RU" dirty="0" err="1"/>
              <a:t>розроблені</a:t>
            </a:r>
            <a:r>
              <a:rPr lang="ru-RU" dirty="0"/>
              <a:t> для кожного виду спорту. У </a:t>
            </a:r>
            <a:r>
              <a:rPr lang="ru-RU" dirty="0" err="1"/>
              <a:t>звичайних</a:t>
            </a:r>
            <a:r>
              <a:rPr lang="ru-RU" dirty="0"/>
              <a:t> школах спорт </a:t>
            </a:r>
            <a:r>
              <a:rPr lang="ru-RU" dirty="0" err="1"/>
              <a:t>теж</a:t>
            </a:r>
            <a:r>
              <a:rPr lang="ru-RU" dirty="0"/>
              <a:t> не </a:t>
            </a:r>
            <a:r>
              <a:rPr lang="ru-RU" dirty="0" err="1"/>
              <a:t>забутий</a:t>
            </a:r>
            <a:r>
              <a:rPr lang="ru-RU" dirty="0"/>
              <a:t> -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вибирає</a:t>
            </a:r>
            <a:r>
              <a:rPr lang="ru-RU" dirty="0"/>
              <a:t> </a:t>
            </a:r>
            <a:r>
              <a:rPr lang="ru-RU" dirty="0" err="1"/>
              <a:t>профільну</a:t>
            </a:r>
            <a:r>
              <a:rPr lang="ru-RU" dirty="0"/>
              <a:t> </a:t>
            </a:r>
            <a:r>
              <a:rPr lang="ru-RU" dirty="0" err="1"/>
              <a:t>дисципліну</a:t>
            </a:r>
            <a:r>
              <a:rPr lang="ru-RU" dirty="0"/>
              <a:t> ,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займаються</a:t>
            </a:r>
            <a:r>
              <a:rPr lang="ru-RU" dirty="0"/>
              <a:t> </a:t>
            </a:r>
            <a:r>
              <a:rPr lang="ru-RU" dirty="0" err="1"/>
              <a:t>діти</a:t>
            </a:r>
            <a:r>
              <a:rPr lang="ru-RU" dirty="0"/>
              <a:t> на уроках </a:t>
            </a:r>
            <a:r>
              <a:rPr lang="ru-RU" dirty="0" err="1"/>
              <a:t>фізкультутри</a:t>
            </a:r>
            <a:r>
              <a:rPr lang="ru-RU" dirty="0"/>
              <a:t> .</a:t>
            </a:r>
          </a:p>
          <a:p>
            <a:pPr marL="45720" indent="0">
              <a:buNone/>
            </a:pP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талановитий</a:t>
            </a:r>
            <a:r>
              <a:rPr lang="ru-RU" dirty="0"/>
              <a:t> , а </a:t>
            </a:r>
            <a:r>
              <a:rPr lang="ru-RU" dirty="0" err="1"/>
              <a:t>твої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 , то </a:t>
            </a:r>
            <a:r>
              <a:rPr lang="ru-RU" dirty="0" err="1"/>
              <a:t>довго</a:t>
            </a:r>
            <a:r>
              <a:rPr lang="ru-RU" dirty="0"/>
              <a:t> в </a:t>
            </a:r>
            <a:r>
              <a:rPr lang="ru-RU" dirty="0" err="1"/>
              <a:t>звичайному</a:t>
            </a:r>
            <a:r>
              <a:rPr lang="ru-RU" dirty="0"/>
              <a:t> </a:t>
            </a:r>
            <a:r>
              <a:rPr lang="ru-RU" dirty="0" err="1"/>
              <a:t>інтернаті</a:t>
            </a:r>
            <a:r>
              <a:rPr lang="ru-RU" dirty="0"/>
              <a:t> </a:t>
            </a:r>
            <a:r>
              <a:rPr lang="ru-RU" dirty="0" err="1"/>
              <a:t>довго</a:t>
            </a:r>
            <a:r>
              <a:rPr lang="ru-RU" dirty="0"/>
              <a:t> не </a:t>
            </a:r>
            <a:r>
              <a:rPr lang="ru-RU" dirty="0" err="1"/>
              <a:t>затримається</a:t>
            </a:r>
            <a:r>
              <a:rPr lang="ru-RU" dirty="0"/>
              <a:t> - тебе </a:t>
            </a:r>
            <a:r>
              <a:rPr lang="ru-RU" dirty="0" err="1"/>
              <a:t>чекає</a:t>
            </a:r>
            <a:r>
              <a:rPr lang="ru-RU" dirty="0"/>
              <a:t> </a:t>
            </a:r>
            <a:r>
              <a:rPr lang="ru-RU" dirty="0" err="1"/>
              <a:t>спортивний</a:t>
            </a:r>
            <a:r>
              <a:rPr lang="ru-RU" dirty="0"/>
              <a:t> центр </a:t>
            </a:r>
            <a:r>
              <a:rPr lang="ru-RU" dirty="0" err="1"/>
              <a:t>провінції</a:t>
            </a:r>
            <a:r>
              <a:rPr lang="ru-RU" dirty="0"/>
              <a:t> 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культивує</a:t>
            </a:r>
            <a:r>
              <a:rPr lang="ru-RU" dirty="0"/>
              <a:t> два- три </a:t>
            </a:r>
            <a:r>
              <a:rPr lang="ru-RU" dirty="0" err="1"/>
              <a:t>олімпійських</a:t>
            </a:r>
            <a:r>
              <a:rPr lang="ru-RU" dirty="0"/>
              <a:t> виду спорту. </a:t>
            </a:r>
            <a:r>
              <a:rPr lang="ru-RU" dirty="0" err="1"/>
              <a:t>Відбір</a:t>
            </a:r>
            <a:r>
              <a:rPr lang="ru-RU" dirty="0"/>
              <a:t> в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центри</a:t>
            </a:r>
            <a:r>
              <a:rPr lang="ru-RU" dirty="0"/>
              <a:t> проводиться два -три рази на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фахівцями</a:t>
            </a:r>
            <a:r>
              <a:rPr lang="ru-RU" dirty="0"/>
              <a:t> 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об'їжджають</a:t>
            </a:r>
            <a:r>
              <a:rPr lang="ru-RU" dirty="0"/>
              <a:t> </a:t>
            </a:r>
            <a:r>
              <a:rPr lang="ru-RU" dirty="0" err="1"/>
              <a:t>провінційні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і </a:t>
            </a:r>
            <a:r>
              <a:rPr lang="ru-RU" dirty="0" err="1"/>
              <a:t>просівають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перспективних</a:t>
            </a:r>
            <a:r>
              <a:rPr lang="ru-RU" dirty="0"/>
              <a:t> . </a:t>
            </a:r>
            <a:r>
              <a:rPr lang="ru-RU" dirty="0" err="1"/>
              <a:t>Кожен</a:t>
            </a:r>
            <a:r>
              <a:rPr lang="ru-RU" dirty="0"/>
              <a:t> центр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комплексну</a:t>
            </a:r>
            <a:r>
              <a:rPr lang="ru-RU" dirty="0"/>
              <a:t> </a:t>
            </a:r>
            <a:r>
              <a:rPr lang="ru-RU" dirty="0" err="1"/>
              <a:t>науково</a:t>
            </a:r>
            <a:r>
              <a:rPr lang="ru-RU" dirty="0"/>
              <a:t> -</a:t>
            </a:r>
            <a:r>
              <a:rPr lang="ru-RU" dirty="0" err="1"/>
              <a:t>дослідну</a:t>
            </a:r>
            <a:r>
              <a:rPr lang="ru-RU" dirty="0"/>
              <a:t> </a:t>
            </a:r>
            <a:r>
              <a:rPr lang="ru-RU" dirty="0" err="1"/>
              <a:t>лабораторію</a:t>
            </a:r>
            <a:r>
              <a:rPr lang="ru-RU" dirty="0"/>
              <a:t> і медико- </a:t>
            </a:r>
            <a:r>
              <a:rPr lang="ru-RU" dirty="0" err="1"/>
              <a:t>біологічне</a:t>
            </a:r>
            <a:r>
              <a:rPr lang="ru-RU" dirty="0"/>
              <a:t> </a:t>
            </a:r>
            <a:r>
              <a:rPr lang="ru-RU" dirty="0" err="1"/>
              <a:t>відділення</a:t>
            </a:r>
            <a:r>
              <a:rPr lang="ru-RU" dirty="0"/>
              <a:t> 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контролюють</a:t>
            </a:r>
            <a:r>
              <a:rPr lang="ru-RU" dirty="0"/>
              <a:t> </a:t>
            </a:r>
            <a:r>
              <a:rPr lang="ru-RU" dirty="0" err="1"/>
              <a:t>відбір</a:t>
            </a:r>
            <a:r>
              <a:rPr lang="ru-RU" dirty="0"/>
              <a:t> і </a:t>
            </a:r>
            <a:r>
              <a:rPr lang="ru-RU" dirty="0" err="1"/>
              <a:t>тренувальний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.</a:t>
            </a:r>
          </a:p>
          <a:p>
            <a:pPr marL="45720" indent="0">
              <a:buNone/>
            </a:pPr>
            <a:r>
              <a:rPr lang="ru-RU" dirty="0" err="1" smtClean="0"/>
              <a:t>Заключне</a:t>
            </a:r>
            <a:r>
              <a:rPr lang="ru-RU" dirty="0" smtClean="0"/>
              <a:t> </a:t>
            </a:r>
            <a:r>
              <a:rPr lang="ru-RU" dirty="0"/>
              <a:t>ланка в </a:t>
            </a:r>
            <a:r>
              <a:rPr lang="ru-RU" dirty="0" err="1"/>
              <a:t>підготовці</a:t>
            </a:r>
            <a:r>
              <a:rPr lang="ru-RU" dirty="0"/>
              <a:t> </a:t>
            </a:r>
            <a:r>
              <a:rPr lang="ru-RU" dirty="0" err="1"/>
              <a:t>спортсменів</a:t>
            </a:r>
            <a:r>
              <a:rPr lang="ru-RU" dirty="0"/>
              <a:t> для </a:t>
            </a:r>
            <a:r>
              <a:rPr lang="ru-RU" dirty="0" err="1"/>
              <a:t>вищих</a:t>
            </a:r>
            <a:r>
              <a:rPr lang="ru-RU" dirty="0"/>
              <a:t> </a:t>
            </a:r>
            <a:r>
              <a:rPr lang="ru-RU" dirty="0" err="1"/>
              <a:t>досягнень</a:t>
            </a:r>
            <a:r>
              <a:rPr lang="ru-RU" dirty="0"/>
              <a:t> - </a:t>
            </a:r>
            <a:r>
              <a:rPr lang="ru-RU" dirty="0" err="1"/>
              <a:t>елітні</a:t>
            </a:r>
            <a:r>
              <a:rPr lang="ru-RU" dirty="0"/>
              <a:t> </a:t>
            </a:r>
            <a:r>
              <a:rPr lang="ru-RU" dirty="0" err="1"/>
              <a:t>столичні</a:t>
            </a:r>
            <a:r>
              <a:rPr lang="ru-RU" dirty="0"/>
              <a:t> </a:t>
            </a:r>
            <a:r>
              <a:rPr lang="ru-RU" dirty="0" err="1"/>
              <a:t>спортивні</a:t>
            </a:r>
            <a:r>
              <a:rPr lang="ru-RU" dirty="0"/>
              <a:t> </a:t>
            </a:r>
            <a:r>
              <a:rPr lang="ru-RU" dirty="0" err="1"/>
              <a:t>центри</a:t>
            </a:r>
            <a:r>
              <a:rPr lang="ru-RU" dirty="0"/>
              <a:t> , </a:t>
            </a:r>
            <a:r>
              <a:rPr lang="ru-RU" dirty="0" err="1"/>
              <a:t>які</a:t>
            </a:r>
            <a:r>
              <a:rPr lang="ru-RU" dirty="0"/>
              <a:t> і є </a:t>
            </a:r>
            <a:r>
              <a:rPr lang="ru-RU" dirty="0" err="1"/>
              <a:t>національними</a:t>
            </a:r>
            <a:r>
              <a:rPr lang="ru-RU" dirty="0"/>
              <a:t> </a:t>
            </a:r>
            <a:r>
              <a:rPr lang="ru-RU" dirty="0" err="1"/>
              <a:t>збірними</a:t>
            </a:r>
            <a:r>
              <a:rPr lang="ru-RU" dirty="0"/>
              <a:t> Китаю. </a:t>
            </a:r>
            <a:r>
              <a:rPr lang="ru-RU" dirty="0" err="1"/>
              <a:t>Туди</a:t>
            </a:r>
            <a:r>
              <a:rPr lang="ru-RU" dirty="0"/>
              <a:t> </a:t>
            </a:r>
            <a:r>
              <a:rPr lang="ru-RU" dirty="0" err="1"/>
              <a:t>потрапляють</a:t>
            </a:r>
            <a:r>
              <a:rPr lang="ru-RU" dirty="0"/>
              <a:t> </a:t>
            </a:r>
            <a:r>
              <a:rPr lang="ru-RU" dirty="0" err="1"/>
              <a:t>чемпіони</a:t>
            </a:r>
            <a:r>
              <a:rPr lang="ru-RU" dirty="0"/>
              <a:t> </a:t>
            </a:r>
            <a:r>
              <a:rPr lang="ru-RU" dirty="0" err="1"/>
              <a:t>провінцій</a:t>
            </a:r>
            <a:r>
              <a:rPr lang="ru-RU" dirty="0"/>
              <a:t> ,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талановиті</a:t>
            </a:r>
            <a:r>
              <a:rPr lang="ru-RU" dirty="0"/>
              <a:t> </a:t>
            </a:r>
            <a:r>
              <a:rPr lang="ru-RU" dirty="0" err="1"/>
              <a:t>спортсмени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демонструють</a:t>
            </a:r>
            <a:r>
              <a:rPr lang="ru-RU" dirty="0"/>
              <a:t> </a:t>
            </a:r>
            <a:r>
              <a:rPr lang="ru-RU" dirty="0" err="1"/>
              <a:t>рідкісні</a:t>
            </a:r>
            <a:r>
              <a:rPr lang="ru-RU" dirty="0"/>
              <a:t>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виді</a:t>
            </a:r>
            <a:r>
              <a:rPr lang="ru-RU" dirty="0"/>
              <a:t> спорту </a:t>
            </a:r>
            <a:r>
              <a:rPr lang="ru-RU" dirty="0" err="1"/>
              <a:t>досягнення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0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Юні китайські гімнастки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640960" cy="563496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1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0"/>
            <a:ext cx="5966666" cy="105273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Візитка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196752"/>
            <a:ext cx="7560840" cy="5661248"/>
          </a:xfrm>
        </p:spPr>
        <p:txBody>
          <a:bodyPr>
            <a:normAutofit lnSpcReduction="10000"/>
          </a:bodyPr>
          <a:lstStyle/>
          <a:p>
            <a:pPr algn="l"/>
            <a:r>
              <a:rPr lang="uk-UA" i="1" dirty="0"/>
              <a:t>Офіційна назва </a:t>
            </a:r>
            <a:r>
              <a:rPr lang="uk-UA" dirty="0" smtClean="0"/>
              <a:t>- Китайська </a:t>
            </a:r>
            <a:r>
              <a:rPr lang="uk-UA" dirty="0"/>
              <a:t>Народна </a:t>
            </a:r>
            <a:r>
              <a:rPr lang="uk-UA" dirty="0" smtClean="0"/>
              <a:t>Республіка.</a:t>
            </a:r>
          </a:p>
          <a:p>
            <a:pPr algn="l"/>
            <a:r>
              <a:rPr lang="uk-UA" i="1" dirty="0" err="1" smtClean="0"/>
              <a:t>Площа</a:t>
            </a:r>
            <a:r>
              <a:rPr lang="uk-UA" dirty="0" err="1" smtClean="0"/>
              <a:t>-</a:t>
            </a:r>
            <a:r>
              <a:rPr lang="uk-UA" dirty="0" smtClean="0"/>
              <a:t> 9,6 </a:t>
            </a:r>
            <a:r>
              <a:rPr lang="uk-UA" dirty="0" err="1" smtClean="0"/>
              <a:t>млн</a:t>
            </a:r>
            <a:r>
              <a:rPr lang="uk-UA" dirty="0" smtClean="0"/>
              <a:t> км ² (3-те місце у світі ).</a:t>
            </a:r>
          </a:p>
          <a:p>
            <a:pPr algn="l"/>
            <a:r>
              <a:rPr lang="uk-UA" i="1" dirty="0" smtClean="0"/>
              <a:t>Населення</a:t>
            </a:r>
            <a:r>
              <a:rPr lang="uk-UA" dirty="0" smtClean="0"/>
              <a:t> -1,33 </a:t>
            </a:r>
            <a:r>
              <a:rPr lang="uk-UA" dirty="0" err="1" smtClean="0"/>
              <a:t>млрд</a:t>
            </a:r>
            <a:r>
              <a:rPr lang="uk-UA" dirty="0" smtClean="0"/>
              <a:t> чол.(1-ше місце в світі).</a:t>
            </a:r>
          </a:p>
          <a:p>
            <a:pPr algn="l"/>
            <a:r>
              <a:rPr lang="uk-UA" i="1" dirty="0" smtClean="0"/>
              <a:t>Столиця</a:t>
            </a:r>
            <a:r>
              <a:rPr lang="uk-UA" dirty="0" smtClean="0"/>
              <a:t> - Пекін.</a:t>
            </a:r>
          </a:p>
          <a:p>
            <a:pPr algn="l"/>
            <a:r>
              <a:rPr lang="uk-UA" i="1" dirty="0" smtClean="0"/>
              <a:t>Тип країни </a:t>
            </a:r>
            <a:r>
              <a:rPr lang="uk-UA" dirty="0" err="1" smtClean="0"/>
              <a:t>–країна</a:t>
            </a:r>
            <a:r>
              <a:rPr lang="uk-UA" dirty="0" smtClean="0"/>
              <a:t> з паливною економікою .</a:t>
            </a:r>
          </a:p>
          <a:p>
            <a:pPr algn="l"/>
            <a:r>
              <a:rPr lang="uk-UA" i="1" dirty="0" smtClean="0"/>
              <a:t>ВВП на душу населення </a:t>
            </a:r>
            <a:r>
              <a:rPr lang="uk-UA" dirty="0" smtClean="0"/>
              <a:t>- </a:t>
            </a:r>
            <a:r>
              <a:rPr lang="en-US" dirty="0" smtClean="0"/>
              <a:t>$</a:t>
            </a:r>
            <a:r>
              <a:rPr lang="uk-UA" dirty="0" smtClean="0"/>
              <a:t>2 968.</a:t>
            </a:r>
          </a:p>
          <a:p>
            <a:pPr algn="l"/>
            <a:r>
              <a:rPr lang="uk-UA" i="1" dirty="0"/>
              <a:t>Державний устрій </a:t>
            </a:r>
            <a:r>
              <a:rPr lang="uk-UA" dirty="0" smtClean="0"/>
              <a:t>- соціалістична республіка,унітарна держава .</a:t>
            </a:r>
          </a:p>
          <a:p>
            <a:pPr algn="l"/>
            <a:r>
              <a:rPr lang="uk-UA" i="1" dirty="0" smtClean="0"/>
              <a:t>Склад території </a:t>
            </a:r>
            <a:r>
              <a:rPr lang="uk-UA" dirty="0" smtClean="0"/>
              <a:t>- </a:t>
            </a:r>
            <a:r>
              <a:rPr lang="ru-RU" dirty="0" smtClean="0"/>
              <a:t>23 </a:t>
            </a:r>
            <a:r>
              <a:rPr lang="uk-UA" dirty="0" smtClean="0"/>
              <a:t>провінції</a:t>
            </a:r>
            <a:r>
              <a:rPr lang="ru-RU" dirty="0" smtClean="0"/>
              <a:t>, </a:t>
            </a:r>
            <a:r>
              <a:rPr lang="ru-RU" dirty="0"/>
              <a:t>5 </a:t>
            </a:r>
            <a:r>
              <a:rPr lang="ru-RU" dirty="0" err="1"/>
              <a:t>автономних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 і 4 </a:t>
            </a:r>
            <a:r>
              <a:rPr lang="ru-RU" dirty="0" err="1"/>
              <a:t>міста</a:t>
            </a:r>
            <a:r>
              <a:rPr lang="ru-RU" dirty="0"/>
              <a:t> центрального </a:t>
            </a:r>
            <a:r>
              <a:rPr lang="ru-RU" dirty="0" err="1" smtClean="0"/>
              <a:t>підпорядкування</a:t>
            </a:r>
            <a:r>
              <a:rPr lang="ru-RU" dirty="0" smtClean="0"/>
              <a:t>: </a:t>
            </a:r>
            <a:r>
              <a:rPr lang="ru-RU" dirty="0" err="1" smtClean="0"/>
              <a:t>Пекін,Шанхай</a:t>
            </a:r>
            <a:r>
              <a:rPr lang="ru-RU" dirty="0" smtClean="0"/>
              <a:t> ,</a:t>
            </a:r>
            <a:r>
              <a:rPr lang="ru-RU" dirty="0" err="1"/>
              <a:t>Т</a:t>
            </a:r>
            <a:r>
              <a:rPr lang="ru-RU" dirty="0" err="1" smtClean="0"/>
              <a:t>яньцзінь</a:t>
            </a:r>
            <a:r>
              <a:rPr lang="ru-RU" dirty="0" smtClean="0"/>
              <a:t> ,</a:t>
            </a:r>
            <a:r>
              <a:rPr lang="ru-RU" dirty="0" err="1" smtClean="0"/>
              <a:t>Чунцін</a:t>
            </a:r>
            <a:r>
              <a:rPr lang="ru-RU" dirty="0" smtClean="0"/>
              <a:t> ;2 </a:t>
            </a:r>
            <a:r>
              <a:rPr lang="ru-RU" dirty="0" err="1" smtClean="0"/>
              <a:t>спеціальні</a:t>
            </a:r>
            <a:r>
              <a:rPr lang="ru-RU" dirty="0" smtClean="0"/>
              <a:t> </a:t>
            </a:r>
            <a:r>
              <a:rPr lang="ru-RU" dirty="0" err="1" smtClean="0"/>
              <a:t>адміністративні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 : Сянган та </a:t>
            </a:r>
            <a:r>
              <a:rPr lang="ru-RU" dirty="0" err="1"/>
              <a:t>А</a:t>
            </a:r>
            <a:r>
              <a:rPr lang="ru-RU" dirty="0" err="1" smtClean="0"/>
              <a:t>омин</a:t>
            </a:r>
            <a:r>
              <a:rPr lang="ru-RU" dirty="0" smtClean="0"/>
              <a:t>  .</a:t>
            </a:r>
          </a:p>
          <a:p>
            <a:pPr algn="l"/>
            <a:r>
              <a:rPr lang="uk-UA" i="1" dirty="0" smtClean="0"/>
              <a:t>Член міжнародних організацій </a:t>
            </a:r>
            <a:r>
              <a:rPr lang="uk-UA" dirty="0" smtClean="0"/>
              <a:t>– ООН ,АТЕС та ін.</a:t>
            </a:r>
          </a:p>
          <a:p>
            <a:pPr algn="l"/>
            <a:r>
              <a:rPr lang="uk-UA" i="1" dirty="0" smtClean="0"/>
              <a:t>Офіційна мова </a:t>
            </a:r>
            <a:r>
              <a:rPr lang="uk-UA" dirty="0" smtClean="0"/>
              <a:t>- китайська .</a:t>
            </a:r>
          </a:p>
          <a:p>
            <a:pPr algn="l"/>
            <a:r>
              <a:rPr lang="uk-UA" i="1" dirty="0" err="1" smtClean="0"/>
              <a:t>Релігії</a:t>
            </a:r>
            <a:r>
              <a:rPr lang="uk-UA" dirty="0" err="1" smtClean="0"/>
              <a:t>-</a:t>
            </a:r>
            <a:r>
              <a:rPr lang="uk-UA" dirty="0" smtClean="0"/>
              <a:t> буддизм , конфуціанство , даосизм .</a:t>
            </a:r>
          </a:p>
          <a:p>
            <a:pPr algn="l"/>
            <a:r>
              <a:rPr lang="uk-UA" i="1" dirty="0" err="1" smtClean="0"/>
              <a:t>Валюта</a:t>
            </a:r>
            <a:r>
              <a:rPr lang="uk-UA" dirty="0" err="1" smtClean="0"/>
              <a:t>-</a:t>
            </a:r>
            <a:r>
              <a:rPr lang="uk-UA" dirty="0" smtClean="0"/>
              <a:t> юань.</a:t>
            </a:r>
          </a:p>
          <a:p>
            <a:pPr algn="l"/>
            <a:endParaRPr lang="uk-UA" dirty="0" smtClean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2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i="1" dirty="0" err="1" smtClean="0"/>
              <a:t>Нац</a:t>
            </a:r>
            <a:r>
              <a:rPr lang="uk-UA" sz="4400" i="1" dirty="0" smtClean="0"/>
              <a:t>і</a:t>
            </a:r>
            <a:r>
              <a:rPr lang="ru-RU" sz="4400" i="1" dirty="0" err="1" smtClean="0"/>
              <a:t>ональна</a:t>
            </a:r>
            <a:r>
              <a:rPr lang="ru-RU" sz="4400" i="1" dirty="0" smtClean="0"/>
              <a:t> кухня </a:t>
            </a:r>
            <a:endParaRPr lang="ru-RU" sz="44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08720"/>
            <a:ext cx="8712968" cy="577897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err="1"/>
              <a:t>Китайська</a:t>
            </a:r>
            <a:r>
              <a:rPr lang="ru-RU" dirty="0"/>
              <a:t> кухня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, </a:t>
            </a:r>
            <a:r>
              <a:rPr lang="ru-RU" dirty="0" err="1"/>
              <a:t>кожна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: </a:t>
            </a:r>
            <a:r>
              <a:rPr lang="ru-RU" dirty="0" err="1"/>
              <a:t>сичуаньську</a:t>
            </a:r>
            <a:r>
              <a:rPr lang="ru-RU" dirty="0"/>
              <a:t>, </a:t>
            </a:r>
            <a:r>
              <a:rPr lang="ru-RU" dirty="0" err="1"/>
              <a:t>шаньдуньську</a:t>
            </a:r>
            <a:r>
              <a:rPr lang="ru-RU" dirty="0"/>
              <a:t>, </a:t>
            </a:r>
            <a:r>
              <a:rPr lang="ru-RU" dirty="0" err="1"/>
              <a:t>гуандунську</a:t>
            </a:r>
            <a:r>
              <a:rPr lang="ru-RU" dirty="0"/>
              <a:t> та </a:t>
            </a:r>
            <a:r>
              <a:rPr lang="ru-RU" dirty="0" err="1"/>
              <a:t>шанхайську</a:t>
            </a:r>
            <a:r>
              <a:rPr lang="ru-RU" dirty="0"/>
              <a:t>. </a:t>
            </a:r>
            <a:r>
              <a:rPr lang="ru-RU" dirty="0" err="1"/>
              <a:t>Диференціація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історично</a:t>
            </a:r>
            <a:r>
              <a:rPr lang="ru-RU" dirty="0"/>
              <a:t> за </a:t>
            </a:r>
            <a:r>
              <a:rPr lang="ru-RU" dirty="0" err="1"/>
              <a:t>географічним</a:t>
            </a:r>
            <a:r>
              <a:rPr lang="ru-RU" dirty="0"/>
              <a:t> принципом. </a:t>
            </a:r>
            <a:r>
              <a:rPr lang="ru-RU" dirty="0" err="1"/>
              <a:t>Відмінності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кухонь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/>
              <a:t>традиціями</a:t>
            </a:r>
            <a:r>
              <a:rPr lang="ru-RU" dirty="0"/>
              <a:t> і культурою кожного </a:t>
            </a:r>
            <a:r>
              <a:rPr lang="ru-RU" dirty="0" err="1"/>
              <a:t>окремого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. </a:t>
            </a:r>
            <a:r>
              <a:rPr lang="ru-RU" dirty="0" err="1"/>
              <a:t>Найцікавіші</a:t>
            </a:r>
            <a:r>
              <a:rPr lang="ru-RU" dirty="0"/>
              <a:t> страви, </a:t>
            </a:r>
            <a:r>
              <a:rPr lang="ru-RU" dirty="0" err="1"/>
              <a:t>звичайно</a:t>
            </a:r>
            <a:r>
              <a:rPr lang="ru-RU" dirty="0"/>
              <a:t>, </a:t>
            </a:r>
            <a:r>
              <a:rPr lang="ru-RU" dirty="0" err="1"/>
              <a:t>готують</a:t>
            </a:r>
            <a:r>
              <a:rPr lang="ru-RU" dirty="0"/>
              <a:t> на </a:t>
            </a:r>
            <a:r>
              <a:rPr lang="ru-RU" dirty="0" err="1"/>
              <a:t>святковий</a:t>
            </a:r>
            <a:r>
              <a:rPr lang="ru-RU" dirty="0"/>
              <a:t> </a:t>
            </a:r>
            <a:r>
              <a:rPr lang="ru-RU" dirty="0" err="1"/>
              <a:t>стіл</a:t>
            </a:r>
            <a:r>
              <a:rPr lang="ru-RU" dirty="0"/>
              <a:t>. Особливо </a:t>
            </a:r>
            <a:r>
              <a:rPr lang="ru-RU" dirty="0" err="1"/>
              <a:t>під</a:t>
            </a:r>
            <a:r>
              <a:rPr lang="ru-RU" dirty="0"/>
              <a:t> час свята </a:t>
            </a:r>
            <a:r>
              <a:rPr lang="ru-RU" dirty="0" err="1"/>
              <a:t>весни</a:t>
            </a:r>
            <a:r>
              <a:rPr lang="ru-RU" dirty="0"/>
              <a:t> за </a:t>
            </a:r>
            <a:r>
              <a:rPr lang="ru-RU" dirty="0" err="1"/>
              <a:t>місячним</a:t>
            </a:r>
            <a:r>
              <a:rPr lang="ru-RU" dirty="0"/>
              <a:t> календарем, яке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Новим</a:t>
            </a:r>
            <a:r>
              <a:rPr lang="ru-RU" dirty="0"/>
              <a:t> роком. На </a:t>
            </a:r>
            <a:r>
              <a:rPr lang="ru-RU" dirty="0" err="1"/>
              <a:t>святковий</a:t>
            </a:r>
            <a:r>
              <a:rPr lang="ru-RU" dirty="0"/>
              <a:t> </a:t>
            </a:r>
            <a:r>
              <a:rPr lang="ru-RU" dirty="0" err="1"/>
              <a:t>стіл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подавати</a:t>
            </a:r>
            <a:r>
              <a:rPr lang="ru-RU" dirty="0"/>
              <a:t> </a:t>
            </a:r>
            <a:r>
              <a:rPr lang="ru-RU" dirty="0" err="1"/>
              <a:t>парну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- 6, 8, 10…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зважати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шість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- </a:t>
            </a:r>
            <a:r>
              <a:rPr lang="ru-RU" dirty="0" err="1"/>
              <a:t>ознака</a:t>
            </a:r>
            <a:r>
              <a:rPr lang="ru-RU" dirty="0"/>
              <a:t> </a:t>
            </a:r>
            <a:r>
              <a:rPr lang="ru-RU" dirty="0" err="1"/>
              <a:t>благополуччя</a:t>
            </a:r>
            <a:r>
              <a:rPr lang="ru-RU" dirty="0"/>
              <a:t>, а 8 - </a:t>
            </a:r>
            <a:r>
              <a:rPr lang="ru-RU" dirty="0" err="1"/>
              <a:t>багатства</a:t>
            </a:r>
            <a:r>
              <a:rPr lang="ru-RU" dirty="0" smtClean="0"/>
              <a:t>.</a:t>
            </a:r>
            <a:endParaRPr lang="ru-RU" dirty="0"/>
          </a:p>
          <a:p>
            <a:pPr marL="45720" indent="0">
              <a:buNone/>
            </a:pP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звичай</a:t>
            </a:r>
            <a:r>
              <a:rPr lang="ru-RU" dirty="0"/>
              <a:t> до Нового року </a:t>
            </a:r>
            <a:r>
              <a:rPr lang="ru-RU" dirty="0" err="1"/>
              <a:t>готувати</a:t>
            </a:r>
            <a:r>
              <a:rPr lang="ru-RU" dirty="0"/>
              <a:t> </a:t>
            </a:r>
            <a:r>
              <a:rPr lang="ru-RU" dirty="0" err="1"/>
              <a:t>стільки</a:t>
            </a:r>
            <a:r>
              <a:rPr lang="ru-RU" dirty="0"/>
              <a:t> </a:t>
            </a:r>
            <a:r>
              <a:rPr lang="ru-RU" dirty="0" err="1"/>
              <a:t>пиріжків</a:t>
            </a:r>
            <a:r>
              <a:rPr lang="ru-RU" dirty="0"/>
              <a:t>, </a:t>
            </a:r>
            <a:r>
              <a:rPr lang="ru-RU" dirty="0" err="1"/>
              <a:t>пампушок</a:t>
            </a:r>
            <a:r>
              <a:rPr lang="ru-RU" dirty="0"/>
              <a:t>,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смажених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вистачало</a:t>
            </a:r>
            <a:r>
              <a:rPr lang="ru-RU" dirty="0"/>
              <a:t> на </a:t>
            </a:r>
            <a:r>
              <a:rPr lang="ru-RU" dirty="0" err="1"/>
              <a:t>місяць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- пампушки на пару, пампушки з </a:t>
            </a:r>
            <a:r>
              <a:rPr lang="ru-RU" dirty="0" err="1"/>
              <a:t>фініками</a:t>
            </a:r>
            <a:r>
              <a:rPr lang="ru-RU" dirty="0"/>
              <a:t>, </a:t>
            </a:r>
            <a:r>
              <a:rPr lang="ru-RU" dirty="0" err="1"/>
              <a:t>овочеві</a:t>
            </a:r>
            <a:r>
              <a:rPr lang="ru-RU" dirty="0"/>
              <a:t> </a:t>
            </a:r>
            <a:r>
              <a:rPr lang="ru-RU" dirty="0" err="1"/>
              <a:t>пиріжки</a:t>
            </a:r>
            <a:r>
              <a:rPr lang="ru-RU" dirty="0"/>
              <a:t> і </a:t>
            </a:r>
            <a:r>
              <a:rPr lang="ru-RU" dirty="0" err="1"/>
              <a:t>пиріжки</a:t>
            </a:r>
            <a:r>
              <a:rPr lang="ru-RU" dirty="0"/>
              <a:t> з </a:t>
            </a:r>
            <a:r>
              <a:rPr lang="ru-RU" dirty="0" err="1"/>
              <a:t>цукром</a:t>
            </a:r>
            <a:r>
              <a:rPr lang="ru-RU" dirty="0"/>
              <a:t>, </a:t>
            </a:r>
            <a:r>
              <a:rPr lang="ru-RU" dirty="0" err="1"/>
              <a:t>смажена</a:t>
            </a:r>
            <a:r>
              <a:rPr lang="ru-RU" dirty="0"/>
              <a:t> солодка </a:t>
            </a:r>
            <a:r>
              <a:rPr lang="ru-RU" dirty="0" err="1"/>
              <a:t>картопля</a:t>
            </a:r>
            <a:r>
              <a:rPr lang="ru-RU" dirty="0"/>
              <a:t>. </a:t>
            </a:r>
            <a:r>
              <a:rPr lang="ru-RU" dirty="0" err="1"/>
              <a:t>Готують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пиріжки</a:t>
            </a:r>
            <a:r>
              <a:rPr lang="ru-RU" dirty="0"/>
              <a:t> з </a:t>
            </a:r>
            <a:r>
              <a:rPr lang="ru-RU" dirty="0" err="1"/>
              <a:t>м'ясом</a:t>
            </a:r>
            <a:r>
              <a:rPr lang="ru-RU" dirty="0"/>
              <a:t>,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м'ясо</a:t>
            </a:r>
            <a:r>
              <a:rPr lang="ru-RU" dirty="0"/>
              <a:t> і </a:t>
            </a:r>
            <a:r>
              <a:rPr lang="ru-RU" dirty="0" err="1"/>
              <a:t>риба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свята </a:t>
            </a:r>
            <a:r>
              <a:rPr lang="ru-RU" dirty="0" err="1"/>
              <a:t>обов'язково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бути на </a:t>
            </a:r>
            <a:r>
              <a:rPr lang="ru-RU" dirty="0" err="1"/>
              <a:t>святковому</a:t>
            </a:r>
            <a:r>
              <a:rPr lang="ru-RU" dirty="0"/>
              <a:t> </a:t>
            </a:r>
            <a:r>
              <a:rPr lang="ru-RU" dirty="0" err="1"/>
              <a:t>столі</a:t>
            </a:r>
            <a:r>
              <a:rPr lang="ru-RU" dirty="0"/>
              <a:t>. </a:t>
            </a:r>
            <a:r>
              <a:rPr lang="ru-RU" dirty="0" err="1"/>
              <a:t>Вимова</a:t>
            </a:r>
            <a:r>
              <a:rPr lang="ru-RU" dirty="0"/>
              <a:t> </a:t>
            </a:r>
            <a:r>
              <a:rPr lang="ru-RU" dirty="0" err="1"/>
              <a:t>ієрогліфа</a:t>
            </a:r>
            <a:r>
              <a:rPr lang="ru-RU" dirty="0"/>
              <a:t> "</a:t>
            </a:r>
            <a:r>
              <a:rPr lang="ru-RU" dirty="0" err="1"/>
              <a:t>риба</a:t>
            </a:r>
            <a:r>
              <a:rPr lang="ru-RU" dirty="0"/>
              <a:t>" </a:t>
            </a:r>
            <a:r>
              <a:rPr lang="ru-RU" dirty="0" err="1"/>
              <a:t>збігається</a:t>
            </a:r>
            <a:r>
              <a:rPr lang="ru-RU" dirty="0"/>
              <a:t> з </a:t>
            </a:r>
            <a:r>
              <a:rPr lang="ru-RU" dirty="0" err="1"/>
              <a:t>вимовою</a:t>
            </a:r>
            <a:r>
              <a:rPr lang="ru-RU" dirty="0"/>
              <a:t> </a:t>
            </a:r>
            <a:r>
              <a:rPr lang="ru-RU" dirty="0" err="1"/>
              <a:t>ієрогліфа</a:t>
            </a:r>
            <a:r>
              <a:rPr lang="ru-RU" dirty="0"/>
              <a:t> "</a:t>
            </a:r>
            <a:r>
              <a:rPr lang="ru-RU" dirty="0" err="1"/>
              <a:t>добробут</a:t>
            </a:r>
            <a:r>
              <a:rPr lang="ru-RU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5371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3560"/>
            <a:ext cx="8856984" cy="66913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Популярні китайські страви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836712"/>
            <a:ext cx="8784976" cy="6021288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96844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366" y="908946"/>
            <a:ext cx="3840690" cy="259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42" y="3356992"/>
            <a:ext cx="381279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428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3829"/>
            <a:ext cx="8496944" cy="802883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/>
              <a:t>Архітектура </a:t>
            </a:r>
            <a:endParaRPr lang="ru-RU" i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23528" y="908720"/>
            <a:ext cx="3888432" cy="58509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716016" y="908720"/>
            <a:ext cx="4138792" cy="5850984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88843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10445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9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86409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Велична китайська стіна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568952" cy="5346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51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9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2008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               </a:t>
            </a:r>
            <a:r>
              <a:rPr lang="ru-RU" i="1" dirty="0" smtClean="0"/>
              <a:t>Храм неба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80728"/>
            <a:ext cx="8856984" cy="5688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3051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103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648072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err="1" smtClean="0"/>
              <a:t>Загадкова</a:t>
            </a:r>
            <a:r>
              <a:rPr lang="ru-RU" dirty="0" smtClean="0"/>
              <a:t> </a:t>
            </a:r>
            <a:r>
              <a:rPr lang="ru-RU" dirty="0" err="1" smtClean="0"/>
              <a:t>теракотова</a:t>
            </a:r>
            <a:r>
              <a:rPr lang="ru-RU" dirty="0" smtClean="0"/>
              <a:t> </a:t>
            </a:r>
            <a:r>
              <a:rPr lang="ru-RU" dirty="0" err="1" smtClean="0"/>
              <a:t>армія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836712"/>
            <a:ext cx="8732440" cy="5904656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5327"/>
            <a:ext cx="8784976" cy="586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3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712968" cy="6624736"/>
          </a:xfrm>
        </p:spPr>
        <p:txBody>
          <a:bodyPr/>
          <a:lstStyle/>
          <a:p>
            <a:r>
              <a:rPr lang="uk-UA" dirty="0" smtClean="0"/>
              <a:t>                                       </a:t>
            </a:r>
          </a:p>
          <a:p>
            <a:r>
              <a:rPr lang="uk-UA" dirty="0"/>
              <a:t> </a:t>
            </a:r>
            <a:r>
              <a:rPr lang="uk-UA" dirty="0" smtClean="0"/>
              <a:t>                                     </a:t>
            </a:r>
          </a:p>
          <a:p>
            <a:r>
              <a:rPr lang="uk-UA" dirty="0"/>
              <a:t> </a:t>
            </a:r>
            <a:r>
              <a:rPr lang="uk-UA" dirty="0" smtClean="0"/>
              <a:t>                                 </a:t>
            </a:r>
          </a:p>
          <a:p>
            <a:pPr algn="r"/>
            <a:endParaRPr lang="uk-UA" dirty="0" smtClean="0"/>
          </a:p>
          <a:p>
            <a:pPr marL="45720" indent="0">
              <a:buNone/>
            </a:pPr>
            <a:r>
              <a:rPr lang="uk-UA" dirty="0" smtClean="0"/>
              <a:t>                                      </a:t>
            </a:r>
            <a:endParaRPr lang="uk-UA" dirty="0"/>
          </a:p>
          <a:p>
            <a:pPr marL="45720" indent="0">
              <a:buNone/>
            </a:pPr>
            <a:r>
              <a:rPr lang="uk-UA" dirty="0" smtClean="0"/>
              <a:t>                                       </a:t>
            </a:r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 smtClean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 smtClean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880319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8840"/>
            <a:ext cx="231396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20" y="4581128"/>
            <a:ext cx="3282581" cy="179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81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/>
              <a:t>Юань – </a:t>
            </a:r>
            <a:r>
              <a:rPr lang="ru-RU" sz="4000" dirty="0" err="1" smtClean="0"/>
              <a:t>китайска</a:t>
            </a:r>
            <a:r>
              <a:rPr lang="ru-RU" sz="4000" dirty="0" smtClean="0"/>
              <a:t> </a:t>
            </a:r>
            <a:r>
              <a:rPr lang="ru-RU" sz="4000" dirty="0" err="1" smtClean="0"/>
              <a:t>грошова</a:t>
            </a:r>
            <a:r>
              <a:rPr lang="ru-RU" sz="4000" dirty="0" smtClean="0"/>
              <a:t> </a:t>
            </a:r>
            <a:r>
              <a:rPr lang="ru-RU" sz="4000" dirty="0" err="1" smtClean="0"/>
              <a:t>одиниця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08720"/>
            <a:ext cx="8928992" cy="583264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                               </a:t>
            </a:r>
            <a:r>
              <a:rPr lang="ru-RU" sz="2800" b="1" dirty="0" err="1" smtClean="0"/>
              <a:t>Китайськи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монети</a:t>
            </a:r>
            <a:r>
              <a:rPr lang="ru-RU" sz="2800" b="1" dirty="0" smtClean="0"/>
              <a:t>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895008"/>
            <a:ext cx="2915816" cy="267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95008"/>
            <a:ext cx="2952328" cy="267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95009"/>
            <a:ext cx="2971004" cy="267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0500"/>
            <a:ext cx="21907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7" y="5445224"/>
            <a:ext cx="228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70" y="4000501"/>
            <a:ext cx="5542669" cy="25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25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3" cy="792088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 smtClean="0"/>
              <a:t>Географічне положення Китаю </a:t>
            </a:r>
            <a:endParaRPr lang="ru-RU" sz="40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496944" cy="554461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Китай розташований у Центральній і Східній Азії і є однією з найбільших за площею держав світу. На сході омивається водами Жовтого, </a:t>
            </a:r>
            <a:r>
              <a:rPr lang="uk-UA" dirty="0" err="1" smtClean="0"/>
              <a:t>Східно-Китайського</a:t>
            </a:r>
            <a:r>
              <a:rPr lang="uk-UA" dirty="0" smtClean="0"/>
              <a:t> і Південно-Китайського морів Тихого океану. Має численні острови, найбільші — Тайвань і Хайнань. На півночі Китай межує з Росією і Монголією, на заході і півдні — з Афганістаном, Індією, Непалом, </a:t>
            </a:r>
            <a:r>
              <a:rPr lang="uk-UA" dirty="0" err="1" smtClean="0"/>
              <a:t>Сіккімом</a:t>
            </a:r>
            <a:r>
              <a:rPr lang="uk-UA" dirty="0" smtClean="0"/>
              <a:t>, Бутаном, Бірмою, Лаосом і В'єтнамом, на північному сході — із Корейською Народно-Демократичною Республікою.</a:t>
            </a:r>
          </a:p>
          <a:p>
            <a:pPr marL="45720" indent="0">
              <a:buNone/>
            </a:pPr>
            <a:r>
              <a:rPr lang="uk-UA" dirty="0" smtClean="0"/>
              <a:t>Щодо географічного розташування поділяється на східну частину, що лежить в межах Східної Азії, і західну — Центральна Азія.</a:t>
            </a:r>
          </a:p>
          <a:p>
            <a:pPr marL="45720" indent="0">
              <a:buNone/>
            </a:pPr>
            <a:r>
              <a:rPr lang="uk-UA" dirty="0"/>
              <a:t>Китай має багато різноманітних ландшафтів. Гори і плато переважають на заході, а низини — на сході і південному сході. В результаті цього, основні ріки течуть з заходу на схід, включаючи великі річки Хуанхе, Янцзи, Амур, а деякі — на південь (Ріка Перлин, Меконг, Брахмапутра). Більшість рік Китаю впадають у Тихий океан. Клімат Китаю різноманітний. Північна зона, яка включає Пекін, особлива дуже холодними зимами. Центральна зона, яка включає Шанхай, є помірною. Південна зона, яка включає Гуанчжоу, характерна субтропічним кліматом.</a:t>
            </a:r>
          </a:p>
        </p:txBody>
      </p:sp>
    </p:spTree>
    <p:extLst>
      <p:ext uri="{BB962C8B-B14F-4D97-AF65-F5344CB8AC3E}">
        <p14:creationId xmlns:p14="http://schemas.microsoft.com/office/powerpoint/2010/main" val="39221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504056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/>
              <a:t>П</a:t>
            </a:r>
            <a:r>
              <a:rPr lang="uk-UA" sz="3600" dirty="0" smtClean="0"/>
              <a:t>рирода Китаю 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23528" y="836712"/>
            <a:ext cx="8496944" cy="5832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2899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3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368152"/>
          </a:xfrm>
        </p:spPr>
        <p:txBody>
          <a:bodyPr/>
          <a:lstStyle/>
          <a:p>
            <a:pPr marL="0" indent="0" algn="ctr">
              <a:buNone/>
            </a:pPr>
            <a:r>
              <a:rPr lang="uk-UA" sz="4400" i="1" dirty="0" smtClean="0"/>
              <a:t>Ресурси Китаю </a:t>
            </a: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Мінеральні  ресурси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700808"/>
            <a:ext cx="8928992" cy="4896544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uk-UA" dirty="0"/>
              <a:t>Китай – країна багата на різноманітні корисні копалини. На території Китаю є великі запаси алюмінію, сурми, міді, олова, титану, вольфраму, цинку. Але мало запасів кадмію, кобальту, платини, алмазів</a:t>
            </a:r>
            <a:r>
              <a:rPr lang="uk-UA" dirty="0" smtClean="0"/>
              <a:t>.</a:t>
            </a:r>
          </a:p>
          <a:p>
            <a:pPr marL="45720" indent="0">
              <a:buNone/>
            </a:pPr>
            <a:r>
              <a:rPr lang="uk-UA" dirty="0" smtClean="0"/>
              <a:t> </a:t>
            </a:r>
            <a:r>
              <a:rPr lang="uk-UA" dirty="0"/>
              <a:t>Місцезнаходження і склад мінеральних ресурсів Китаю : основні родовища нафти і природного газу знаходяться на </a:t>
            </a:r>
            <a:r>
              <a:rPr lang="uk-UA" dirty="0" err="1"/>
              <a:t>Північно-</a:t>
            </a:r>
            <a:r>
              <a:rPr lang="uk-UA" dirty="0"/>
              <a:t> сході , Півночі і </a:t>
            </a:r>
            <a:r>
              <a:rPr lang="uk-UA" dirty="0" err="1" smtClean="0"/>
              <a:t>Північно</a:t>
            </a:r>
            <a:r>
              <a:rPr lang="uk-UA" dirty="0" smtClean="0"/>
              <a:t> - </a:t>
            </a:r>
            <a:r>
              <a:rPr lang="uk-UA" dirty="0"/>
              <a:t>заході країни. Вугільні копальні розташовуються в багатьох регіонах , але в основному вони зосереджені на </a:t>
            </a:r>
            <a:r>
              <a:rPr lang="uk-UA" dirty="0" err="1" smtClean="0"/>
              <a:t>Північно</a:t>
            </a:r>
            <a:r>
              <a:rPr lang="uk-UA" dirty="0" smtClean="0"/>
              <a:t> - </a:t>
            </a:r>
            <a:r>
              <a:rPr lang="uk-UA" dirty="0"/>
              <a:t>сході , Півночі та </a:t>
            </a:r>
            <a:r>
              <a:rPr lang="uk-UA" dirty="0" err="1"/>
              <a:t>Південно-</a:t>
            </a:r>
            <a:r>
              <a:rPr lang="uk-UA" dirty="0"/>
              <a:t> заході . Поклади мідь знаходяться на Південно-заході , </a:t>
            </a:r>
            <a:r>
              <a:rPr lang="uk-UA" dirty="0" err="1"/>
              <a:t>Північно-</a:t>
            </a:r>
            <a:r>
              <a:rPr lang="uk-UA" dirty="0"/>
              <a:t> заході і Сході. Поклади свинцю і цинку поширені по всій країні. Запаси вольфраму , олова , молібдену , сурми , рідкоземельних металів сконцентровані на Півдні і Півночі. Поклади золота і срібла розташовані у всіх куточках країни , включаючи Тайвань , де знаходяться їхні основні родовища. Запаси фосфорних руд в основному розташовуються в південній частині країни.</a:t>
            </a:r>
          </a:p>
        </p:txBody>
      </p:sp>
    </p:spTree>
    <p:extLst>
      <p:ext uri="{BB962C8B-B14F-4D97-AF65-F5344CB8AC3E}">
        <p14:creationId xmlns:p14="http://schemas.microsoft.com/office/powerpoint/2010/main" val="37281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52928" cy="93610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Водні ресурси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640960" cy="56886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1700" dirty="0" smtClean="0"/>
              <a:t>Східна частина Китаю має значний поверхневий стік і розгалужену річкову мережу. Для гідрологічного режиму річок цієї частини країни характерним є вкрай нерівномірний внутрішній річковий розподіл стоку: максимум його припадає на вологий сезон, а в сухий період року він зовсім незначний. У період літніх дощів трапляються бурхливі повені, які нерідко викликають водні катастрофи на Янцзи, Хуанхе, </a:t>
            </a:r>
            <a:r>
              <a:rPr lang="uk-UA" sz="1700" dirty="0" err="1" smtClean="0"/>
              <a:t>Хуайхе</a:t>
            </a:r>
            <a:r>
              <a:rPr lang="uk-UA" sz="1700" dirty="0" smtClean="0"/>
              <a:t> й інших річках. Для запобігання розливів і повеней русла багатьох річок були обваловані. Споруджено ряд гідротехнічних споруджень і водоймищ (головним чином, у басейні р. </a:t>
            </a:r>
            <a:r>
              <a:rPr lang="uk-UA" sz="1700" dirty="0" err="1" smtClean="0"/>
              <a:t>Хуайхе</a:t>
            </a:r>
            <a:r>
              <a:rPr lang="uk-UA" sz="1700" dirty="0" smtClean="0"/>
              <a:t>) для регулювання стоку. У басейні нижнього плину р. Янцзи </a:t>
            </a:r>
            <a:r>
              <a:rPr lang="uk-UA" sz="1700" dirty="0" err="1" smtClean="0"/>
              <a:t>числені</a:t>
            </a:r>
            <a:r>
              <a:rPr lang="uk-UA" sz="1700" dirty="0" smtClean="0"/>
              <a:t> озера, найбільші з яких — </a:t>
            </a:r>
            <a:r>
              <a:rPr lang="uk-UA" sz="1700" dirty="0" err="1" smtClean="0"/>
              <a:t>Дунтинху</a:t>
            </a:r>
            <a:r>
              <a:rPr lang="uk-UA" sz="1700" dirty="0" smtClean="0"/>
              <a:t>, </a:t>
            </a:r>
            <a:r>
              <a:rPr lang="uk-UA" sz="1700" dirty="0" err="1" smtClean="0"/>
              <a:t>Поянху</a:t>
            </a:r>
            <a:r>
              <a:rPr lang="uk-UA" sz="1700" dirty="0" smtClean="0"/>
              <a:t>, </a:t>
            </a:r>
            <a:r>
              <a:rPr lang="uk-UA" sz="1700" dirty="0" err="1" smtClean="0"/>
              <a:t>Тайху</a:t>
            </a:r>
            <a:r>
              <a:rPr lang="uk-UA" sz="1700" dirty="0" smtClean="0"/>
              <a:t>. Озера є природними регуляторами стоку: вони приймають паводкові води і повертають їх. Річки й озера Східного Китаю широко використовуються для судноплавства, іригації й рибальства. На Північному Заході Китаю річки мілкі, на великих просторах поверхневий стік відсутній.</a:t>
            </a:r>
          </a:p>
          <a:p>
            <a:pPr marL="45720" indent="0">
              <a:buNone/>
            </a:pPr>
            <a:r>
              <a:rPr lang="uk-UA" sz="1700" dirty="0" smtClean="0"/>
              <a:t>Звичайно вони маловодні, стікають у безстічні западини, живлячи озера або, гублячись у пісках. Більшість річок у сухий період пересихає. Великі річки — Яркенд, </a:t>
            </a:r>
            <a:r>
              <a:rPr lang="uk-UA" sz="1700" dirty="0" err="1" smtClean="0"/>
              <a:t>Аксу</a:t>
            </a:r>
            <a:r>
              <a:rPr lang="uk-UA" sz="1700" dirty="0" smtClean="0"/>
              <a:t> (складові </a:t>
            </a:r>
            <a:r>
              <a:rPr lang="uk-UA" sz="1700" dirty="0" err="1" smtClean="0"/>
              <a:t>Тариму</a:t>
            </a:r>
            <a:r>
              <a:rPr lang="uk-UA" sz="1700" dirty="0" smtClean="0"/>
              <a:t>) живляться у горах, для їхнього водного режиму характерна літня повінь. </a:t>
            </a:r>
          </a:p>
          <a:p>
            <a:pPr marL="45720" indent="0">
              <a:buNone/>
            </a:pPr>
            <a:r>
              <a:rPr lang="uk-UA" sz="1700" dirty="0" smtClean="0"/>
              <a:t>На сході і півдні нагір'я розташовані джерела найбільших рік Азії (Хуанхе, Янцзи, Меконгу, </a:t>
            </a:r>
            <a:r>
              <a:rPr lang="uk-UA" sz="1700" dirty="0" err="1" smtClean="0"/>
              <a:t>Салуіна</a:t>
            </a:r>
            <a:r>
              <a:rPr lang="uk-UA" sz="1700" dirty="0" smtClean="0"/>
              <a:t>, Брахмапутри, Інду). У Північно-Західному Китаї і на Тибетському нагір'ї багато озер, найбільші з яких — </a:t>
            </a:r>
            <a:r>
              <a:rPr lang="uk-UA" sz="1700" dirty="0" err="1" smtClean="0"/>
              <a:t>Кукунор</a:t>
            </a:r>
            <a:r>
              <a:rPr lang="uk-UA" sz="1700" dirty="0" smtClean="0"/>
              <a:t>, </a:t>
            </a:r>
            <a:r>
              <a:rPr lang="uk-UA" sz="1700" dirty="0" err="1" smtClean="0"/>
              <a:t>Лобнор</a:t>
            </a:r>
            <a:r>
              <a:rPr lang="uk-UA" sz="1700" dirty="0" smtClean="0"/>
              <a:t>, </a:t>
            </a:r>
            <a:r>
              <a:rPr lang="uk-UA" sz="1700" dirty="0" err="1" smtClean="0"/>
              <a:t>Баграшкьоль</a:t>
            </a:r>
            <a:r>
              <a:rPr lang="uk-UA" sz="1700" dirty="0" smtClean="0"/>
              <a:t>, </a:t>
            </a:r>
            <a:r>
              <a:rPr lang="uk-UA" sz="1700" dirty="0" err="1" smtClean="0"/>
              <a:t>Намцо</a:t>
            </a:r>
            <a:r>
              <a:rPr lang="uk-UA" sz="1700" dirty="0" smtClean="0"/>
              <a:t>, </a:t>
            </a:r>
            <a:r>
              <a:rPr lang="uk-UA" sz="1700" dirty="0" err="1" smtClean="0"/>
              <a:t>Селінг</a:t>
            </a:r>
            <a:r>
              <a:rPr lang="uk-UA" sz="1700" dirty="0" smtClean="0"/>
              <a:t>. Безстічні озера часто мають солону воду.</a:t>
            </a:r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val="23359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232</TotalTime>
  <Words>2891</Words>
  <Application>Microsoft Office PowerPoint</Application>
  <PresentationFormat>Экран (4:3)</PresentationFormat>
  <Paragraphs>111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    Китай </vt:lpstr>
      <vt:lpstr>План </vt:lpstr>
      <vt:lpstr>Візитка </vt:lpstr>
      <vt:lpstr>Презентация PowerPoint</vt:lpstr>
      <vt:lpstr>Юань – китайска грошова одиниця</vt:lpstr>
      <vt:lpstr>Географічне положення Китаю </vt:lpstr>
      <vt:lpstr>Природа Китаю </vt:lpstr>
      <vt:lpstr>Ресурси Китаю  Мінеральні  ресурси </vt:lpstr>
      <vt:lpstr>Водні ресурси </vt:lpstr>
      <vt:lpstr>Річка Янцзи</vt:lpstr>
      <vt:lpstr>Природні ресурси </vt:lpstr>
      <vt:lpstr>Панда національна тварина </vt:lpstr>
      <vt:lpstr>Населення Китаю </vt:lpstr>
      <vt:lpstr>Китайці </vt:lpstr>
      <vt:lpstr>Промисловість  Вугільна промисловість Китаю </vt:lpstr>
      <vt:lpstr>Китайські шахтарі </vt:lpstr>
      <vt:lpstr>Чорна металургія Китаю</vt:lpstr>
      <vt:lpstr>Нафтова і газова промисловісті Китаю</vt:lpstr>
      <vt:lpstr>Гірничо-хімічна промисловість Китаю</vt:lpstr>
      <vt:lpstr>Машинобудування</vt:lpstr>
      <vt:lpstr>Сільське господарство</vt:lpstr>
      <vt:lpstr>Вирощування рису </vt:lpstr>
      <vt:lpstr>Транспорт </vt:lpstr>
      <vt:lpstr>Дороги в Китаї </vt:lpstr>
      <vt:lpstr>Економіка</vt:lpstr>
      <vt:lpstr>Культура </vt:lpstr>
      <vt:lpstr>Національний одяг </vt:lpstr>
      <vt:lpstr>Спорт у Китаї </vt:lpstr>
      <vt:lpstr>Юні китайські гімнастки </vt:lpstr>
      <vt:lpstr>Національна кухня </vt:lpstr>
      <vt:lpstr>Популярні китайські страви </vt:lpstr>
      <vt:lpstr>Архітектура </vt:lpstr>
      <vt:lpstr>Велична китайська стіна </vt:lpstr>
      <vt:lpstr>               Храм неба </vt:lpstr>
      <vt:lpstr>Загадкова теракотова армія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</dc:title>
  <dc:creator>Nat</dc:creator>
  <cp:lastModifiedBy>Nat</cp:lastModifiedBy>
  <cp:revision>24</cp:revision>
  <dcterms:created xsi:type="dcterms:W3CDTF">2014-03-09T13:10:28Z</dcterms:created>
  <dcterms:modified xsi:type="dcterms:W3CDTF">2014-06-05T17:04:19Z</dcterms:modified>
</cp:coreProperties>
</file>