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7AC49E-B160-4755-A620-A84571D8898E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AC49E-B160-4755-A620-A84571D8898E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AC49E-B160-4755-A620-A84571D8898E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AC49E-B160-4755-A620-A84571D8898E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AC49E-B160-4755-A620-A84571D8898E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AC49E-B160-4755-A620-A84571D8898E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AC49E-B160-4755-A620-A84571D8898E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AC49E-B160-4755-A620-A84571D8898E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AC49E-B160-4755-A620-A84571D8898E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87AC49E-B160-4755-A620-A84571D8898E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7AC49E-B160-4755-A620-A84571D8898E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7AC49E-B160-4755-A620-A84571D8898E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Геопол</a:t>
            </a:r>
            <a:r>
              <a:rPr lang="uk-UA" dirty="0" err="1" smtClean="0"/>
              <a:t>ітичне</a:t>
            </a:r>
            <a:r>
              <a:rPr lang="uk-UA" dirty="0" smtClean="0"/>
              <a:t> </a:t>
            </a:r>
            <a:r>
              <a:rPr lang="uk-UA" smtClean="0"/>
              <a:t>становище України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1400" dirty="0" smtClean="0"/>
              <a:t>П</a:t>
            </a:r>
            <a:r>
              <a:rPr lang="uk-UA" sz="1400" dirty="0" err="1" smtClean="0"/>
              <a:t>ідготовлено</a:t>
            </a:r>
            <a:r>
              <a:rPr lang="uk-UA" sz="1400" dirty="0" smtClean="0"/>
              <a:t> учнем 11-А класу</a:t>
            </a:r>
          </a:p>
          <a:p>
            <a:r>
              <a:rPr lang="uk-UA" sz="1400" dirty="0" err="1" smtClean="0"/>
              <a:t>Лейзеровичем</a:t>
            </a:r>
            <a:r>
              <a:rPr lang="uk-UA" sz="1400" dirty="0" smtClean="0"/>
              <a:t> Романом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0"/>
            <a:ext cx="4714876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4.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найвищих</a:t>
            </a:r>
            <a:r>
              <a:rPr lang="ru-RU" dirty="0" smtClean="0"/>
              <a:t> у </a:t>
            </a:r>
            <a:r>
              <a:rPr lang="ru-RU" dirty="0" err="1" smtClean="0"/>
              <a:t>Євразії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показників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центральності</a:t>
            </a:r>
            <a:r>
              <a:rPr lang="ru-RU" dirty="0" smtClean="0">
                <a:solidFill>
                  <a:srgbClr val="FF0000"/>
                </a:solidFill>
              </a:rPr>
              <a:t> –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всю </a:t>
            </a:r>
            <a:r>
              <a:rPr lang="ru-RU" dirty="0" err="1" smtClean="0"/>
              <a:t>множину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, то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Росія</a:t>
            </a:r>
            <a:r>
              <a:rPr lang="ru-RU" dirty="0" smtClean="0"/>
              <a:t> та Китай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сусідів</a:t>
            </a:r>
            <a:r>
              <a:rPr lang="ru-RU" dirty="0" smtClean="0"/>
              <a:t>. 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сусідів</a:t>
            </a:r>
            <a:r>
              <a:rPr lang="ru-RU" dirty="0" smtClean="0"/>
              <a:t> 1 порядку (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враховувати</a:t>
            </a:r>
            <a:r>
              <a:rPr lang="ru-RU" dirty="0" smtClean="0"/>
              <a:t> </a:t>
            </a:r>
            <a:r>
              <a:rPr lang="ru-RU" dirty="0" err="1" smtClean="0"/>
              <a:t>сусідство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Туреччиною</a:t>
            </a:r>
            <a:r>
              <a:rPr lang="ru-RU" dirty="0" smtClean="0"/>
              <a:t>, </a:t>
            </a:r>
            <a:r>
              <a:rPr lang="ru-RU" dirty="0" err="1" smtClean="0"/>
              <a:t>Грузією</a:t>
            </a:r>
            <a:r>
              <a:rPr lang="ru-RU" dirty="0" smtClean="0"/>
              <a:t> та </a:t>
            </a:r>
            <a:r>
              <a:rPr lang="ru-RU" dirty="0" err="1" smtClean="0"/>
              <a:t>Болгарією</a:t>
            </a:r>
            <a:r>
              <a:rPr lang="ru-RU" dirty="0" smtClean="0"/>
              <a:t> через </a:t>
            </a:r>
            <a:r>
              <a:rPr lang="ru-RU" dirty="0" err="1" smtClean="0"/>
              <a:t>Чорне</a:t>
            </a:r>
            <a:r>
              <a:rPr lang="ru-RU" dirty="0" smtClean="0"/>
              <a:t> море) </a:t>
            </a:r>
            <a:r>
              <a:rPr lang="ru-RU" dirty="0" smtClean="0">
                <a:solidFill>
                  <a:srgbClr val="FF0000"/>
                </a:solidFill>
              </a:rPr>
              <a:t>вона в одному ряду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ФРН, </a:t>
            </a:r>
            <a:r>
              <a:rPr lang="ru-RU" dirty="0" err="1" smtClean="0">
                <a:solidFill>
                  <a:srgbClr val="FF0000"/>
                </a:solidFill>
              </a:rPr>
              <a:t>Туреччиною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Саудівською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Аравією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Особливо </a:t>
            </a:r>
            <a:r>
              <a:rPr lang="ru-RU" dirty="0" err="1" smtClean="0"/>
              <a:t>цінні</a:t>
            </a:r>
            <a:r>
              <a:rPr lang="ru-RU" dirty="0" smtClean="0"/>
              <a:t> та </a:t>
            </a:r>
            <a:r>
              <a:rPr lang="ru-RU" dirty="0" err="1" smtClean="0"/>
              <a:t>бажані</a:t>
            </a:r>
            <a:r>
              <a:rPr lang="ru-RU" dirty="0" smtClean="0"/>
              <a:t> для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добросусідські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Польщею</a:t>
            </a:r>
            <a:r>
              <a:rPr lang="ru-RU" dirty="0" smtClean="0"/>
              <a:t> (</a:t>
            </a:r>
            <a:r>
              <a:rPr lang="ru-RU" dirty="0" err="1" smtClean="0"/>
              <a:t>вихід</a:t>
            </a:r>
            <a:r>
              <a:rPr lang="ru-RU" dirty="0" smtClean="0"/>
              <a:t> до ЄС), </a:t>
            </a:r>
            <a:r>
              <a:rPr lang="ru-RU" dirty="0" err="1" smtClean="0"/>
              <a:t>Росією</a:t>
            </a:r>
            <a:r>
              <a:rPr lang="ru-RU" dirty="0" smtClean="0"/>
              <a:t> (шляхи в </a:t>
            </a:r>
            <a:r>
              <a:rPr lang="ru-RU" dirty="0" err="1" smtClean="0"/>
              <a:t>Азію</a:t>
            </a:r>
            <a:r>
              <a:rPr lang="ru-RU" dirty="0" smtClean="0"/>
              <a:t>, </a:t>
            </a:r>
            <a:r>
              <a:rPr lang="ru-RU" dirty="0" err="1" smtClean="0"/>
              <a:t>важливі</a:t>
            </a:r>
            <a:r>
              <a:rPr lang="ru-RU" dirty="0" smtClean="0"/>
              <a:t> ринки </a:t>
            </a:r>
            <a:r>
              <a:rPr lang="ru-RU" dirty="0" err="1" smtClean="0"/>
              <a:t>сировини</a:t>
            </a:r>
            <a:r>
              <a:rPr lang="ru-RU" dirty="0" smtClean="0"/>
              <a:t> та </a:t>
            </a:r>
            <a:r>
              <a:rPr lang="ru-RU" dirty="0" err="1" smtClean="0"/>
              <a:t>збуту</a:t>
            </a:r>
            <a:r>
              <a:rPr lang="ru-RU" dirty="0" smtClean="0"/>
              <a:t>)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Туреччиною</a:t>
            </a:r>
            <a:r>
              <a:rPr lang="ru-RU" dirty="0" smtClean="0"/>
              <a:t> (</a:t>
            </a:r>
            <a:r>
              <a:rPr lang="ru-RU" dirty="0" err="1" smtClean="0"/>
              <a:t>вихід</a:t>
            </a:r>
            <a:r>
              <a:rPr lang="ru-RU" dirty="0" smtClean="0"/>
              <a:t> через Босфор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Дарданелли</a:t>
            </a:r>
            <a:r>
              <a:rPr lang="ru-RU" dirty="0" smtClean="0"/>
              <a:t> у </a:t>
            </a:r>
            <a:r>
              <a:rPr lang="ru-RU" dirty="0" err="1" smtClean="0"/>
              <a:t>Світовий</a:t>
            </a:r>
            <a:r>
              <a:rPr lang="ru-RU" dirty="0" smtClean="0"/>
              <a:t> океан).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392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mtClean="0"/>
              <a:t>А</a:t>
            </a:r>
            <a:r>
              <a:rPr lang="ru-RU" smtClean="0"/>
              <a:t>ктуальність</a:t>
            </a:r>
            <a:r>
              <a:rPr lang="ru-RU" dirty="0" smtClean="0"/>
              <a:t> </a:t>
            </a:r>
            <a:r>
              <a:rPr lang="ru-RU" dirty="0" err="1" smtClean="0"/>
              <a:t>геополітичних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для </a:t>
            </a:r>
            <a:r>
              <a:rPr lang="ru-RU" dirty="0" err="1" smtClean="0"/>
              <a:t>молодої</a:t>
            </a:r>
            <a:r>
              <a:rPr lang="ru-RU" dirty="0" smtClean="0"/>
              <a:t> </a:t>
            </a:r>
            <a:r>
              <a:rPr lang="ru-RU" dirty="0" err="1" smtClean="0"/>
              <a:t>незалежної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пояснюється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проходить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відшукування</a:t>
            </a:r>
            <a:r>
              <a:rPr lang="ru-RU" dirty="0" smtClean="0"/>
              <a:t> </a:t>
            </a:r>
            <a:r>
              <a:rPr lang="ru-RU" dirty="0" err="1" smtClean="0"/>
              <a:t>Україною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ніші</a:t>
            </a:r>
            <a:r>
              <a:rPr lang="ru-RU" dirty="0" smtClean="0"/>
              <a:t> в </a:t>
            </a:r>
            <a:r>
              <a:rPr lang="ru-RU" dirty="0" err="1" smtClean="0"/>
              <a:t>багаторівневій</a:t>
            </a:r>
            <a:r>
              <a:rPr lang="ru-RU" dirty="0" smtClean="0"/>
              <a:t> </a:t>
            </a:r>
            <a:r>
              <a:rPr lang="ru-RU" dirty="0" err="1" smtClean="0"/>
              <a:t>ієрархії</a:t>
            </a:r>
            <a:r>
              <a:rPr lang="ru-RU" dirty="0" smtClean="0"/>
              <a:t>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Геополітичні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пріоритетні</a:t>
            </a:r>
            <a:r>
              <a:rPr lang="ru-RU" dirty="0" smtClean="0"/>
              <a:t> </a:t>
            </a:r>
            <a:r>
              <a:rPr lang="ru-RU" dirty="0" err="1" smtClean="0"/>
              <a:t>вектори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виходячи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геополітичного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, тому вони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запорукою</a:t>
            </a:r>
            <a:r>
              <a:rPr lang="ru-RU" dirty="0" smtClean="0"/>
              <a:t> </a:t>
            </a:r>
            <a:r>
              <a:rPr lang="ru-RU" dirty="0" err="1" smtClean="0"/>
              <a:t>успішности</a:t>
            </a:r>
            <a:r>
              <a:rPr lang="ru-RU" dirty="0" smtClean="0"/>
              <a:t>, </a:t>
            </a:r>
            <a:r>
              <a:rPr lang="ru-RU" dirty="0" err="1" smtClean="0"/>
              <a:t>зовнішньо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 курсу. </a:t>
            </a:r>
            <a:r>
              <a:rPr lang="ru-RU" dirty="0" err="1" smtClean="0"/>
              <a:t>Геополітичні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сприятимуть</a:t>
            </a:r>
            <a:r>
              <a:rPr lang="ru-RU" dirty="0" smtClean="0"/>
              <a:t> </a:t>
            </a:r>
            <a:r>
              <a:rPr lang="ru-RU" dirty="0" err="1" smtClean="0"/>
              <a:t>виробленню</a:t>
            </a:r>
            <a:r>
              <a:rPr lang="ru-RU" dirty="0" smtClean="0"/>
              <a:t> правильного </a:t>
            </a:r>
            <a:r>
              <a:rPr lang="ru-RU" dirty="0" err="1" smtClean="0"/>
              <a:t>зовнішньополітичного</a:t>
            </a:r>
            <a:r>
              <a:rPr lang="ru-RU" dirty="0" smtClean="0"/>
              <a:t> курсу, </a:t>
            </a:r>
            <a:r>
              <a:rPr lang="ru-RU" dirty="0" err="1" smtClean="0"/>
              <a:t>становленню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як потужного фактора в </a:t>
            </a:r>
            <a:r>
              <a:rPr lang="ru-RU" dirty="0" err="1" smtClean="0"/>
              <a:t>міжнародному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чіткою</a:t>
            </a:r>
            <a:r>
              <a:rPr lang="ru-RU" dirty="0" smtClean="0"/>
              <a:t> </a:t>
            </a:r>
            <a:r>
              <a:rPr lang="ru-RU" dirty="0" err="1" smtClean="0"/>
              <a:t>власною</a:t>
            </a:r>
            <a:r>
              <a:rPr lang="ru-RU" dirty="0" smtClean="0"/>
              <a:t> </a:t>
            </a:r>
            <a:r>
              <a:rPr lang="ru-RU" dirty="0" err="1" smtClean="0"/>
              <a:t>позицією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орієнтирів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 lnSpcReduction="10000"/>
          </a:bodyPr>
          <a:lstStyle/>
          <a:p>
            <a:r>
              <a:rPr lang="ru-RU" sz="1500" dirty="0" smtClean="0"/>
              <a:t>Тут </a:t>
            </a:r>
            <a:r>
              <a:rPr lang="ru-RU" sz="1500" dirty="0" err="1" smtClean="0"/>
              <a:t>перетиналися</a:t>
            </a:r>
            <a:r>
              <a:rPr lang="ru-RU" sz="1500" dirty="0" smtClean="0"/>
              <a:t> </a:t>
            </a:r>
            <a:r>
              <a:rPr lang="ru-RU" sz="1500" dirty="0" err="1" smtClean="0"/>
              <a:t>історичні</a:t>
            </a:r>
            <a:r>
              <a:rPr lang="ru-RU" sz="1500" dirty="0" smtClean="0"/>
              <a:t> шляхи </a:t>
            </a:r>
            <a:r>
              <a:rPr lang="ru-RU" sz="1500" dirty="0" err="1" smtClean="0"/>
              <a:t>й</a:t>
            </a:r>
            <a:r>
              <a:rPr lang="ru-RU" sz="1500" dirty="0" smtClean="0"/>
              <a:t> </a:t>
            </a:r>
            <a:r>
              <a:rPr lang="ru-RU" sz="1500" dirty="0" err="1" smtClean="0"/>
              <a:t>основні</a:t>
            </a:r>
            <a:r>
              <a:rPr lang="ru-RU" sz="1500" dirty="0" smtClean="0"/>
              <a:t> </a:t>
            </a:r>
            <a:r>
              <a:rPr lang="ru-RU" sz="1500" dirty="0" err="1" smtClean="0"/>
              <a:t>геополітичні</a:t>
            </a:r>
            <a:r>
              <a:rPr lang="ru-RU" sz="1500" dirty="0" smtClean="0"/>
              <a:t> </a:t>
            </a:r>
            <a:r>
              <a:rPr lang="ru-RU" sz="1500" dirty="0" err="1" smtClean="0"/>
              <a:t>осі</a:t>
            </a:r>
            <a:r>
              <a:rPr lang="ru-RU" sz="1500" dirty="0" smtClean="0"/>
              <a:t> </a:t>
            </a:r>
            <a:r>
              <a:rPr lang="ru-RU" sz="1500" dirty="0" err="1" smtClean="0"/>
              <a:t>Євразії</a:t>
            </a:r>
            <a:r>
              <a:rPr lang="ru-RU" sz="1500" dirty="0" smtClean="0"/>
              <a:t>, </a:t>
            </a:r>
            <a:r>
              <a:rPr lang="ru-RU" sz="1500" dirty="0" err="1" smtClean="0"/>
              <a:t>що</a:t>
            </a:r>
            <a:r>
              <a:rPr lang="ru-RU" sz="1500" dirty="0" smtClean="0"/>
              <a:t> давало </a:t>
            </a:r>
            <a:r>
              <a:rPr lang="ru-RU" sz="1500" dirty="0" err="1" smtClean="0"/>
              <a:t>широку</a:t>
            </a:r>
            <a:r>
              <a:rPr lang="ru-RU" sz="1500" dirty="0" smtClean="0"/>
              <a:t> </a:t>
            </a:r>
            <a:r>
              <a:rPr lang="ru-RU" sz="1500" dirty="0" err="1" smtClean="0"/>
              <a:t>можливість</a:t>
            </a:r>
            <a:r>
              <a:rPr lang="ru-RU" sz="1500" dirty="0" smtClean="0"/>
              <a:t> </a:t>
            </a:r>
            <a:r>
              <a:rPr lang="ru-RU" sz="1500" dirty="0" err="1" smtClean="0"/>
              <a:t>контактів</a:t>
            </a:r>
            <a:r>
              <a:rPr lang="ru-RU" sz="1500" dirty="0" smtClean="0"/>
              <a:t> як </a:t>
            </a:r>
            <a:r>
              <a:rPr lang="ru-RU" sz="1500" dirty="0" err="1" smtClean="0"/>
              <a:t>із</a:t>
            </a:r>
            <a:r>
              <a:rPr lang="ru-RU" sz="1500" dirty="0" smtClean="0"/>
              <a:t> </a:t>
            </a:r>
            <a:r>
              <a:rPr lang="ru-RU" sz="1500" dirty="0" err="1" smtClean="0"/>
              <a:t>Західною</a:t>
            </a:r>
            <a:r>
              <a:rPr lang="ru-RU" sz="1500" dirty="0" smtClean="0"/>
              <a:t> та </a:t>
            </a:r>
            <a:r>
              <a:rPr lang="ru-RU" sz="1500" dirty="0" err="1" smtClean="0"/>
              <a:t>Північною</a:t>
            </a:r>
            <a:r>
              <a:rPr lang="ru-RU" sz="1500" dirty="0" smtClean="0"/>
              <a:t> </a:t>
            </a:r>
            <a:r>
              <a:rPr lang="ru-RU" sz="1500" dirty="0" err="1" smtClean="0"/>
              <a:t>Європою,так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країнами</a:t>
            </a:r>
            <a:r>
              <a:rPr lang="ru-RU" sz="1500" dirty="0" smtClean="0"/>
              <a:t> </a:t>
            </a:r>
            <a:r>
              <a:rPr lang="ru-RU" sz="1500" dirty="0" err="1" smtClean="0"/>
              <a:t>Близького</a:t>
            </a:r>
            <a:r>
              <a:rPr lang="ru-RU" sz="1500" dirty="0" smtClean="0"/>
              <a:t> та </a:t>
            </a:r>
            <a:r>
              <a:rPr lang="ru-RU" sz="1500" dirty="0" err="1" smtClean="0"/>
              <a:t>Середнього</a:t>
            </a:r>
            <a:r>
              <a:rPr lang="ru-RU" sz="1500" dirty="0" smtClean="0"/>
              <a:t> Сходу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Центральної</a:t>
            </a:r>
            <a:r>
              <a:rPr lang="ru-RU" sz="1500" dirty="0" smtClean="0"/>
              <a:t> </a:t>
            </a:r>
            <a:r>
              <a:rPr lang="ru-RU" sz="1500" dirty="0" err="1" smtClean="0"/>
              <a:t>Азії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Шлях </a:t>
            </a:r>
            <a:r>
              <a:rPr lang="ru-RU" sz="1500" dirty="0" err="1" smtClean="0"/>
              <a:t>із</a:t>
            </a:r>
            <a:r>
              <a:rPr lang="ru-RU" sz="1500" dirty="0" smtClean="0"/>
              <a:t> "</a:t>
            </a:r>
            <a:r>
              <a:rPr lang="ru-RU" sz="1500" u="sng" dirty="0" smtClean="0">
                <a:solidFill>
                  <a:srgbClr val="FF0000"/>
                </a:solidFill>
              </a:rPr>
              <a:t>варяг у греки</a:t>
            </a:r>
            <a:r>
              <a:rPr lang="ru-RU" sz="1500" dirty="0" smtClean="0"/>
              <a:t>" через Волхов, </a:t>
            </a:r>
            <a:r>
              <a:rPr lang="ru-RU" sz="1500" dirty="0" err="1" smtClean="0"/>
              <a:t>Двіну</a:t>
            </a:r>
            <a:r>
              <a:rPr lang="ru-RU" sz="1500" dirty="0" smtClean="0"/>
              <a:t> </a:t>
            </a:r>
            <a:r>
              <a:rPr lang="ru-RU" sz="1500" dirty="0" err="1" smtClean="0"/>
              <a:t>або</a:t>
            </a:r>
            <a:r>
              <a:rPr lang="ru-RU" sz="1500" dirty="0" smtClean="0"/>
              <a:t> </a:t>
            </a:r>
            <a:r>
              <a:rPr lang="ru-RU" sz="1500" dirty="0" err="1" smtClean="0"/>
              <a:t>Віслу</a:t>
            </a:r>
            <a:r>
              <a:rPr lang="ru-RU" sz="1500" dirty="0" smtClean="0"/>
              <a:t> </a:t>
            </a:r>
            <a:r>
              <a:rPr lang="ru-RU" sz="1500" dirty="0" err="1" smtClean="0"/>
              <a:t>виходив</a:t>
            </a:r>
            <a:r>
              <a:rPr lang="ru-RU" sz="1500" dirty="0" smtClean="0"/>
              <a:t> на </a:t>
            </a:r>
            <a:r>
              <a:rPr lang="ru-RU" sz="1500" dirty="0" err="1" smtClean="0"/>
              <a:t>Дніпро</a:t>
            </a:r>
            <a:r>
              <a:rPr lang="ru-RU" sz="1500" dirty="0" smtClean="0"/>
              <a:t> </a:t>
            </a:r>
            <a:r>
              <a:rPr lang="ru-RU" sz="1500" dirty="0" err="1" smtClean="0"/>
              <a:t>й</a:t>
            </a:r>
            <a:r>
              <a:rPr lang="ru-RU" sz="1500" dirty="0" smtClean="0"/>
              <a:t> </a:t>
            </a:r>
            <a:r>
              <a:rPr lang="ru-RU" sz="1500" dirty="0" err="1" smtClean="0"/>
              <a:t>далі</a:t>
            </a:r>
            <a:r>
              <a:rPr lang="ru-RU" sz="1500" dirty="0" smtClean="0"/>
              <a:t> </a:t>
            </a:r>
            <a:r>
              <a:rPr lang="ru-RU" sz="1500" dirty="0" err="1" smtClean="0"/>
              <a:t>прямував</a:t>
            </a:r>
            <a:r>
              <a:rPr lang="ru-RU" sz="1500" dirty="0" smtClean="0"/>
              <a:t> </a:t>
            </a:r>
            <a:r>
              <a:rPr lang="ru-RU" sz="1500" dirty="0" err="1" smtClean="0"/>
              <a:t>на</a:t>
            </a:r>
            <a:r>
              <a:rPr lang="ru-RU" sz="1500" dirty="0" smtClean="0"/>
              <a:t> </a:t>
            </a:r>
            <a:r>
              <a:rPr lang="ru-RU" sz="1500" dirty="0" smtClean="0"/>
              <a:t>Босфор</a:t>
            </a:r>
          </a:p>
          <a:p>
            <a:endParaRPr lang="uk-UA" sz="1500" dirty="0" smtClean="0"/>
          </a:p>
          <a:p>
            <a:endParaRPr lang="uk-UA" sz="1500" dirty="0" smtClean="0"/>
          </a:p>
          <a:p>
            <a:endParaRPr lang="uk-UA" sz="1500" dirty="0" smtClean="0"/>
          </a:p>
          <a:p>
            <a:endParaRPr lang="uk-UA" sz="1500" dirty="0" smtClean="0"/>
          </a:p>
          <a:p>
            <a:endParaRPr lang="uk-UA" sz="1500" dirty="0" smtClean="0"/>
          </a:p>
          <a:p>
            <a:endParaRPr lang="uk-UA" sz="1500" dirty="0" smtClean="0"/>
          </a:p>
          <a:p>
            <a:endParaRPr lang="uk-UA" sz="1500" dirty="0" smtClean="0"/>
          </a:p>
          <a:p>
            <a:endParaRPr lang="uk-UA" sz="1500" dirty="0" smtClean="0"/>
          </a:p>
          <a:p>
            <a:endParaRPr lang="uk-UA" sz="1500" dirty="0" smtClean="0"/>
          </a:p>
          <a:p>
            <a:endParaRPr lang="uk-UA" sz="1500" dirty="0" smtClean="0"/>
          </a:p>
          <a:p>
            <a:pPr algn="r"/>
            <a:endParaRPr lang="ru-RU" sz="1500" dirty="0" smtClean="0"/>
          </a:p>
          <a:p>
            <a:pPr algn="r"/>
            <a:r>
              <a:rPr lang="ru-RU" sz="1500" dirty="0" smtClean="0"/>
              <a:t> </a:t>
            </a:r>
            <a:r>
              <a:rPr lang="ru-RU" sz="1500" dirty="0" smtClean="0"/>
              <a:t>                                        "</a:t>
            </a:r>
            <a:r>
              <a:rPr lang="ru-RU" sz="1500" u="sng" dirty="0" err="1" smtClean="0">
                <a:solidFill>
                  <a:srgbClr val="FF0000"/>
                </a:solidFill>
              </a:rPr>
              <a:t>Шовковий</a:t>
            </a:r>
            <a:r>
              <a:rPr lang="ru-RU" sz="1500" u="sng" dirty="0" smtClean="0">
                <a:solidFill>
                  <a:srgbClr val="FF0000"/>
                </a:solidFill>
              </a:rPr>
              <a:t> шлях</a:t>
            </a:r>
            <a:r>
              <a:rPr lang="ru-RU" sz="1500" dirty="0" smtClean="0"/>
              <a:t>" </a:t>
            </a:r>
            <a:r>
              <a:rPr lang="ru-RU" sz="1500" dirty="0" err="1" smtClean="0"/>
              <a:t>однією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гілок</a:t>
            </a:r>
            <a:r>
              <a:rPr lang="ru-RU" sz="1500" dirty="0" smtClean="0"/>
              <a:t> </a:t>
            </a:r>
            <a:r>
              <a:rPr lang="ru-RU" sz="1500" dirty="0" err="1" smtClean="0"/>
              <a:t>виходив</a:t>
            </a:r>
            <a:r>
              <a:rPr lang="ru-RU" sz="1500" dirty="0" smtClean="0"/>
              <a:t> до </a:t>
            </a:r>
            <a:r>
              <a:rPr lang="ru-RU" sz="1500" dirty="0" smtClean="0"/>
              <a:t>                                     </a:t>
            </a:r>
            <a:r>
              <a:rPr lang="ru-RU" sz="1500" dirty="0" err="1" smtClean="0"/>
              <a:t>узбережжя</a:t>
            </a:r>
            <a:r>
              <a:rPr lang="ru-RU" sz="1500" dirty="0" smtClean="0"/>
              <a:t> </a:t>
            </a:r>
            <a:r>
              <a:rPr lang="ru-RU" sz="1500" dirty="0" err="1" smtClean="0"/>
              <a:t>Азовського</a:t>
            </a:r>
            <a:r>
              <a:rPr lang="ru-RU" sz="1500" dirty="0" smtClean="0"/>
              <a:t>, </a:t>
            </a:r>
            <a:endParaRPr lang="ru-RU" sz="1500" dirty="0" smtClean="0"/>
          </a:p>
          <a:p>
            <a:pPr algn="r"/>
            <a:r>
              <a:rPr lang="ru-RU" sz="1500" dirty="0" smtClean="0"/>
              <a:t>Чорного </a:t>
            </a:r>
            <a:r>
              <a:rPr lang="ru-RU" sz="1500" dirty="0" err="1" smtClean="0"/>
              <a:t>морів</a:t>
            </a:r>
            <a:r>
              <a:rPr lang="ru-RU" sz="1500" dirty="0" smtClean="0"/>
              <a:t> та </a:t>
            </a:r>
            <a:r>
              <a:rPr lang="ru-RU" sz="1500" dirty="0" err="1" smtClean="0"/>
              <a:t>причорноморських</a:t>
            </a:r>
            <a:r>
              <a:rPr lang="ru-RU" sz="1500" dirty="0" smtClean="0"/>
              <a:t> </a:t>
            </a:r>
            <a:r>
              <a:rPr lang="ru-RU" sz="1500" dirty="0" err="1" smtClean="0"/>
              <a:t>степів</a:t>
            </a:r>
            <a:r>
              <a:rPr lang="ru-RU" sz="1500" dirty="0" smtClean="0"/>
              <a:t>.</a:t>
            </a:r>
            <a:endParaRPr lang="uk-UA" sz="15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428868"/>
            <a:ext cx="4714876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1434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По-перше</a:t>
            </a:r>
            <a:r>
              <a:rPr lang="ru-RU" dirty="0" smtClean="0"/>
              <a:t>: </a:t>
            </a:r>
          </a:p>
          <a:p>
            <a:r>
              <a:rPr lang="ru-RU" dirty="0" err="1" smtClean="0"/>
              <a:t>Україна</a:t>
            </a:r>
            <a:r>
              <a:rPr lang="ru-RU" dirty="0" smtClean="0"/>
              <a:t>, </a:t>
            </a:r>
            <a:r>
              <a:rPr lang="ru-RU" dirty="0" smtClean="0"/>
              <a:t>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держав, </a:t>
            </a:r>
            <a:r>
              <a:rPr lang="ru-RU" dirty="0" err="1" smtClean="0"/>
              <a:t>розташована</a:t>
            </a:r>
            <a:r>
              <a:rPr lang="ru-RU" dirty="0" smtClean="0"/>
              <a:t> в глобальному </a:t>
            </a:r>
            <a:r>
              <a:rPr lang="ru-RU" dirty="0" err="1" smtClean="0"/>
              <a:t>геополітичному</a:t>
            </a:r>
            <a:r>
              <a:rPr lang="ru-RU" dirty="0" smtClean="0"/>
              <a:t> "</a:t>
            </a:r>
            <a:r>
              <a:rPr lang="ru-RU" dirty="0" err="1" smtClean="0"/>
              <a:t>кільці</a:t>
            </a:r>
            <a:r>
              <a:rPr lang="ru-RU" dirty="0" smtClean="0"/>
              <a:t>" </a:t>
            </a:r>
            <a:r>
              <a:rPr lang="ru-RU" dirty="0" err="1" smtClean="0"/>
              <a:t>Північної</a:t>
            </a:r>
            <a:r>
              <a:rPr lang="ru-RU" dirty="0" smtClean="0"/>
              <a:t> </a:t>
            </a:r>
            <a:r>
              <a:rPr lang="ru-RU" dirty="0" err="1" smtClean="0"/>
              <a:t>півкулі</a:t>
            </a:r>
            <a:r>
              <a:rPr lang="ru-RU" dirty="0" smtClean="0"/>
              <a:t>, </a:t>
            </a:r>
            <a:r>
              <a:rPr lang="ru-RU" dirty="0" err="1" smtClean="0"/>
              <a:t>утвореному</a:t>
            </a:r>
            <a:r>
              <a:rPr lang="ru-RU" dirty="0" smtClean="0"/>
              <a:t> </a:t>
            </a:r>
            <a:r>
              <a:rPr lang="ru-RU" dirty="0" err="1" smtClean="0"/>
              <a:t>територіями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"</a:t>
            </a:r>
            <a:r>
              <a:rPr lang="ru-RU" dirty="0" err="1" smtClean="0"/>
              <a:t>тріади</a:t>
            </a:r>
            <a:r>
              <a:rPr lang="ru-RU" dirty="0" smtClean="0"/>
              <a:t>" та </a:t>
            </a:r>
            <a:r>
              <a:rPr lang="ru-RU" dirty="0" err="1" smtClean="0"/>
              <a:t>комунікаціями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ними. При </a:t>
            </a:r>
            <a:r>
              <a:rPr lang="ru-RU" dirty="0" err="1" smtClean="0"/>
              <a:t>цьому</a:t>
            </a:r>
            <a:r>
              <a:rPr lang="ru-RU" dirty="0" smtClean="0"/>
              <a:t> на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прилягає</a:t>
            </a:r>
            <a:r>
              <a:rPr lang="ru-RU" dirty="0" smtClean="0"/>
              <a:t> до </a:t>
            </a:r>
            <a:r>
              <a:rPr lang="ru-RU" dirty="0" err="1" smtClean="0"/>
              <a:t>європейських</a:t>
            </a:r>
            <a:r>
              <a:rPr lang="ru-RU" dirty="0" smtClean="0"/>
              <a:t> держав,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ЄС </a:t>
            </a:r>
            <a:r>
              <a:rPr lang="ru-RU" dirty="0" err="1" smtClean="0"/>
              <a:t>входять</a:t>
            </a:r>
            <a:r>
              <a:rPr lang="ru-RU" dirty="0" smtClean="0"/>
              <a:t> у </a:t>
            </a:r>
            <a:r>
              <a:rPr lang="ru-RU" dirty="0" err="1" smtClean="0"/>
              <a:t>найпотужніше</a:t>
            </a:r>
            <a:r>
              <a:rPr lang="ru-RU" dirty="0" smtClean="0"/>
              <a:t> </a:t>
            </a:r>
            <a:r>
              <a:rPr lang="ru-RU" dirty="0" err="1" smtClean="0"/>
              <a:t>інтеграційне</a:t>
            </a:r>
            <a:r>
              <a:rPr lang="ru-RU" dirty="0" smtClean="0"/>
              <a:t> </a:t>
            </a:r>
            <a:r>
              <a:rPr lang="ru-RU" dirty="0" err="1" smtClean="0"/>
              <a:t>угрупування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кордони</a:t>
            </a:r>
            <a:r>
              <a:rPr lang="ru-RU" dirty="0" smtClean="0"/>
              <a:t> (особливо </a:t>
            </a:r>
            <a:r>
              <a:rPr lang="ru-RU" dirty="0" err="1" smtClean="0"/>
              <a:t>західні</a:t>
            </a:r>
            <a:r>
              <a:rPr lang="ru-RU" dirty="0" smtClean="0"/>
              <a:t>) </a:t>
            </a:r>
            <a:r>
              <a:rPr lang="ru-RU" dirty="0" err="1" smtClean="0"/>
              <a:t>виконували</a:t>
            </a:r>
            <a:r>
              <a:rPr lang="ru-RU" dirty="0" smtClean="0"/>
              <a:t> </a:t>
            </a:r>
            <a:r>
              <a:rPr lang="ru-RU" dirty="0" err="1" smtClean="0"/>
              <a:t>контактну</a:t>
            </a:r>
            <a:r>
              <a:rPr lang="ru-RU" dirty="0" smtClean="0"/>
              <a:t>, а не </a:t>
            </a:r>
            <a:r>
              <a:rPr lang="ru-RU" dirty="0" err="1" smtClean="0"/>
              <a:t>бар’єрну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риси: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По-друге</a:t>
            </a:r>
            <a:r>
              <a:rPr lang="uk-UA" i="1" dirty="0" smtClean="0">
                <a:solidFill>
                  <a:srgbClr val="FF0000"/>
                </a:solidFill>
              </a:rPr>
              <a:t>:</a:t>
            </a:r>
            <a:r>
              <a:rPr lang="uk-UA" dirty="0" smtClean="0"/>
              <a:t> </a:t>
            </a:r>
          </a:p>
          <a:p>
            <a:r>
              <a:rPr lang="uk-UA" dirty="0" smtClean="0"/>
              <a:t>користуючись </a:t>
            </a:r>
            <a:r>
              <a:rPr lang="uk-UA" dirty="0" smtClean="0"/>
              <a:t>можливостями міжнародного співробітництва, суверенній Україні, з одного боку, зручно активізувати взаємодію з євроатлантичними структурами, сподіваючись на залучення технологій та капіталу країн Європи, США та Японії; з іншого – зберігати добросусідські стосунки з країнами євразійських структур (передусім з </a:t>
            </a:r>
            <a:r>
              <a:rPr lang="uk-UA" dirty="0" err="1" smtClean="0"/>
              <a:t>Рочією</a:t>
            </a:r>
            <a:r>
              <a:rPr lang="uk-UA" dirty="0" smtClean="0"/>
              <a:t>), які залишаються важливими ринками сировини (особливо енергоносіїв, лісу, кольорових металів, тощо) і не менш важливими ринками збуту.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По-третє: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 smtClean="0"/>
              <a:t>за межами "кільця" Україна має широкі </a:t>
            </a:r>
            <a:r>
              <a:rPr lang="uk-UA" dirty="0" err="1" smtClean="0"/>
              <a:t>перспетиви</a:t>
            </a:r>
            <a:r>
              <a:rPr lang="uk-UA" dirty="0" smtClean="0"/>
              <a:t> контактів на південному та південно-східному напрямках – морський шлях веде у </a:t>
            </a:r>
            <a:r>
              <a:rPr lang="uk-UA" dirty="0" err="1" smtClean="0"/>
              <a:t>бассейн</a:t>
            </a:r>
            <a:r>
              <a:rPr lang="uk-UA" dirty="0" smtClean="0"/>
              <a:t> Середземномор'я та Атлантичний та індійський океани, розвиток суходільних шляхів (через Закавказзя – Центральну Азію або Росію – Казахстан) фахівці </a:t>
            </a:r>
            <a:r>
              <a:rPr lang="uk-UA" dirty="0" err="1" smtClean="0"/>
              <a:t>пов’язуть</a:t>
            </a:r>
            <a:r>
              <a:rPr lang="uk-UA" dirty="0" smtClean="0"/>
              <a:t> із відродженням історичного "Шовкового шляху".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err="1" smtClean="0">
                <a:solidFill>
                  <a:srgbClr val="92D050"/>
                </a:solidFill>
              </a:rPr>
              <a:t>Україна</a:t>
            </a:r>
            <a:r>
              <a:rPr lang="ru-RU" sz="3200" i="1" dirty="0" smtClean="0">
                <a:solidFill>
                  <a:srgbClr val="92D050"/>
                </a:solidFill>
              </a:rPr>
              <a:t> </a:t>
            </a:r>
            <a:r>
              <a:rPr lang="ru-RU" sz="3200" i="1" dirty="0" err="1" smtClean="0">
                <a:solidFill>
                  <a:srgbClr val="92D050"/>
                </a:solidFill>
              </a:rPr>
              <a:t>має</a:t>
            </a:r>
            <a:r>
              <a:rPr lang="ru-RU" sz="3200" i="1" dirty="0" smtClean="0">
                <a:solidFill>
                  <a:srgbClr val="92D050"/>
                </a:solidFill>
              </a:rPr>
              <a:t> </a:t>
            </a:r>
            <a:r>
              <a:rPr lang="ru-RU" sz="3200" i="1" dirty="0" err="1" smtClean="0">
                <a:solidFill>
                  <a:srgbClr val="92D050"/>
                </a:solidFill>
              </a:rPr>
              <a:t>потенційно</a:t>
            </a:r>
            <a:r>
              <a:rPr lang="ru-RU" sz="3200" i="1" dirty="0" smtClean="0">
                <a:solidFill>
                  <a:srgbClr val="92D050"/>
                </a:solidFill>
              </a:rPr>
              <a:t> </a:t>
            </a:r>
            <a:r>
              <a:rPr lang="ru-RU" sz="3200" i="1" u="sng" dirty="0" err="1" smtClean="0">
                <a:solidFill>
                  <a:srgbClr val="92D050"/>
                </a:solidFill>
              </a:rPr>
              <a:t>високий</a:t>
            </a:r>
            <a:r>
              <a:rPr lang="ru-RU" sz="3200" i="1" u="sng" dirty="0" smtClean="0">
                <a:solidFill>
                  <a:srgbClr val="92D050"/>
                </a:solidFill>
              </a:rPr>
              <a:t> </a:t>
            </a:r>
            <a:r>
              <a:rPr lang="ru-RU" sz="3200" i="1" u="sng" dirty="0" err="1" smtClean="0">
                <a:solidFill>
                  <a:srgbClr val="92D050"/>
                </a:solidFill>
              </a:rPr>
              <a:t>рівень</a:t>
            </a:r>
            <a:r>
              <a:rPr lang="ru-RU" sz="3200" i="1" u="sng" dirty="0" smtClean="0">
                <a:solidFill>
                  <a:srgbClr val="92D050"/>
                </a:solidFill>
              </a:rPr>
              <a:t> </a:t>
            </a:r>
            <a:r>
              <a:rPr lang="ru-RU" sz="3200" i="1" u="sng" dirty="0" err="1" smtClean="0">
                <a:solidFill>
                  <a:srgbClr val="92D050"/>
                </a:solidFill>
              </a:rPr>
              <a:t>транзитності</a:t>
            </a:r>
            <a:r>
              <a:rPr lang="ru-RU" sz="3200" i="1" u="sng" dirty="0" smtClean="0">
                <a:solidFill>
                  <a:srgbClr val="92D050"/>
                </a:solidFill>
              </a:rPr>
              <a:t> </a:t>
            </a:r>
            <a:r>
              <a:rPr lang="ru-RU" sz="3200" i="1" dirty="0" smtClean="0">
                <a:solidFill>
                  <a:srgbClr val="92D050"/>
                </a:solidFill>
              </a:rPr>
              <a:t>в </a:t>
            </a:r>
            <a:r>
              <a:rPr lang="ru-RU" sz="3200" i="1" dirty="0" err="1" smtClean="0">
                <a:solidFill>
                  <a:srgbClr val="92D050"/>
                </a:solidFill>
              </a:rPr>
              <a:t>центральній</a:t>
            </a:r>
            <a:r>
              <a:rPr lang="ru-RU" sz="3200" i="1" dirty="0" smtClean="0">
                <a:solidFill>
                  <a:srgbClr val="92D050"/>
                </a:solidFill>
              </a:rPr>
              <a:t> </a:t>
            </a:r>
            <a:r>
              <a:rPr lang="ru-RU" sz="3200" i="1" dirty="0" err="1" smtClean="0">
                <a:solidFill>
                  <a:srgbClr val="92D050"/>
                </a:solidFill>
              </a:rPr>
              <a:t>частині</a:t>
            </a:r>
            <a:r>
              <a:rPr lang="ru-RU" sz="3200" i="1" dirty="0" smtClean="0">
                <a:solidFill>
                  <a:srgbClr val="92D050"/>
                </a:solidFill>
              </a:rPr>
              <a:t> </a:t>
            </a:r>
            <a:r>
              <a:rPr lang="ru-RU" sz="3200" i="1" dirty="0" err="1" smtClean="0">
                <a:solidFill>
                  <a:srgbClr val="92D050"/>
                </a:solidFill>
              </a:rPr>
              <a:t>Євразії</a:t>
            </a:r>
            <a:r>
              <a:rPr lang="ru-RU" sz="3200" i="1" dirty="0" smtClean="0">
                <a:solidFill>
                  <a:srgbClr val="92D050"/>
                </a:solidFill>
              </a:rPr>
              <a:t>.</a:t>
            </a:r>
            <a:endParaRPr lang="ru-RU" sz="3200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4078" indent="-514350" algn="r">
              <a:buAutoNum type="arabicPeriod"/>
            </a:pPr>
            <a:r>
              <a:rPr lang="ru-RU" dirty="0" err="1" smtClean="0"/>
              <a:t>Найважливіша</a:t>
            </a:r>
            <a:r>
              <a:rPr lang="ru-RU" dirty="0" smtClean="0"/>
              <a:t> </a:t>
            </a:r>
            <a:r>
              <a:rPr lang="ru-RU" dirty="0" err="1" smtClean="0"/>
              <a:t>геополітична</a:t>
            </a:r>
            <a:r>
              <a:rPr lang="ru-RU" dirty="0" smtClean="0"/>
              <a:t> </a:t>
            </a:r>
            <a:endParaRPr lang="ru-RU" dirty="0" smtClean="0"/>
          </a:p>
          <a:p>
            <a:pPr marL="624078" indent="-514350" algn="r">
              <a:buAutoNum type="arabicPeriod"/>
            </a:pPr>
            <a:r>
              <a:rPr lang="ru-RU" dirty="0" err="1" smtClean="0"/>
              <a:t>вісь</a:t>
            </a:r>
            <a:r>
              <a:rPr lang="ru-RU" dirty="0" smtClean="0"/>
              <a:t> </a:t>
            </a:r>
            <a:r>
              <a:rPr lang="ru-RU" dirty="0" err="1" smtClean="0"/>
              <a:t>Євразії</a:t>
            </a:r>
            <a:r>
              <a:rPr lang="ru-RU" dirty="0" smtClean="0"/>
              <a:t> </a:t>
            </a:r>
            <a:endParaRPr lang="ru-RU" dirty="0" smtClean="0"/>
          </a:p>
          <a:p>
            <a:pPr marL="624078" indent="-514350" algn="r">
              <a:buAutoNum type="arabicPeriod"/>
            </a:pPr>
            <a:r>
              <a:rPr lang="ru-RU" dirty="0" err="1" smtClean="0"/>
              <a:t>пролягає</a:t>
            </a:r>
            <a:r>
              <a:rPr lang="ru-RU" dirty="0" smtClean="0"/>
              <a:t> </a:t>
            </a:r>
            <a:r>
              <a:rPr lang="ru-RU" dirty="0" smtClean="0"/>
              <a:t>по </a:t>
            </a:r>
            <a:r>
              <a:rPr lang="ru-RU" dirty="0" err="1" smtClean="0"/>
              <a:t>лінії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Росія</a:t>
            </a:r>
            <a:r>
              <a:rPr lang="ru-RU" dirty="0" smtClean="0">
                <a:solidFill>
                  <a:srgbClr val="92D050"/>
                </a:solidFill>
              </a:rPr>
              <a:t>–</a:t>
            </a:r>
            <a:r>
              <a:rPr lang="ru-RU" dirty="0" err="1" smtClean="0">
                <a:solidFill>
                  <a:srgbClr val="92D050"/>
                </a:solidFill>
              </a:rPr>
              <a:t>Чорне</a:t>
            </a:r>
            <a:r>
              <a:rPr lang="ru-RU" dirty="0" smtClean="0">
                <a:solidFill>
                  <a:srgbClr val="92D050"/>
                </a:solidFill>
              </a:rPr>
              <a:t> море</a:t>
            </a:r>
          </a:p>
          <a:p>
            <a:pPr algn="r">
              <a:buNone/>
            </a:pPr>
            <a:r>
              <a:rPr lang="ru-RU" dirty="0" smtClean="0">
                <a:solidFill>
                  <a:srgbClr val="92D050"/>
                </a:solidFill>
              </a:rPr>
              <a:t>–</a:t>
            </a:r>
            <a:r>
              <a:rPr lang="ru-RU" dirty="0" err="1" smtClean="0">
                <a:solidFill>
                  <a:srgbClr val="92D050"/>
                </a:solidFill>
              </a:rPr>
              <a:t>Туреччина</a:t>
            </a:r>
            <a:r>
              <a:rPr lang="ru-RU" dirty="0" smtClean="0"/>
              <a:t>; </a:t>
            </a:r>
            <a:endParaRPr lang="ru-RU" dirty="0" smtClean="0"/>
          </a:p>
          <a:p>
            <a:pPr algn="r">
              <a:buNone/>
            </a:pP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smtClean="0"/>
              <a:t>через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проходить кордон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endParaRPr lang="ru-RU" dirty="0" smtClean="0"/>
          </a:p>
          <a:p>
            <a:pPr algn="r">
              <a:buNone/>
            </a:pPr>
            <a:r>
              <a:rPr lang="ru-RU" dirty="0" err="1" smtClean="0"/>
              <a:t>Європою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Азією</a:t>
            </a:r>
            <a:r>
              <a:rPr lang="ru-RU" dirty="0" smtClean="0"/>
              <a:t>.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України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кордон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по </a:t>
            </a:r>
            <a:r>
              <a:rPr lang="ru-RU" dirty="0" err="1" smtClean="0"/>
              <a:t>Азовському</a:t>
            </a:r>
            <a:r>
              <a:rPr lang="ru-RU" dirty="0" smtClean="0"/>
              <a:t> та </a:t>
            </a:r>
            <a:r>
              <a:rPr lang="ru-RU" dirty="0" smtClean="0"/>
              <a:t>Чорному</a:t>
            </a:r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 smtClean="0"/>
              <a:t>морях та </a:t>
            </a:r>
            <a:endParaRPr lang="ru-RU" dirty="0" smtClean="0"/>
          </a:p>
          <a:p>
            <a:pPr algn="r">
              <a:buNone/>
            </a:pPr>
            <a:r>
              <a:rPr lang="ru-RU" dirty="0" err="1" smtClean="0"/>
              <a:t>Керченській</a:t>
            </a:r>
            <a:r>
              <a:rPr lang="ru-RU" dirty="0" smtClean="0"/>
              <a:t> </a:t>
            </a:r>
            <a:r>
              <a:rPr lang="ru-RU" dirty="0" err="1" smtClean="0"/>
              <a:t>протоці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Підстави стверджувати це: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85926"/>
            <a:ext cx="4286248" cy="50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2.</a:t>
            </a:r>
            <a:r>
              <a:rPr lang="ru-RU" dirty="0" smtClean="0"/>
              <a:t> </a:t>
            </a:r>
            <a:r>
              <a:rPr lang="ru-RU" dirty="0" err="1" smtClean="0"/>
              <a:t>Інша</a:t>
            </a:r>
            <a:r>
              <a:rPr lang="ru-RU" dirty="0" smtClean="0"/>
              <a:t> </a:t>
            </a:r>
            <a:r>
              <a:rPr lang="ru-RU" dirty="0" err="1" smtClean="0"/>
              <a:t>важлива</a:t>
            </a:r>
            <a:r>
              <a:rPr lang="ru-RU" dirty="0" smtClean="0"/>
              <a:t> </a:t>
            </a:r>
            <a:endParaRPr lang="ru-RU" dirty="0" smtClean="0"/>
          </a:p>
          <a:p>
            <a:pPr algn="r">
              <a:buNone/>
            </a:pPr>
            <a:r>
              <a:rPr lang="ru-RU" dirty="0" err="1" smtClean="0"/>
              <a:t>геополітична</a:t>
            </a:r>
            <a:r>
              <a:rPr lang="ru-RU" dirty="0" smtClean="0"/>
              <a:t> </a:t>
            </a:r>
            <a:r>
              <a:rPr lang="ru-RU" dirty="0" err="1" smtClean="0"/>
              <a:t>вісь</a:t>
            </a:r>
            <a:r>
              <a:rPr lang="ru-RU" dirty="0" smtClean="0"/>
              <a:t>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проходить </a:t>
            </a:r>
            <a:r>
              <a:rPr lang="ru-RU" dirty="0" smtClean="0"/>
              <a:t>по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endParaRPr lang="ru-RU" dirty="0" smtClean="0"/>
          </a:p>
          <a:p>
            <a:pPr algn="r">
              <a:buNone/>
            </a:pPr>
            <a:r>
              <a:rPr lang="ru-RU" dirty="0" err="1" smtClean="0">
                <a:solidFill>
                  <a:srgbClr val="92D050"/>
                </a:solidFill>
              </a:rPr>
              <a:t>Польща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>
                <a:solidFill>
                  <a:srgbClr val="92D050"/>
                </a:solidFill>
              </a:rPr>
              <a:t>– </a:t>
            </a:r>
            <a:r>
              <a:rPr lang="ru-RU" dirty="0" err="1" smtClean="0">
                <a:solidFill>
                  <a:srgbClr val="92D050"/>
                </a:solidFill>
              </a:rPr>
              <a:t>Україна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endParaRPr lang="ru-RU" dirty="0" smtClean="0">
              <a:solidFill>
                <a:srgbClr val="92D050"/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rgbClr val="92D050"/>
                </a:solidFill>
              </a:rPr>
              <a:t>– </a:t>
            </a:r>
            <a:r>
              <a:rPr lang="ru-RU" dirty="0" err="1" smtClean="0">
                <a:solidFill>
                  <a:srgbClr val="92D050"/>
                </a:solidFill>
              </a:rPr>
              <a:t>Туреччина</a:t>
            </a:r>
            <a:r>
              <a:rPr lang="ru-RU" dirty="0" smtClean="0">
                <a:solidFill>
                  <a:srgbClr val="92D050"/>
                </a:solidFill>
              </a:rPr>
              <a:t>. </a:t>
            </a:r>
            <a:endParaRPr lang="ru-RU" dirty="0" smtClean="0">
              <a:solidFill>
                <a:srgbClr val="92D050"/>
              </a:solidFill>
            </a:endParaRPr>
          </a:p>
          <a:p>
            <a:pPr algn="r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smtClean="0"/>
              <a:t>так звана </a:t>
            </a:r>
            <a:endParaRPr lang="ru-RU" dirty="0" smtClean="0"/>
          </a:p>
          <a:p>
            <a:pPr algn="r">
              <a:buNone/>
            </a:pPr>
            <a:r>
              <a:rPr lang="ru-RU" i="1" dirty="0" err="1" smtClean="0"/>
              <a:t>Балто-Понтійська</a:t>
            </a:r>
            <a:r>
              <a:rPr lang="ru-RU" i="1" dirty="0" smtClean="0"/>
              <a:t> </a:t>
            </a:r>
            <a:r>
              <a:rPr lang="ru-RU" i="1" dirty="0" err="1" smtClean="0"/>
              <a:t>вісь</a:t>
            </a:r>
            <a:r>
              <a:rPr lang="ru-RU" dirty="0" smtClean="0"/>
              <a:t>,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яку </a:t>
            </a:r>
            <a:r>
              <a:rPr lang="ru-RU" dirty="0" err="1" smtClean="0"/>
              <a:t>неодмінно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endParaRPr lang="ru-RU" dirty="0" smtClean="0"/>
          </a:p>
          <a:p>
            <a:pPr algn="r">
              <a:buNone/>
            </a:pPr>
            <a:r>
              <a:rPr lang="ru-RU" dirty="0" err="1" smtClean="0"/>
              <a:t>перетинати</a:t>
            </a:r>
            <a:r>
              <a:rPr lang="ru-RU" dirty="0" smtClean="0"/>
              <a:t> </a:t>
            </a:r>
            <a:r>
              <a:rPr lang="ru-RU" dirty="0" err="1" smtClean="0"/>
              <a:t>левова</a:t>
            </a:r>
            <a:r>
              <a:rPr lang="ru-RU" dirty="0" smtClean="0"/>
              <a:t> </a:t>
            </a:r>
            <a:endParaRPr lang="ru-RU" dirty="0" smtClean="0"/>
          </a:p>
          <a:p>
            <a:pPr algn="r">
              <a:buNone/>
            </a:pP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транспортних</a:t>
            </a:r>
            <a:r>
              <a:rPr lang="ru-RU" dirty="0" smtClean="0"/>
              <a:t> </a:t>
            </a:r>
            <a:endParaRPr lang="ru-RU" dirty="0" smtClean="0"/>
          </a:p>
          <a:p>
            <a:pPr algn="r">
              <a:buNone/>
            </a:pPr>
            <a:r>
              <a:rPr lang="ru-RU" dirty="0" err="1" smtClean="0"/>
              <a:t>коридорів</a:t>
            </a:r>
            <a:r>
              <a:rPr lang="ru-RU" dirty="0" smtClean="0"/>
              <a:t>, </a:t>
            </a:r>
            <a:endParaRPr lang="ru-RU" dirty="0" smtClean="0"/>
          </a:p>
          <a:p>
            <a:pPr algn="r">
              <a:buNone/>
            </a:pP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зв’язую</a:t>
            </a:r>
            <a:r>
              <a:rPr lang="ru-RU" dirty="0" smtClean="0"/>
              <a:t> </a:t>
            </a:r>
            <a:r>
              <a:rPr lang="ru-RU" dirty="0" err="1" smtClean="0"/>
              <a:t>Північну</a:t>
            </a:r>
            <a:r>
              <a:rPr lang="ru-RU" dirty="0" smtClean="0"/>
              <a:t>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та </a:t>
            </a:r>
            <a:r>
              <a:rPr lang="ru-RU" dirty="0" err="1" smtClean="0"/>
              <a:t>Центральну</a:t>
            </a:r>
            <a:r>
              <a:rPr lang="ru-RU" dirty="0" smtClean="0"/>
              <a:t> </a:t>
            </a:r>
            <a:r>
              <a:rPr lang="ru-RU" dirty="0" err="1" smtClean="0"/>
              <a:t>Азію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Західну</a:t>
            </a:r>
            <a:r>
              <a:rPr lang="ru-RU" dirty="0" smtClean="0"/>
              <a:t> </a:t>
            </a:r>
            <a:r>
              <a:rPr lang="ru-RU" dirty="0" err="1" smtClean="0"/>
              <a:t>Європу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542925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вектори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геопросторових</a:t>
            </a:r>
            <a:r>
              <a:rPr lang="ru-RU" dirty="0" smtClean="0"/>
              <a:t> </a:t>
            </a:r>
            <a:r>
              <a:rPr lang="ru-RU" dirty="0" err="1" smtClean="0"/>
              <a:t>зв’язків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гексагональний</a:t>
            </a:r>
            <a:r>
              <a:rPr lang="ru-RU" dirty="0" smtClean="0"/>
              <a:t> рисунок. </a:t>
            </a:r>
            <a:r>
              <a:rPr lang="ru-RU" dirty="0" err="1" smtClean="0"/>
              <a:t>Найважливіші</a:t>
            </a:r>
            <a:r>
              <a:rPr lang="ru-RU" dirty="0" smtClean="0"/>
              <a:t> </a:t>
            </a:r>
            <a:r>
              <a:rPr lang="ru-RU" dirty="0" err="1" smtClean="0"/>
              <a:t>напрями</a:t>
            </a:r>
            <a:r>
              <a:rPr lang="ru-RU" dirty="0" smtClean="0"/>
              <a:t>: </a:t>
            </a:r>
            <a:endParaRPr lang="ru-RU" dirty="0" smtClean="0"/>
          </a:p>
          <a:p>
            <a:r>
              <a:rPr lang="ru-RU" dirty="0" smtClean="0"/>
              <a:t>а</a:t>
            </a:r>
            <a:r>
              <a:rPr lang="ru-RU" dirty="0" smtClean="0"/>
              <a:t>) </a:t>
            </a:r>
            <a:r>
              <a:rPr lang="ru-RU" dirty="0" err="1" smtClean="0"/>
              <a:t>Польща</a:t>
            </a:r>
            <a:r>
              <a:rPr lang="ru-RU" dirty="0" smtClean="0"/>
              <a:t> – </a:t>
            </a:r>
            <a:r>
              <a:rPr lang="ru-RU" dirty="0" err="1" smtClean="0"/>
              <a:t>країни</a:t>
            </a:r>
            <a:r>
              <a:rPr lang="ru-RU" dirty="0" smtClean="0"/>
              <a:t> ЄС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 smtClean="0"/>
              <a:t>) </a:t>
            </a:r>
            <a:r>
              <a:rPr lang="ru-RU" dirty="0" err="1" smtClean="0"/>
              <a:t>Білорусь</a:t>
            </a:r>
            <a:r>
              <a:rPr lang="ru-RU" dirty="0" smtClean="0"/>
              <a:t> –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Балтії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 smtClean="0"/>
              <a:t>) </a:t>
            </a:r>
            <a:r>
              <a:rPr lang="ru-RU" dirty="0" err="1" smtClean="0"/>
              <a:t>Росія</a:t>
            </a:r>
            <a:r>
              <a:rPr lang="ru-RU" dirty="0" smtClean="0"/>
              <a:t> –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 та Далекого Сходу; </a:t>
            </a:r>
            <a:endParaRPr lang="ru-RU" dirty="0" smtClean="0"/>
          </a:p>
          <a:p>
            <a:r>
              <a:rPr lang="ru-RU" dirty="0" smtClean="0"/>
              <a:t>г</a:t>
            </a:r>
            <a:r>
              <a:rPr lang="ru-RU" dirty="0" smtClean="0"/>
              <a:t>) </a:t>
            </a:r>
            <a:r>
              <a:rPr lang="ru-RU" dirty="0" err="1" smtClean="0"/>
              <a:t>Грузія</a:t>
            </a:r>
            <a:r>
              <a:rPr lang="ru-RU" dirty="0" smtClean="0"/>
              <a:t> –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 та </a:t>
            </a:r>
            <a:r>
              <a:rPr lang="ru-RU" dirty="0" err="1" smtClean="0"/>
              <a:t>Закавказзя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ru-RU" dirty="0" err="1" smtClean="0"/>
              <a:t>Туреччина</a:t>
            </a:r>
            <a:r>
              <a:rPr lang="ru-RU" dirty="0" smtClean="0"/>
              <a:t> –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східного</a:t>
            </a:r>
            <a:r>
              <a:rPr lang="ru-RU" dirty="0" smtClean="0"/>
              <a:t> </a:t>
            </a:r>
            <a:r>
              <a:rPr lang="ru-RU" dirty="0" err="1" smtClean="0"/>
              <a:t>Середземномор'я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е</a:t>
            </a:r>
            <a:r>
              <a:rPr lang="ru-RU" dirty="0" smtClean="0"/>
              <a:t>) </a:t>
            </a:r>
            <a:r>
              <a:rPr lang="ru-RU" dirty="0" err="1" smtClean="0"/>
              <a:t>балканські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</TotalTime>
  <Words>616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Геополітичне становище України</vt:lpstr>
      <vt:lpstr>Історія</vt:lpstr>
      <vt:lpstr>Основні риси: </vt:lpstr>
      <vt:lpstr>Слайд 4</vt:lpstr>
      <vt:lpstr>Слайд 5</vt:lpstr>
      <vt:lpstr>          Україна має потенційно високий рівень транзитності в центральній частині Євразії.</vt:lpstr>
      <vt:lpstr>Підстави стверджувати це:</vt:lpstr>
      <vt:lpstr>Слайд 8</vt:lpstr>
      <vt:lpstr>Слайд 9</vt:lpstr>
      <vt:lpstr>Слайд 10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Геополітичне становище України</dc:title>
  <dc:creator>Пользователь</dc:creator>
  <cp:lastModifiedBy>Пользователь</cp:lastModifiedBy>
  <cp:revision>5</cp:revision>
  <dcterms:created xsi:type="dcterms:W3CDTF">2013-11-21T21:59:19Z</dcterms:created>
  <dcterms:modified xsi:type="dcterms:W3CDTF">2013-11-28T20:27:17Z</dcterms:modified>
</cp:coreProperties>
</file>