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80" r:id="rId22"/>
    <p:sldId id="279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6/7/2014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chool.xvatit.com/index.php?title=%D0%A4%D0%B0%D0%B9%D0%BB:3-73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chool.xvatit.com/index.php?title=%D0%A4%D0%B0%D0%B9%D0%BB:3-74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chool.xvatit.com/index.php?title=%D0%A4%D0%B0%D0%B9%D0%BB:3-76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chool.xvatit.com/index.php?title=%D0%A4%D0%B0%D0%B9%D0%BB:3-77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uk.wikipedia.org/wiki/%D0%A4%D0%B0%D0%B9%D0%BB:Rest_mass_0_and_1.sv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novyny.ostriv.in.ua/images/publications/4/8801/1304537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9148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8288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спеціальна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теорія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відносності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Перетворення і додавання швидкостей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Перетворення Лоренца утворює правило додавання швидкостей. Якщо певний об'єкт має компоненти швидкості </a:t>
            </a:r>
            <a:r>
              <a:rPr lang="ru-RU" dirty="0" smtClean="0"/>
              <a:t> </a:t>
            </a:r>
            <a:r>
              <a:rPr lang="uk-UA" dirty="0" smtClean="0"/>
              <a:t> щодо системи S і </a:t>
            </a:r>
            <a:r>
              <a:rPr lang="ru-RU" dirty="0" smtClean="0"/>
              <a:t> </a:t>
            </a:r>
            <a:r>
              <a:rPr lang="uk-UA" dirty="0" smtClean="0"/>
              <a:t> - відносно S', то між ними існує наступний </a:t>
            </a:r>
            <a:r>
              <a:rPr lang="uk-UA" dirty="0" err="1" smtClean="0"/>
              <a:t>звязок</a:t>
            </a:r>
            <a:r>
              <a:rPr lang="uk-UA" dirty="0" smtClean="0"/>
              <a:t>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u'_x =\frac{u_x-v}{1-u_xv/c^2},~~~~~~~~~~ u'_y=\frac{u_y\sqrt{1-v^2/c^2}}{1-u_xv/c^2},~~~~~~~~~~ u'_z=\frac{u_z\sqrt{1-v^2/c^2}}{1-u_xv/c^2}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80010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Імпульс</a:t>
            </a:r>
            <a:r>
              <a:rPr lang="ru-RU" dirty="0" smtClean="0"/>
              <a:t> в </a:t>
            </a:r>
            <a:r>
              <a:rPr lang="ru-RU" dirty="0" err="1" smtClean="0"/>
              <a:t>релятивістській</a:t>
            </a:r>
            <a:r>
              <a:rPr lang="ru-RU" dirty="0" smtClean="0"/>
              <a:t> </a:t>
            </a:r>
            <a:r>
              <a:rPr lang="ru-RU" dirty="0" err="1" smtClean="0"/>
              <a:t>механіці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379476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Чотирьохкомпонентний</a:t>
            </a:r>
            <a:r>
              <a:rPr lang="ru-RU" dirty="0" smtClean="0"/>
              <a:t> вектор, </a:t>
            </a:r>
            <a:r>
              <a:rPr lang="ru-RU" dirty="0" err="1" smtClean="0"/>
              <a:t>або</a:t>
            </a:r>
            <a:r>
              <a:rPr lang="ru-RU" dirty="0" smtClean="0"/>
              <a:t> 4-імпульс: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ru-RU" dirty="0" err="1" smtClean="0"/>
              <a:t>Імпульс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масою</a:t>
            </a:r>
            <a:r>
              <a:rPr lang="ru-RU" dirty="0" smtClean="0"/>
              <a:t> </a:t>
            </a:r>
            <a:r>
              <a:rPr lang="ru-RU" i="1" dirty="0" err="1" smtClean="0"/>
              <a:t>m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60417" name="Рисунок 1" descr=" p^i = \left(\frac{E}{c}, p_x, p_y, p_z \right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0"/>
            <a:ext cx="5181600" cy="133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Рисунок 6" descr=" \mathbf{p}=\frac{m\mathbf{v}}{\sqrt{1 - v^2/c^2}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029200"/>
            <a:ext cx="4550303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81000" y="1447800"/>
            <a:ext cx="95250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та </a:t>
            </a:r>
            <a:r>
              <a:rPr lang="ru-RU" dirty="0" err="1" smtClean="0"/>
              <a:t>імпульсом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</a:t>
            </a:r>
            <a:r>
              <a:rPr lang="ru-RU" dirty="0" smtClean="0"/>
              <a:t>З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формули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нульовою</a:t>
            </a:r>
            <a:r>
              <a:rPr lang="ru-RU" dirty="0" smtClean="0"/>
              <a:t> </a:t>
            </a:r>
            <a:r>
              <a:rPr lang="ru-RU" dirty="0" err="1" smtClean="0"/>
              <a:t>масою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фотони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імпульс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i="1" dirty="0" err="1" smtClean="0"/>
              <a:t>p</a:t>
            </a:r>
            <a:r>
              <a:rPr lang="ru-RU" dirty="0" err="1" smtClean="0"/>
              <a:t>=</a:t>
            </a:r>
            <a:r>
              <a:rPr lang="ru-RU" i="1" dirty="0" err="1" smtClean="0"/>
              <a:t>E</a:t>
            </a:r>
            <a:r>
              <a:rPr lang="ru-RU" i="1" dirty="0" smtClean="0"/>
              <a:t>/</a:t>
            </a:r>
            <a:r>
              <a:rPr lang="ru-RU" i="1" dirty="0" err="1" smtClean="0"/>
              <a:t>c</a:t>
            </a:r>
            <a:r>
              <a:rPr lang="ru-RU" dirty="0" smtClean="0"/>
              <a:t>, де </a:t>
            </a:r>
            <a:r>
              <a:rPr lang="ru-RU" i="1" dirty="0" smtClean="0"/>
              <a:t>E</a:t>
            </a:r>
            <a:r>
              <a:rPr lang="ru-RU" dirty="0" smtClean="0"/>
              <a:t> — </a:t>
            </a:r>
            <a:r>
              <a:rPr lang="ru-RU" dirty="0" err="1" smtClean="0"/>
              <a:t>енергія</a:t>
            </a:r>
            <a:r>
              <a:rPr lang="ru-RU" dirty="0" smtClean="0"/>
              <a:t> фотона, та </a:t>
            </a:r>
            <a:r>
              <a:rPr lang="ru-RU" i="1" dirty="0" err="1" smtClean="0"/>
              <a:t>c</a:t>
            </a:r>
            <a:r>
              <a:rPr lang="ru-RU" dirty="0" smtClean="0"/>
              <a:t> —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9393" name="Рисунок 11" descr="\frac{\mathit{E}^2}{\mathit{c}^2}=\mathbf{p}^2+m^2\mathit{c}^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62200"/>
            <a:ext cx="42330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science.compulenta.ru/upload/iblock/053/Pul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1040" y="0"/>
            <a:ext cx="939504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3048000"/>
            <a:ext cx="94488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</a:t>
            </a:r>
            <a:r>
              <a:rPr lang="ru-RU" b="1" dirty="0" err="1" smtClean="0">
                <a:solidFill>
                  <a:schemeClr val="bg1"/>
                </a:solidFill>
              </a:rPr>
              <a:t>Імпульс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випромінений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однією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часткою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передається</a:t>
            </a:r>
            <a:r>
              <a:rPr lang="ru-RU" b="1" dirty="0" smtClean="0">
                <a:solidFill>
                  <a:schemeClr val="bg1"/>
                </a:solidFill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</a:rPr>
              <a:t>інших</a:t>
            </a:r>
            <a:r>
              <a:rPr lang="ru-RU" b="1" dirty="0" smtClean="0">
                <a:solidFill>
                  <a:schemeClr val="bg1"/>
                </a:solidFill>
              </a:rPr>
              <a:t> не </a:t>
            </a:r>
            <a:r>
              <a:rPr lang="ru-RU" b="1" dirty="0" err="1" smtClean="0">
                <a:solidFill>
                  <a:schemeClr val="bg1"/>
                </a:solidFill>
              </a:rPr>
              <a:t>миттєво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отже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сумарний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імпульс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всіх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часток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зберігається</a:t>
            </a:r>
            <a:r>
              <a:rPr lang="ru-RU" b="1" dirty="0" smtClean="0">
                <a:solidFill>
                  <a:schemeClr val="bg1"/>
                </a:solidFill>
              </a:rPr>
              <a:t>. Але закон </a:t>
            </a:r>
            <a:r>
              <a:rPr lang="ru-RU" b="1" dirty="0" err="1" smtClean="0">
                <a:solidFill>
                  <a:schemeClr val="bg1"/>
                </a:solidFill>
              </a:rPr>
              <a:t>збереження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виконується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цьому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випадку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якщо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враховувати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імпульс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належить</a:t>
            </a:r>
            <a:r>
              <a:rPr lang="ru-RU" b="1" dirty="0" smtClean="0">
                <a:solidFill>
                  <a:schemeClr val="bg1"/>
                </a:solidFill>
              </a:rPr>
              <a:t> полю — </a:t>
            </a:r>
            <a:r>
              <a:rPr lang="ru-RU" b="1" dirty="0" err="1" smtClean="0">
                <a:solidFill>
                  <a:schemeClr val="bg1"/>
                </a:solidFill>
              </a:rPr>
              <a:t>носію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взаємодії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котрому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приписують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густину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імпульсу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густину</a:t>
            </a:r>
            <a:r>
              <a:rPr lang="ru-RU" b="1" dirty="0" smtClean="0">
                <a:solidFill>
                  <a:schemeClr val="bg1"/>
                </a:solidFill>
              </a:rPr>
              <a:t> потоку </a:t>
            </a:r>
            <a:r>
              <a:rPr lang="ru-RU" b="1" dirty="0" err="1" smtClean="0">
                <a:solidFill>
                  <a:schemeClr val="bg1"/>
                </a:solidFill>
              </a:rPr>
              <a:t>імпульсу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ВЗАЄМОЗВ'ЯЗОК МАСИ ТА ЕНЕРГІЇ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математичних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 </a:t>
            </a:r>
            <a:r>
              <a:rPr lang="ru-RU" dirty="0" err="1" smtClean="0"/>
              <a:t>формули</a:t>
            </a:r>
            <a:r>
              <a:rPr lang="ru-RU" dirty="0" smtClean="0"/>
              <a:t> другого закону Ньютона А. </a:t>
            </a:r>
            <a:r>
              <a:rPr lang="ru-RU" dirty="0" err="1" smtClean="0"/>
              <a:t>Ейнштейн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7345" name="Рисунок 23" descr="3-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50394"/>
          <a:stretch>
            <a:fillRect/>
          </a:stretch>
        </p:blipFill>
        <p:spPr bwMode="auto">
          <a:xfrm>
            <a:off x="2743200" y="3505200"/>
            <a:ext cx="3605976" cy="24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yak-prosto.com/images/b/a/yak-viznachiti-shvidkist-svit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7063664" cy="47243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0"/>
            <a:ext cx="8991600" cy="1280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    </a:t>
            </a:r>
            <a:r>
              <a:rPr lang="ru-RU" i="1" dirty="0" err="1" smtClean="0"/>
              <a:t>Згідно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другим принципом СТВ, не </a:t>
            </a:r>
            <a:r>
              <a:rPr lang="ru-RU" i="1" dirty="0" err="1" smtClean="0"/>
              <a:t>існує</a:t>
            </a:r>
            <a:r>
              <a:rPr lang="ru-RU" i="1" dirty="0" smtClean="0"/>
              <a:t> систем </a:t>
            </a:r>
            <a:r>
              <a:rPr lang="ru-RU" i="1" dirty="0" err="1" smtClean="0"/>
              <a:t>відліку</a:t>
            </a:r>
            <a:r>
              <a:rPr lang="ru-RU" i="1" dirty="0" smtClean="0"/>
              <a:t>, в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би</a:t>
            </a:r>
            <a:r>
              <a:rPr lang="ru-RU" i="1" dirty="0" smtClean="0"/>
              <a:t> </a:t>
            </a:r>
            <a:r>
              <a:rPr lang="ru-RU" i="1" dirty="0" err="1" smtClean="0"/>
              <a:t>швидкість</a:t>
            </a:r>
            <a:r>
              <a:rPr lang="ru-RU" i="1" dirty="0" smtClean="0"/>
              <a:t> </a:t>
            </a:r>
            <a:r>
              <a:rPr lang="ru-RU" i="1" dirty="0" err="1" smtClean="0"/>
              <a:t>руху</a:t>
            </a:r>
            <a:r>
              <a:rPr lang="ru-RU" i="1" dirty="0" smtClean="0"/>
              <a:t> </a:t>
            </a:r>
            <a:r>
              <a:rPr lang="ru-RU" i="1" dirty="0" err="1" smtClean="0"/>
              <a:t>тіла</a:t>
            </a:r>
            <a:r>
              <a:rPr lang="ru-RU" i="1" dirty="0" smtClean="0"/>
              <a:t> </a:t>
            </a:r>
            <a:r>
              <a:rPr lang="ru-RU" i="1" dirty="0" err="1" smtClean="0"/>
              <a:t>перевищувала</a:t>
            </a:r>
            <a:r>
              <a:rPr lang="ru-RU" i="1" dirty="0" smtClean="0"/>
              <a:t> </a:t>
            </a:r>
            <a:r>
              <a:rPr lang="ru-RU" i="1" dirty="0" err="1" smtClean="0"/>
              <a:t>швидкість</a:t>
            </a:r>
            <a:r>
              <a:rPr lang="ru-RU" i="1" dirty="0" smtClean="0"/>
              <a:t> </a:t>
            </a:r>
            <a:r>
              <a:rPr lang="ru-RU" i="1" dirty="0" err="1" smtClean="0"/>
              <a:t>поширення</a:t>
            </a:r>
            <a:r>
              <a:rPr lang="ru-RU" i="1" dirty="0" smtClean="0"/>
              <a:t> </a:t>
            </a:r>
            <a:r>
              <a:rPr lang="ru-RU" i="1" dirty="0" err="1" smtClean="0"/>
              <a:t>світла</a:t>
            </a:r>
            <a:r>
              <a:rPr lang="ru-RU" i="1" dirty="0" smtClean="0"/>
              <a:t> у </a:t>
            </a:r>
            <a:r>
              <a:rPr lang="ru-RU" i="1" dirty="0" err="1" smtClean="0"/>
              <a:t>вакуумі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Цей </a:t>
            </a:r>
            <a:r>
              <a:rPr lang="ru-RU" dirty="0" err="1" smtClean="0"/>
              <a:t>висновок</a:t>
            </a:r>
            <a:r>
              <a:rPr lang="ru-RU" dirty="0" smtClean="0"/>
              <a:t> </a:t>
            </a:r>
            <a:r>
              <a:rPr lang="ru-RU" dirty="0" err="1" smtClean="0"/>
              <a:t>усував</a:t>
            </a:r>
            <a:r>
              <a:rPr lang="ru-RU" dirty="0" smtClean="0"/>
              <a:t> </a:t>
            </a:r>
            <a:r>
              <a:rPr lang="ru-RU" dirty="0" err="1" smtClean="0"/>
              <a:t>існуюче</a:t>
            </a:r>
            <a:r>
              <a:rPr lang="ru-RU" dirty="0" smtClean="0"/>
              <a:t> </a:t>
            </a:r>
            <a:r>
              <a:rPr lang="ru-RU" dirty="0" err="1" smtClean="0"/>
              <a:t>протиріччя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класичною</a:t>
            </a:r>
            <a:r>
              <a:rPr lang="ru-RU" dirty="0" smtClean="0"/>
              <a:t> </a:t>
            </a:r>
            <a:r>
              <a:rPr lang="ru-RU" dirty="0" err="1" smtClean="0"/>
              <a:t>механікою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теорією</a:t>
            </a:r>
            <a:r>
              <a:rPr lang="ru-RU" dirty="0" smtClean="0"/>
              <a:t> </a:t>
            </a:r>
            <a:r>
              <a:rPr lang="ru-RU" dirty="0" err="1" smtClean="0"/>
              <a:t>відносності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за </a:t>
            </a:r>
            <a:r>
              <a:rPr lang="ru-RU" dirty="0" err="1" smtClean="0"/>
              <a:t>цих</a:t>
            </a:r>
            <a:r>
              <a:rPr lang="ru-RU" dirty="0" smtClean="0"/>
              <a:t> умов </a:t>
            </a:r>
            <a:r>
              <a:rPr lang="ru-RU" dirty="0" err="1" smtClean="0"/>
              <a:t>рівняння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ставали </a:t>
            </a:r>
            <a:r>
              <a:rPr lang="ru-RU" dirty="0" err="1" smtClean="0"/>
              <a:t>інваріантними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інерціальних</a:t>
            </a:r>
            <a:r>
              <a:rPr lang="ru-RU" dirty="0" smtClean="0"/>
              <a:t> систем </a:t>
            </a:r>
            <a:r>
              <a:rPr lang="ru-RU" dirty="0" err="1" smtClean="0"/>
              <a:t>відліку</a:t>
            </a:r>
            <a:r>
              <a:rPr lang="ru-RU" dirty="0" smtClean="0"/>
              <a:t>: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5297" name="Рисунок 24" descr="3-7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22601" b="2439"/>
          <a:stretch>
            <a:fillRect/>
          </a:stretch>
        </p:blipFill>
        <p:spPr bwMode="auto">
          <a:xfrm>
            <a:off x="2362200" y="3505200"/>
            <a:ext cx="510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3" name="Рисунок 26" descr="3-7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937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0"/>
            <a:ext cx="94488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як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енергію</a:t>
            </a:r>
            <a:r>
              <a:rPr lang="ru-RU" dirty="0" smtClean="0"/>
              <a:t>, </a:t>
            </a:r>
            <a:r>
              <a:rPr lang="ru-RU" dirty="0" err="1" smtClean="0"/>
              <a:t>природно</a:t>
            </a:r>
            <a:r>
              <a:rPr lang="ru-RU" dirty="0" smtClean="0"/>
              <a:t> </a:t>
            </a:r>
            <a:r>
              <a:rPr lang="ru-RU" dirty="0" err="1" smtClean="0"/>
              <a:t>припустити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величинами — </a:t>
            </a:r>
            <a:r>
              <a:rPr lang="ru-RU" dirty="0" err="1" smtClean="0"/>
              <a:t>масою</a:t>
            </a:r>
            <a:r>
              <a:rPr lang="ru-RU" dirty="0" smtClean="0"/>
              <a:t> та </a:t>
            </a:r>
            <a:r>
              <a:rPr lang="ru-RU" dirty="0" err="1" smtClean="0"/>
              <a:t>енергією</a:t>
            </a:r>
            <a:r>
              <a:rPr lang="ru-RU" dirty="0" smtClean="0"/>
              <a:t> —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існувати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математичних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випливають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закону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А. </a:t>
            </a:r>
            <a:r>
              <a:rPr lang="ru-RU" dirty="0" err="1" smtClean="0"/>
              <a:t>Ейнштейн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 </a:t>
            </a:r>
            <a:r>
              <a:rPr lang="ru-RU" dirty="0" err="1" smtClean="0"/>
              <a:t>спів-відношення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масою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повною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: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3249" name="Рисунок 27" descr="3-7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352800"/>
            <a:ext cx="635993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57200" y="0"/>
            <a:ext cx="9829800" cy="63093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Формула </a:t>
            </a:r>
            <a:r>
              <a:rPr lang="ru-RU" dirty="0" err="1" smtClean="0"/>
              <a:t>взаємозв'язку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та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особливу</a:t>
            </a:r>
            <a:r>
              <a:rPr lang="ru-RU" dirty="0" smtClean="0"/>
              <a:t> роль в </a:t>
            </a:r>
            <a:r>
              <a:rPr lang="ru-RU" dirty="0" err="1" smtClean="0"/>
              <a:t>атомній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ядерній</a:t>
            </a:r>
            <a:r>
              <a:rPr lang="ru-RU" dirty="0" smtClean="0"/>
              <a:t> </a:t>
            </a:r>
            <a:r>
              <a:rPr lang="ru-RU" dirty="0" err="1" smtClean="0"/>
              <a:t>фізиці</a:t>
            </a:r>
            <a:r>
              <a:rPr lang="ru-RU" dirty="0" smtClean="0"/>
              <a:t>, де </a:t>
            </a:r>
            <a:r>
              <a:rPr lang="ru-RU" dirty="0" err="1" smtClean="0"/>
              <a:t>перетвоення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ядерних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значним</a:t>
            </a:r>
            <a:r>
              <a:rPr lang="ru-RU" dirty="0" smtClean="0"/>
              <a:t> </a:t>
            </a:r>
            <a:r>
              <a:rPr lang="ru-RU" dirty="0" err="1" smtClean="0"/>
              <a:t>вивільненням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 Вона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незаперечне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розрахунках</a:t>
            </a:r>
            <a:r>
              <a:rPr lang="ru-RU" dirty="0" smtClean="0"/>
              <a:t> </a:t>
            </a:r>
            <a:r>
              <a:rPr lang="ru-RU" dirty="0" err="1" smtClean="0"/>
              <a:t>релятивістських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взаємних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9154" name="Picture 2" descr="http://physicsitlife.files.wordpress.com/2011/12/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5715000" cy="3772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>
            <a:normAutofit/>
          </a:bodyPr>
          <a:lstStyle/>
          <a:p>
            <a:r>
              <a:rPr lang="uk-UA" dirty="0" smtClean="0"/>
              <a:t>Спеціальна теорія відносності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         — фізична теорія, опублікована Альбертом Ейнштейном1905 року. Вона фактично замінює класичну механіку Ньютона, яка на той час була несумісною зрівняннями Максвелла з теорії електромагнетизму.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9634" name="Picture 2" descr="http://content.foto.mail.ru/mail/sergio-fillini/_answers/i-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151539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1.bp.blogspot.com/-fQJ7EmXc6WI/UMNJhfzk7UI/AAAAAAAAAVg/T0TIYNbCwFs/s640/%D0%A1%D0%A2%D0%92+2+%D1%83%D0%BC%D0%BE%D0%B2%D0%B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6096000" cy="533400"/>
          </a:xfrm>
          <a:prstGeom prst="rect">
            <a:avLst/>
          </a:prstGeom>
          <a:noFill/>
        </p:spPr>
      </p:pic>
      <p:pic>
        <p:nvPicPr>
          <p:cNvPr id="48132" name="Picture 4" descr="http://2.bp.blogspot.com/-UIk4oeJIxxQ/UMNJnWs1j-I/AAAAAAAAAVo/Nvz4k_ojqFI/s640/%D0%A1%D0%A2%D0%92+2+%D1%80%D0%BE%D0%B7%D0%B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14600"/>
            <a:ext cx="60960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0" y="457200"/>
            <a:ext cx="3352800" cy="1325562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Фотони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658" name="Picture 2" descr="http://www.phyzika.ru/images/foto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6043671" cy="3048000"/>
          </a:xfrm>
          <a:prstGeom prst="rect">
            <a:avLst/>
          </a:prstGeom>
          <a:noFill/>
        </p:spPr>
      </p:pic>
      <p:pic>
        <p:nvPicPr>
          <p:cNvPr id="70660" name="Picture 4" descr="http://www.bogoslov.ru/data/2011/02/28/1233188052/1QG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657600"/>
            <a:ext cx="5410200" cy="292417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4495800"/>
            <a:ext cx="3352800" cy="13255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глюони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609600"/>
            <a:ext cx="5181600" cy="38862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Можливі</a:t>
            </a:r>
            <a:r>
              <a:rPr lang="ru-RU" dirty="0" smtClean="0"/>
              <a:t> 4-імпульси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нульовою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додатньою</a:t>
            </a:r>
            <a:r>
              <a:rPr lang="ru-RU" dirty="0" smtClean="0"/>
              <a:t> </a:t>
            </a:r>
            <a:r>
              <a:rPr lang="ru-RU" dirty="0" err="1" smtClean="0"/>
              <a:t>інваріантною</a:t>
            </a:r>
            <a:r>
              <a:rPr lang="ru-RU" dirty="0" smtClean="0"/>
              <a:t> </a:t>
            </a:r>
            <a:r>
              <a:rPr lang="ru-RU" dirty="0" err="1" smtClean="0"/>
              <a:t>масою</a:t>
            </a:r>
            <a:r>
              <a:rPr lang="ru-RU" dirty="0" smtClean="0"/>
              <a:t>. </a:t>
            </a:r>
            <a:r>
              <a:rPr lang="ru-RU" dirty="0" err="1" smtClean="0"/>
              <a:t>Вектори</a:t>
            </a:r>
            <a:r>
              <a:rPr lang="ru-RU" dirty="0" smtClean="0"/>
              <a:t> </a:t>
            </a:r>
            <a:r>
              <a:rPr lang="ru-RU" dirty="0" err="1" smtClean="0"/>
              <a:t>чотирьохімпульса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точки </a:t>
            </a:r>
            <a:r>
              <a:rPr lang="ru-RU" dirty="0" err="1" smtClean="0"/>
              <a:t>перетину</a:t>
            </a:r>
            <a:r>
              <a:rPr lang="ru-RU" dirty="0" smtClean="0"/>
              <a:t> </a:t>
            </a:r>
            <a:r>
              <a:rPr lang="ru-RU" dirty="0" err="1" smtClean="0"/>
              <a:t>вісей</a:t>
            </a:r>
            <a:r>
              <a:rPr lang="ru-RU" dirty="0" smtClean="0"/>
              <a:t> до </a:t>
            </a:r>
            <a:r>
              <a:rPr lang="ru-RU" dirty="0" err="1" smtClean="0"/>
              <a:t>будь-якої</a:t>
            </a:r>
            <a:r>
              <a:rPr lang="ru-RU" dirty="0" smtClean="0"/>
              <a:t> точки на </a:t>
            </a:r>
            <a:r>
              <a:rPr lang="ru-RU" dirty="0" err="1" smtClean="0"/>
              <a:t>зеленій</a:t>
            </a:r>
            <a:r>
              <a:rPr lang="ru-RU" dirty="0" smtClean="0"/>
              <a:t> </a:t>
            </a:r>
            <a:r>
              <a:rPr lang="ru-RU" dirty="0" err="1" smtClean="0"/>
              <a:t>гіперболі</a:t>
            </a:r>
            <a:r>
              <a:rPr lang="ru-RU" dirty="0" smtClean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одну </a:t>
            </a:r>
            <a:r>
              <a:rPr lang="ru-RU" dirty="0" err="1" smtClean="0"/>
              <a:t>і</a:t>
            </a:r>
            <a:r>
              <a:rPr lang="ru-RU" dirty="0" smtClean="0"/>
              <a:t> ту ж (</a:t>
            </a:r>
            <a:r>
              <a:rPr lang="ru-RU" dirty="0" err="1" smtClean="0"/>
              <a:t>додатню</a:t>
            </a:r>
            <a:r>
              <a:rPr lang="ru-RU" dirty="0" smtClean="0"/>
              <a:t>) </a:t>
            </a:r>
            <a:r>
              <a:rPr lang="ru-RU" dirty="0" err="1" smtClean="0"/>
              <a:t>довжину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чотирьохімпульс</a:t>
            </a:r>
            <a:r>
              <a:rPr lang="ru-RU" dirty="0" smtClean="0"/>
              <a:t>, та </a:t>
            </a:r>
            <a:r>
              <a:rPr lang="ru-RU" dirty="0" err="1" smtClean="0"/>
              <a:t>розрізняються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4-швидкістю </a:t>
            </a:r>
            <a:r>
              <a:rPr lang="ru-RU" dirty="0" err="1" smtClean="0"/>
              <a:t>частинки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71681" name="Рисунок 169" descr="http://upload.wikimedia.org/wikipedia/commons/thumb/5/5c/Rest_mass_0_and_1.svg/260px-Rest_mass_0_and_1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8862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-228600" y="4267200"/>
            <a:ext cx="9372600" cy="2590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Прискорення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частинки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зводиться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кінця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4-імпульса по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гіперболі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Вектори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чотирьохімпульса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побудовані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точки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перетину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вісей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будь-якої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точки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синіх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напівпрямих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нульову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довжину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можуть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відноситися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частинок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нульової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наприклад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фотонів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Енергія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частинок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точністю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коефіцієнта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дорівнює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модулю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3-імпульса.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рамках </a:t>
            </a:r>
            <a:r>
              <a:rPr lang="ru-RU" dirty="0" err="1" smtClean="0"/>
              <a:t>підходу</a:t>
            </a:r>
            <a:r>
              <a:rPr lang="ru-RU" dirty="0" smtClean="0"/>
              <a:t> </a:t>
            </a:r>
            <a:r>
              <a:rPr lang="ru-RU" dirty="0" err="1" smtClean="0"/>
              <a:t>Ландау-Ліфшіца</a:t>
            </a:r>
            <a:r>
              <a:rPr lang="ru-RU" dirty="0" smtClean="0"/>
              <a:t> </a:t>
            </a:r>
            <a:r>
              <a:rPr lang="ru-RU" dirty="0" err="1" smtClean="0"/>
              <a:t>взаємозв'язок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та </a:t>
            </a:r>
            <a:r>
              <a:rPr lang="ru-RU" dirty="0" err="1" smtClean="0"/>
              <a:t>імпульсом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ru-RU" dirty="0" err="1" smtClean="0"/>
              <a:t>тоді</a:t>
            </a:r>
            <a:r>
              <a:rPr lang="ru-RU" dirty="0" smtClean="0"/>
              <a:t> як квадрат модуля є: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2706" name="Рисунок 171" descr="\mathbf{v} = \frac{c^2\mathbf{p}}{E} \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743200"/>
            <a:ext cx="1707708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707" name="Рисунок 172" descr="v^2 = \frac{c^2p^2}{m^2c^2 + p^2} \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029200"/>
            <a:ext cx="2946035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, </a:t>
            </a:r>
            <a:r>
              <a:rPr lang="ru-RU" dirty="0" err="1" smtClean="0"/>
              <a:t>котре</a:t>
            </a:r>
            <a:r>
              <a:rPr lang="ru-RU" dirty="0" smtClean="0"/>
              <a:t> </a:t>
            </a:r>
            <a:r>
              <a:rPr lang="ru-RU" dirty="0" err="1" smtClean="0"/>
              <a:t>зв'язує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, </a:t>
            </a:r>
            <a:r>
              <a:rPr lang="ru-RU" dirty="0" err="1" smtClean="0"/>
              <a:t>імпульс</a:t>
            </a:r>
            <a:r>
              <a:rPr lang="ru-RU" dirty="0" smtClean="0"/>
              <a:t> та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частинки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9874" name="Picture 2" descr="http://www.rhein-zeitung.de/cms_media/module_img/1275/637520_1_articlepopup_4ff433de6e5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5723258" cy="4286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Очевидно, </a:t>
            </a:r>
            <a:r>
              <a:rPr lang="ru-RU" dirty="0" err="1" smtClean="0"/>
              <a:t>що</a:t>
            </a:r>
            <a:r>
              <a:rPr lang="ru-RU" dirty="0" smtClean="0"/>
              <a:t> при              (              ), ми </a:t>
            </a:r>
            <a:r>
              <a:rPr lang="ru-RU" dirty="0" err="1" smtClean="0"/>
              <a:t>будемо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т.з</a:t>
            </a:r>
            <a:r>
              <a:rPr lang="ru-RU" dirty="0" smtClean="0"/>
              <a:t>.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спокою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8849" name="Рисунок 174" descr="p = 0 \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76400"/>
            <a:ext cx="968228" cy="38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850" name="Рисунок 175" descr="v = 0 \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1676400"/>
            <a:ext cx="1066799" cy="33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852" name="Picture 4" descr="http://images.astronet.ru/pubd/2005/09/24/0001208188/einste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048000"/>
            <a:ext cx="4577831" cy="2990850"/>
          </a:xfrm>
          <a:prstGeom prst="rect">
            <a:avLst/>
          </a:prstGeom>
          <a:noFill/>
        </p:spPr>
      </p:pic>
      <p:pic>
        <p:nvPicPr>
          <p:cNvPr id="78853" name="Рисунок 176" descr="E_0 = mc^2 \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352800"/>
            <a:ext cx="2133600" cy="56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Спеціальна теорія відносності не поширює дію своїх принципів на гравітаційні сили, тому в 1916 році Ейнштейн опублікував нову — загальну теорію відносності, яка пояснювала природу гравітації.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42" name="Picture 2" descr="Spacetime curva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399" y="3200400"/>
            <a:ext cx="7669097" cy="338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093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Теорія відносності та її постулати повністю змінили погляди на характеристики простору і часу. Були сформульовані основні висновки теорії відносності: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1) явища, які є одночасними в одній системі відліку, можуть виявитись неодночасними в іншій;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2) довжина тіла, час і маса залежать від швидкості тіла.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8612" name="Picture 4" descr="http://i.io.ua/img_su/large/0011/24/00112472_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124200"/>
            <a:ext cx="5410200" cy="344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5791200"/>
            <a:ext cx="8077200" cy="106680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відліку</a:t>
            </a:r>
            <a:r>
              <a:rPr lang="ru-RU" dirty="0" smtClean="0"/>
              <a:t>,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 </a:t>
            </a:r>
            <a:r>
              <a:rPr lang="ru-RU" dirty="0" err="1" smtClean="0"/>
              <a:t>швидкістю</a:t>
            </a:r>
            <a:r>
              <a:rPr lang="ru-RU" dirty="0" smtClean="0"/>
              <a:t>         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endParaRPr lang="ru-RU" dirty="0"/>
          </a:p>
        </p:txBody>
      </p:sp>
      <p:pic>
        <p:nvPicPr>
          <p:cNvPr id="67586" name="Picture 2" descr="&amp;Fcy;&amp;acy;&amp;jcy;&amp;lcy;:Inertial fram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5162550" cy="5705476"/>
          </a:xfrm>
          <a:prstGeom prst="rect">
            <a:avLst/>
          </a:prstGeom>
          <a:noFill/>
        </p:spPr>
      </p:pic>
      <p:pic>
        <p:nvPicPr>
          <p:cNvPr id="67588" name="Picture 4" descr="D:\ОлЯ\картинки\пикабу\Реклама\74959878a0545267cb3b098bac229d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324600"/>
            <a:ext cx="264160" cy="30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7590" name="Picture 6" descr="D:\ОлЯ\картинки\пикабу\Реклама\74959878a0545267cb3b098bac229d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248400"/>
            <a:ext cx="326073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8610600" cy="2194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  Найбільш розповсюджена форма запису перетворень Лоренца зв’язує координати події в </a:t>
            </a:r>
            <a:r>
              <a:rPr lang="uk-UA" dirty="0" err="1" smtClean="0"/>
              <a:t>інерціальній</a:t>
            </a:r>
            <a:r>
              <a:rPr lang="uk-UA" dirty="0" smtClean="0"/>
              <a:t> системі відліку K з координатами тієї ж події в системі K′, яка рухається відносно K зі швидкістю V вздовж осі x: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x' = \frac{x-Vt}{\sqrt{1-\frac{V^2}{c^2}}},\quad y' = y,\quad z' = z,\quad t' = \frac{t-(V/c^2)x}{\sqrt{1-\frac{V^2}{c^2}}}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733800"/>
            <a:ext cx="8305800" cy="195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0" dirty="0" smtClean="0"/>
              <a:t>Інтервал. Геометричний зміст перетворень Лоренца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2819400"/>
            <a:ext cx="8077200" cy="4038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500" dirty="0" smtClean="0"/>
              <a:t>Інваріантність величини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    , яка називається інтервалом </a:t>
            </a:r>
            <a:r>
              <a:rPr lang="ru-RU" dirty="0" smtClean="0"/>
              <a:t> </a:t>
            </a:r>
            <a:r>
              <a:rPr lang="uk-UA" dirty="0" smtClean="0"/>
              <a:t> (звичайно, його можна записати і у вигляді нескінченно малих приростів).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\ c^{2}\Delta t^{2} - \Delta x^{2} = c^{2} \Delta t'^{2} - \Delta x'^{2}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038600"/>
            <a:ext cx="5486400" cy="773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95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У рамках СТВ загальний вираз для вектора сили дається похідною від вектора імпульсу: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\ \mathbf F = \frac{d \mathbf p}{dt} = \frac{d}{dt}(\frac{m \mathbf v}{\sqrt{1 - \frac{v^{2}}{c^{2}}}}) = \frac{m \frac{d \mathbf v}{dt}\sqrt{1 - \frac{v^{2}}{c^{2}}} + m \mathbf v \frac{d \mathbf v}{dt}\frac{d}{d \mathbf v}(\sqrt{1 - \frac{v^{2}}{c^{2}}})}{1 - \frac{v^{2}}{c^{2}}} = \frac{m \frac{d \mathbf v}{dt}}{\sqrt{1 - \frac{v^{2}}{c^{2}}}} + \frac{m \mathbf v (\mathbf v \cdot \frac{d \mathbf v}{dt})}{c^{2}(1 - \frac{v^{2}}{c^{2}})^{\frac{3}{2}}} \qquad (.18)"/>
          <p:cNvPicPr/>
          <p:nvPr/>
        </p:nvPicPr>
        <p:blipFill>
          <a:blip r:embed="rId2"/>
          <a:srcRect r="5064"/>
          <a:stretch>
            <a:fillRect/>
          </a:stretch>
        </p:blipFill>
        <p:spPr bwMode="auto">
          <a:xfrm>
            <a:off x="304800" y="3886200"/>
            <a:ext cx="8534400" cy="1596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Інтервал між двома подіями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</a:t>
            </a:r>
            <a:r>
              <a:rPr lang="uk-UA" dirty="0" err="1" smtClean="0"/>
              <a:t>Просторо́во-часови́й</a:t>
            </a:r>
            <a:r>
              <a:rPr lang="uk-UA" dirty="0" smtClean="0"/>
              <a:t> </a:t>
            </a:r>
            <a:r>
              <a:rPr lang="uk-UA" dirty="0" err="1" smtClean="0"/>
              <a:t>інтерва́л</a:t>
            </a:r>
            <a:r>
              <a:rPr lang="uk-UA" dirty="0" smtClean="0"/>
              <a:t> або просто </a:t>
            </a:r>
            <a:r>
              <a:rPr lang="uk-UA" dirty="0" err="1" smtClean="0"/>
              <a:t>інтерва́л</a:t>
            </a:r>
            <a:r>
              <a:rPr lang="uk-UA" dirty="0" smtClean="0"/>
              <a:t> між двома подіями в інерційній системі відліку визначається співвідношенням: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 s_{12} = \sqrt{ c^2(t_1 - t_2)^2 - (x_1 - x_2)^2 - (y_1 - y_2)^2 - (z_1 - z_2)^2}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86200"/>
            <a:ext cx="6869430" cy="986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594</Words>
  <Application>Microsoft Office PowerPoint</Application>
  <PresentationFormat>Экран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спеціальна теорія відносності</vt:lpstr>
      <vt:lpstr>Спеціальна теорія відносності </vt:lpstr>
      <vt:lpstr>Презентация PowerPoint</vt:lpstr>
      <vt:lpstr>Презентация PowerPoint</vt:lpstr>
      <vt:lpstr>м</vt:lpstr>
      <vt:lpstr>Презентация PowerPoint</vt:lpstr>
      <vt:lpstr>  Інтервал. Геометричний зміст перетворень Лоренца </vt:lpstr>
      <vt:lpstr>Презентация PowerPoint</vt:lpstr>
      <vt:lpstr>Інтервал між двома подіями </vt:lpstr>
      <vt:lpstr>  Перетворення і додавання швидкостей </vt:lpstr>
      <vt:lpstr>Імпульс в релятивістській механіці </vt:lpstr>
      <vt:lpstr>Презентация PowerPoint</vt:lpstr>
      <vt:lpstr>Презентация PowerPoint</vt:lpstr>
      <vt:lpstr>ВЗАЄМОЗВ'ЯЗОК МАСИ ТА ЕНЕРГІЇ  </vt:lpstr>
      <vt:lpstr>Презентация PowerPoint</vt:lpstr>
      <vt:lpstr>Презентация PowerPoint</vt:lpstr>
      <vt:lpstr>Задача</vt:lpstr>
      <vt:lpstr>Презентация PowerPoint</vt:lpstr>
      <vt:lpstr>Презентация PowerPoint</vt:lpstr>
      <vt:lpstr>Презентация PowerPoint</vt:lpstr>
      <vt:lpstr>Фотони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спеціальна теорія відносності</dc:title>
  <dc:creator>Olya</dc:creator>
  <cp:lastModifiedBy>Olya</cp:lastModifiedBy>
  <cp:revision>59</cp:revision>
  <dcterms:created xsi:type="dcterms:W3CDTF">2013-03-13T18:38:43Z</dcterms:created>
  <dcterms:modified xsi:type="dcterms:W3CDTF">2014-06-06T22:03:46Z</dcterms:modified>
</cp:coreProperties>
</file>