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38"/>
  </p:notesMasterIdLst>
  <p:sldIdLst>
    <p:sldId id="460" r:id="rId2"/>
    <p:sldId id="461" r:id="rId3"/>
    <p:sldId id="462" r:id="rId4"/>
    <p:sldId id="463" r:id="rId5"/>
    <p:sldId id="464" r:id="rId6"/>
    <p:sldId id="465" r:id="rId7"/>
    <p:sldId id="466" r:id="rId8"/>
    <p:sldId id="467" r:id="rId9"/>
    <p:sldId id="468" r:id="rId10"/>
    <p:sldId id="469" r:id="rId11"/>
    <p:sldId id="470" r:id="rId12"/>
    <p:sldId id="471" r:id="rId13"/>
    <p:sldId id="472" r:id="rId14"/>
    <p:sldId id="473" r:id="rId15"/>
    <p:sldId id="474" r:id="rId16"/>
    <p:sldId id="475" r:id="rId17"/>
    <p:sldId id="476" r:id="rId18"/>
    <p:sldId id="477" r:id="rId19"/>
    <p:sldId id="478" r:id="rId20"/>
    <p:sldId id="479" r:id="rId21"/>
    <p:sldId id="480" r:id="rId22"/>
    <p:sldId id="481" r:id="rId23"/>
    <p:sldId id="482" r:id="rId24"/>
    <p:sldId id="483" r:id="rId25"/>
    <p:sldId id="484" r:id="rId26"/>
    <p:sldId id="485" r:id="rId27"/>
    <p:sldId id="487" r:id="rId28"/>
    <p:sldId id="488" r:id="rId29"/>
    <p:sldId id="489" r:id="rId30"/>
    <p:sldId id="490" r:id="rId31"/>
    <p:sldId id="491" r:id="rId32"/>
    <p:sldId id="492" r:id="rId33"/>
    <p:sldId id="493" r:id="rId34"/>
    <p:sldId id="494" r:id="rId35"/>
    <p:sldId id="495" r:id="rId36"/>
    <p:sldId id="496" r:id="rId3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6170" autoAdjust="0"/>
    <p:restoredTop sz="94660"/>
  </p:normalViewPr>
  <p:slideViewPr>
    <p:cSldViewPr>
      <p:cViewPr varScale="1">
        <p:scale>
          <a:sx n="68" d="100"/>
          <a:sy n="68" d="100"/>
        </p:scale>
        <p:origin x="-142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728"/>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3309EC-17EC-45E2-A5C9-5B574ED13C0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ru-RU"/>
        </a:p>
      </dgm:t>
    </dgm:pt>
    <dgm:pt modelId="{14E36450-5974-42CA-ABF5-3C7A1B4ACE73}">
      <dgm:prSet phldrT="[Текст]" custT="1"/>
      <dgm:spPr/>
      <dgm:t>
        <a:bodyPr/>
        <a:lstStyle/>
        <a:p>
          <a:r>
            <a:rPr lang="uk-UA" sz="6000" b="1" dirty="0" smtClean="0"/>
            <a:t>Вітаміни</a:t>
          </a:r>
          <a:endParaRPr lang="ru-RU" sz="6000" b="1" dirty="0"/>
        </a:p>
      </dgm:t>
    </dgm:pt>
    <dgm:pt modelId="{0EFA4329-75BE-441F-9B46-247CFFCC2CAD}" type="parTrans" cxnId="{5E59245D-3A9B-4438-B0F6-F27A87E413EB}">
      <dgm:prSet/>
      <dgm:spPr/>
      <dgm:t>
        <a:bodyPr/>
        <a:lstStyle/>
        <a:p>
          <a:endParaRPr lang="ru-RU"/>
        </a:p>
      </dgm:t>
    </dgm:pt>
    <dgm:pt modelId="{BC77D1D7-6B0D-41A6-969A-665DE80AC78B}" type="sibTrans" cxnId="{5E59245D-3A9B-4438-B0F6-F27A87E413EB}">
      <dgm:prSet/>
      <dgm:spPr/>
      <dgm:t>
        <a:bodyPr/>
        <a:lstStyle/>
        <a:p>
          <a:endParaRPr lang="ru-RU"/>
        </a:p>
      </dgm:t>
    </dgm:pt>
    <dgm:pt modelId="{8596575A-16A7-453F-8C5E-D1399A1728E3}">
      <dgm:prSet custT="1"/>
      <dgm:spPr/>
      <dgm:t>
        <a:bodyPr/>
        <a:lstStyle/>
        <a:p>
          <a:pPr>
            <a:lnSpc>
              <a:spcPct val="100000"/>
            </a:lnSpc>
            <a:spcAft>
              <a:spcPts val="0"/>
            </a:spcAft>
          </a:pPr>
          <a:r>
            <a:rPr lang="ru-RU" sz="2400" b="1" dirty="0" err="1" smtClean="0">
              <a:solidFill>
                <a:schemeClr val="accent5">
                  <a:lumMod val="40000"/>
                  <a:lumOff val="60000"/>
                </a:schemeClr>
              </a:solidFill>
            </a:rPr>
            <a:t>Водорозчинні</a:t>
          </a:r>
          <a:r>
            <a:rPr lang="ru-RU" sz="2400" b="1" dirty="0" smtClean="0">
              <a:solidFill>
                <a:schemeClr val="accent5">
                  <a:lumMod val="40000"/>
                  <a:lumOff val="60000"/>
                </a:schemeClr>
              </a:solidFill>
            </a:rPr>
            <a:t> </a:t>
          </a:r>
          <a:r>
            <a:rPr lang="ru-RU" sz="2400" b="1" dirty="0" err="1" smtClean="0">
              <a:solidFill>
                <a:schemeClr val="accent5">
                  <a:lumMod val="40000"/>
                  <a:lumOff val="60000"/>
                </a:schemeClr>
              </a:solidFill>
            </a:rPr>
            <a:t>вітаміни</a:t>
          </a:r>
          <a:r>
            <a:rPr lang="ru-RU" sz="1600" dirty="0" smtClean="0"/>
            <a:t>: </a:t>
          </a:r>
          <a:r>
            <a:rPr lang="ru-RU" sz="1800" dirty="0" smtClean="0"/>
            <a:t>В1 (</a:t>
          </a:r>
          <a:r>
            <a:rPr lang="ru-RU" sz="1800" dirty="0" err="1" smtClean="0"/>
            <a:t>тіамін</a:t>
          </a:r>
          <a:r>
            <a:rPr lang="ru-RU" sz="1800" dirty="0" smtClean="0"/>
            <a:t>), </a:t>
          </a:r>
        </a:p>
        <a:p>
          <a:pPr>
            <a:lnSpc>
              <a:spcPct val="100000"/>
            </a:lnSpc>
            <a:spcAft>
              <a:spcPts val="0"/>
            </a:spcAft>
          </a:pPr>
          <a:r>
            <a:rPr lang="en-US" sz="1800" dirty="0" smtClean="0"/>
            <a:t>B2 (</a:t>
          </a:r>
          <a:r>
            <a:rPr lang="ru-RU" sz="1800" dirty="0" err="1" smtClean="0"/>
            <a:t>рибофлавін</a:t>
          </a:r>
          <a:r>
            <a:rPr lang="ru-RU" sz="1800" dirty="0" smtClean="0"/>
            <a:t>), В3 (</a:t>
          </a:r>
          <a:r>
            <a:rPr lang="ru-RU" sz="1800" dirty="0" err="1" smtClean="0"/>
            <a:t>нікотинамід</a:t>
          </a:r>
          <a:r>
            <a:rPr lang="ru-RU" sz="1800" dirty="0" smtClean="0"/>
            <a:t>, </a:t>
          </a:r>
          <a:r>
            <a:rPr lang="ru-RU" sz="1800" dirty="0" err="1" smtClean="0"/>
            <a:t>нікотинова</a:t>
          </a:r>
          <a:r>
            <a:rPr lang="ru-RU" sz="1800" dirty="0" smtClean="0"/>
            <a:t> кислота), </a:t>
          </a:r>
        </a:p>
        <a:p>
          <a:pPr>
            <a:lnSpc>
              <a:spcPct val="100000"/>
            </a:lnSpc>
            <a:spcAft>
              <a:spcPts val="0"/>
            </a:spcAft>
          </a:pPr>
          <a:r>
            <a:rPr lang="en-US" sz="1800" dirty="0" smtClean="0"/>
            <a:t>B5 (</a:t>
          </a:r>
          <a:r>
            <a:rPr lang="ru-RU" sz="1800" dirty="0" smtClean="0"/>
            <a:t>пантотенова кислота), </a:t>
          </a:r>
        </a:p>
        <a:p>
          <a:pPr>
            <a:lnSpc>
              <a:spcPct val="100000"/>
            </a:lnSpc>
            <a:spcAft>
              <a:spcPts val="0"/>
            </a:spcAft>
          </a:pPr>
          <a:r>
            <a:rPr lang="en-US" sz="1800" dirty="0" smtClean="0"/>
            <a:t>B6 (</a:t>
          </a:r>
          <a:r>
            <a:rPr lang="ru-RU" sz="1800" dirty="0" err="1" smtClean="0"/>
            <a:t>піридоксин,піридоксаль</a:t>
          </a:r>
          <a:r>
            <a:rPr lang="ru-RU" sz="1800" dirty="0" smtClean="0"/>
            <a:t>, </a:t>
          </a:r>
          <a:r>
            <a:rPr lang="ru-RU" sz="1800" dirty="0" err="1" smtClean="0"/>
            <a:t>піридоксамін</a:t>
          </a:r>
          <a:r>
            <a:rPr lang="ru-RU" sz="1800" dirty="0" smtClean="0"/>
            <a:t>), </a:t>
          </a:r>
        </a:p>
        <a:p>
          <a:pPr>
            <a:lnSpc>
              <a:spcPct val="100000"/>
            </a:lnSpc>
            <a:spcAft>
              <a:spcPts val="0"/>
            </a:spcAft>
          </a:pPr>
          <a:r>
            <a:rPr lang="en-US" sz="1800" dirty="0" smtClean="0"/>
            <a:t>H (B7) (</a:t>
          </a:r>
          <a:r>
            <a:rPr lang="ru-RU" sz="1800" dirty="0" err="1" smtClean="0"/>
            <a:t>біотин</a:t>
          </a:r>
          <a:r>
            <a:rPr lang="ru-RU" sz="1800" dirty="0" smtClean="0"/>
            <a:t>), </a:t>
          </a:r>
        </a:p>
        <a:p>
          <a:pPr>
            <a:lnSpc>
              <a:spcPct val="100000"/>
            </a:lnSpc>
            <a:spcAft>
              <a:spcPts val="0"/>
            </a:spcAft>
          </a:pPr>
          <a:r>
            <a:rPr lang="en-US" sz="1800" dirty="0" smtClean="0"/>
            <a:t>B9 (</a:t>
          </a:r>
          <a:r>
            <a:rPr lang="ru-RU" sz="1800" dirty="0" err="1" smtClean="0"/>
            <a:t>фолієва</a:t>
          </a:r>
          <a:r>
            <a:rPr lang="ru-RU" sz="1800" dirty="0" smtClean="0"/>
            <a:t> кислота), </a:t>
          </a:r>
          <a:r>
            <a:rPr lang="en-US" sz="1800" dirty="0" smtClean="0"/>
            <a:t>B12 (</a:t>
          </a:r>
          <a:r>
            <a:rPr lang="ru-RU" sz="1800" dirty="0" err="1" smtClean="0"/>
            <a:t>кобаламін</a:t>
          </a:r>
          <a:r>
            <a:rPr lang="ru-RU" sz="1800" dirty="0" smtClean="0"/>
            <a:t>), </a:t>
          </a:r>
        </a:p>
        <a:p>
          <a:pPr>
            <a:lnSpc>
              <a:spcPct val="100000"/>
            </a:lnSpc>
            <a:spcAft>
              <a:spcPts val="0"/>
            </a:spcAft>
          </a:pPr>
          <a:r>
            <a:rPr lang="en-US" sz="1800" dirty="0" smtClean="0"/>
            <a:t>B4 (</a:t>
          </a:r>
          <a:r>
            <a:rPr lang="ru-RU" sz="1800" dirty="0" err="1" smtClean="0"/>
            <a:t>аденін</a:t>
          </a:r>
          <a:r>
            <a:rPr lang="ru-RU" sz="1800" dirty="0" smtClean="0"/>
            <a:t>), </a:t>
          </a:r>
        </a:p>
        <a:p>
          <a:pPr>
            <a:lnSpc>
              <a:spcPct val="100000"/>
            </a:lnSpc>
            <a:spcAft>
              <a:spcPts val="0"/>
            </a:spcAft>
          </a:pPr>
          <a:r>
            <a:rPr lang="en-US" sz="1800" dirty="0" smtClean="0"/>
            <a:t>B8 (</a:t>
          </a:r>
          <a:r>
            <a:rPr lang="ru-RU" sz="1800" dirty="0" err="1" smtClean="0"/>
            <a:t>інозитол</a:t>
          </a:r>
          <a:r>
            <a:rPr lang="ru-RU" sz="1800" dirty="0" smtClean="0"/>
            <a:t>), </a:t>
          </a:r>
          <a:r>
            <a:rPr lang="en-US" sz="1800" dirty="0" smtClean="0"/>
            <a:t>B10 (</a:t>
          </a:r>
          <a:r>
            <a:rPr lang="ru-RU" sz="1800" dirty="0" err="1" smtClean="0"/>
            <a:t>параамінобензойна</a:t>
          </a:r>
          <a:r>
            <a:rPr lang="ru-RU" sz="1800" dirty="0" smtClean="0"/>
            <a:t> кислота), </a:t>
          </a:r>
        </a:p>
        <a:p>
          <a:pPr>
            <a:lnSpc>
              <a:spcPct val="100000"/>
            </a:lnSpc>
            <a:spcAft>
              <a:spcPts val="0"/>
            </a:spcAft>
          </a:pPr>
          <a:r>
            <a:rPr lang="en-US" sz="1800" dirty="0" smtClean="0"/>
            <a:t>B11 (BC) (</a:t>
          </a:r>
          <a:r>
            <a:rPr lang="ru-RU" sz="1800" dirty="0" err="1" smtClean="0"/>
            <a:t>холін</a:t>
          </a:r>
          <a:r>
            <a:rPr lang="ru-RU" sz="1800" dirty="0" smtClean="0"/>
            <a:t>), С (</a:t>
          </a:r>
          <a:r>
            <a:rPr lang="ru-RU" sz="1800" dirty="0" err="1" smtClean="0"/>
            <a:t>аскорбінова</a:t>
          </a:r>
          <a:r>
            <a:rPr lang="ru-RU" sz="1800" dirty="0" smtClean="0"/>
            <a:t> кислота)</a:t>
          </a:r>
          <a:endParaRPr lang="ru-RU" sz="1600" dirty="0"/>
        </a:p>
      </dgm:t>
    </dgm:pt>
    <dgm:pt modelId="{9E21064D-8E58-426B-BFD0-73F65315CDC4}" type="parTrans" cxnId="{CEB438C9-CB32-4C56-8F8E-786EE37C1B6F}">
      <dgm:prSet/>
      <dgm:spPr/>
      <dgm:t>
        <a:bodyPr/>
        <a:lstStyle/>
        <a:p>
          <a:endParaRPr lang="ru-RU"/>
        </a:p>
      </dgm:t>
    </dgm:pt>
    <dgm:pt modelId="{5D3F4342-3A3C-4E46-B5F8-ED7F24886B77}" type="sibTrans" cxnId="{CEB438C9-CB32-4C56-8F8E-786EE37C1B6F}">
      <dgm:prSet/>
      <dgm:spPr/>
      <dgm:t>
        <a:bodyPr/>
        <a:lstStyle/>
        <a:p>
          <a:endParaRPr lang="ru-RU"/>
        </a:p>
      </dgm:t>
    </dgm:pt>
    <dgm:pt modelId="{152B4237-56AD-4F80-BEE3-FC6231723A74}">
      <dgm:prSet custT="1"/>
      <dgm:spPr/>
      <dgm:t>
        <a:bodyPr/>
        <a:lstStyle/>
        <a:p>
          <a:pPr>
            <a:spcAft>
              <a:spcPct val="35000"/>
            </a:spcAft>
          </a:pPr>
          <a:r>
            <a:rPr lang="ru-RU" sz="2200" b="1" dirty="0" err="1" smtClean="0">
              <a:solidFill>
                <a:schemeClr val="accent5">
                  <a:lumMod val="40000"/>
                  <a:lumOff val="60000"/>
                </a:schemeClr>
              </a:solidFill>
            </a:rPr>
            <a:t>Жиророзчинні</a:t>
          </a:r>
          <a:r>
            <a:rPr lang="ru-RU" sz="2200" b="1" dirty="0" smtClean="0">
              <a:solidFill>
                <a:schemeClr val="accent5">
                  <a:lumMod val="40000"/>
                  <a:lumOff val="60000"/>
                </a:schemeClr>
              </a:solidFill>
            </a:rPr>
            <a:t> </a:t>
          </a:r>
          <a:r>
            <a:rPr lang="ru-RU" sz="2200" b="1" dirty="0" err="1" smtClean="0">
              <a:solidFill>
                <a:schemeClr val="accent5">
                  <a:lumMod val="40000"/>
                  <a:lumOff val="60000"/>
                </a:schemeClr>
              </a:solidFill>
            </a:rPr>
            <a:t>вітаміни</a:t>
          </a:r>
          <a:r>
            <a:rPr lang="ru-RU" sz="2200" dirty="0" smtClean="0"/>
            <a:t>: </a:t>
          </a:r>
        </a:p>
        <a:p>
          <a:pPr>
            <a:spcAft>
              <a:spcPts val="0"/>
            </a:spcAft>
          </a:pPr>
          <a:r>
            <a:rPr lang="ru-RU" sz="2200" dirty="0" smtClean="0"/>
            <a:t>А (</a:t>
          </a:r>
          <a:r>
            <a:rPr lang="ru-RU" sz="2200" dirty="0" err="1" smtClean="0"/>
            <a:t>ретинол</a:t>
          </a:r>
          <a:r>
            <a:rPr lang="ru-RU" sz="2200" dirty="0" smtClean="0"/>
            <a:t>), </a:t>
          </a:r>
        </a:p>
        <a:p>
          <a:pPr>
            <a:spcAft>
              <a:spcPts val="0"/>
            </a:spcAft>
          </a:pPr>
          <a:r>
            <a:rPr lang="ru-RU" sz="2200" dirty="0" smtClean="0"/>
            <a:t>D2 (кальциферол), </a:t>
          </a:r>
        </a:p>
        <a:p>
          <a:pPr>
            <a:spcAft>
              <a:spcPts val="0"/>
            </a:spcAft>
          </a:pPr>
          <a:r>
            <a:rPr lang="ru-RU" sz="2200" dirty="0" smtClean="0"/>
            <a:t>D3 (</a:t>
          </a:r>
          <a:r>
            <a:rPr lang="ru-RU" sz="2200" dirty="0" err="1" smtClean="0"/>
            <a:t>холекальциферол</a:t>
          </a:r>
          <a:r>
            <a:rPr lang="ru-RU" sz="2200" dirty="0" smtClean="0"/>
            <a:t>), </a:t>
          </a:r>
        </a:p>
        <a:p>
          <a:pPr>
            <a:spcAft>
              <a:spcPts val="0"/>
            </a:spcAft>
          </a:pPr>
          <a:r>
            <a:rPr lang="ru-RU" sz="2200" dirty="0" smtClean="0"/>
            <a:t>Е (токоферол), </a:t>
          </a:r>
        </a:p>
        <a:p>
          <a:pPr>
            <a:spcAft>
              <a:spcPts val="0"/>
            </a:spcAft>
          </a:pPr>
          <a:r>
            <a:rPr lang="ru-RU" sz="2200" dirty="0" smtClean="0"/>
            <a:t>К1 (</a:t>
          </a:r>
          <a:r>
            <a:rPr lang="ru-RU" sz="2200" dirty="0" err="1" smtClean="0"/>
            <a:t>філохінон</a:t>
          </a:r>
          <a:r>
            <a:rPr lang="ru-RU" sz="2200" dirty="0" smtClean="0"/>
            <a:t>).</a:t>
          </a:r>
          <a:endParaRPr lang="ru-RU" sz="2200" dirty="0"/>
        </a:p>
      </dgm:t>
    </dgm:pt>
    <dgm:pt modelId="{78CBF9A7-60B4-478C-BA2F-06FE7991DCB0}" type="parTrans" cxnId="{FCD6B69D-59EE-409B-94CF-08306E278E93}">
      <dgm:prSet/>
      <dgm:spPr/>
      <dgm:t>
        <a:bodyPr/>
        <a:lstStyle/>
        <a:p>
          <a:endParaRPr lang="ru-RU"/>
        </a:p>
      </dgm:t>
    </dgm:pt>
    <dgm:pt modelId="{48F23B8E-B7AA-4B0E-B7B2-58E1E21BF549}" type="sibTrans" cxnId="{FCD6B69D-59EE-409B-94CF-08306E278E93}">
      <dgm:prSet/>
      <dgm:spPr/>
      <dgm:t>
        <a:bodyPr/>
        <a:lstStyle/>
        <a:p>
          <a:endParaRPr lang="ru-RU"/>
        </a:p>
      </dgm:t>
    </dgm:pt>
    <dgm:pt modelId="{CE672C51-EA91-4D26-AA6A-010FD919A2D0}" type="pres">
      <dgm:prSet presAssocID="{B83309EC-17EC-45E2-A5C9-5B574ED13C0F}" presName="hierChild1" presStyleCnt="0">
        <dgm:presLayoutVars>
          <dgm:orgChart val="1"/>
          <dgm:chPref val="1"/>
          <dgm:dir/>
          <dgm:animOne val="branch"/>
          <dgm:animLvl val="lvl"/>
          <dgm:resizeHandles/>
        </dgm:presLayoutVars>
      </dgm:prSet>
      <dgm:spPr/>
      <dgm:t>
        <a:bodyPr/>
        <a:lstStyle/>
        <a:p>
          <a:endParaRPr lang="ru-RU"/>
        </a:p>
      </dgm:t>
    </dgm:pt>
    <dgm:pt modelId="{188D4A8B-3A07-41A9-8B11-C165481E59F0}" type="pres">
      <dgm:prSet presAssocID="{14E36450-5974-42CA-ABF5-3C7A1B4ACE73}" presName="hierRoot1" presStyleCnt="0">
        <dgm:presLayoutVars>
          <dgm:hierBranch val="init"/>
        </dgm:presLayoutVars>
      </dgm:prSet>
      <dgm:spPr/>
    </dgm:pt>
    <dgm:pt modelId="{4990D837-8A37-4EBE-A9EE-B76535884AB1}" type="pres">
      <dgm:prSet presAssocID="{14E36450-5974-42CA-ABF5-3C7A1B4ACE73}" presName="rootComposite1" presStyleCnt="0"/>
      <dgm:spPr/>
    </dgm:pt>
    <dgm:pt modelId="{7EF0B6F1-352B-4CAF-B92E-561E706108F9}" type="pres">
      <dgm:prSet presAssocID="{14E36450-5974-42CA-ABF5-3C7A1B4ACE73}" presName="rootText1" presStyleLbl="node0" presStyleIdx="0" presStyleCnt="1" custScaleX="176379" custScaleY="112052">
        <dgm:presLayoutVars>
          <dgm:chPref val="3"/>
        </dgm:presLayoutVars>
      </dgm:prSet>
      <dgm:spPr/>
      <dgm:t>
        <a:bodyPr/>
        <a:lstStyle/>
        <a:p>
          <a:endParaRPr lang="ru-RU"/>
        </a:p>
      </dgm:t>
    </dgm:pt>
    <dgm:pt modelId="{D68EB2AF-0490-4B07-A698-CE7A9AC36D80}" type="pres">
      <dgm:prSet presAssocID="{14E36450-5974-42CA-ABF5-3C7A1B4ACE73}" presName="rootConnector1" presStyleLbl="node1" presStyleIdx="0" presStyleCnt="0"/>
      <dgm:spPr/>
      <dgm:t>
        <a:bodyPr/>
        <a:lstStyle/>
        <a:p>
          <a:endParaRPr lang="ru-RU"/>
        </a:p>
      </dgm:t>
    </dgm:pt>
    <dgm:pt modelId="{421C0B7B-466F-44A1-8411-6C04BAC28B0E}" type="pres">
      <dgm:prSet presAssocID="{14E36450-5974-42CA-ABF5-3C7A1B4ACE73}" presName="hierChild2" presStyleCnt="0"/>
      <dgm:spPr/>
    </dgm:pt>
    <dgm:pt modelId="{1C0F6216-4AB9-4224-BED6-3827E16F36E4}" type="pres">
      <dgm:prSet presAssocID="{9E21064D-8E58-426B-BFD0-73F65315CDC4}" presName="Name37" presStyleLbl="parChTrans1D2" presStyleIdx="0" presStyleCnt="2"/>
      <dgm:spPr/>
      <dgm:t>
        <a:bodyPr/>
        <a:lstStyle/>
        <a:p>
          <a:endParaRPr lang="ru-RU"/>
        </a:p>
      </dgm:t>
    </dgm:pt>
    <dgm:pt modelId="{25C947A5-8A0A-4A5D-88DD-EEF2512CD48B}" type="pres">
      <dgm:prSet presAssocID="{8596575A-16A7-453F-8C5E-D1399A1728E3}" presName="hierRoot2" presStyleCnt="0">
        <dgm:presLayoutVars>
          <dgm:hierBranch val="init"/>
        </dgm:presLayoutVars>
      </dgm:prSet>
      <dgm:spPr/>
    </dgm:pt>
    <dgm:pt modelId="{3B02A07B-BF5F-4B23-A2EA-E8CC9FD9EBA9}" type="pres">
      <dgm:prSet presAssocID="{8596575A-16A7-453F-8C5E-D1399A1728E3}" presName="rootComposite" presStyleCnt="0"/>
      <dgm:spPr/>
    </dgm:pt>
    <dgm:pt modelId="{A2B39B42-0597-4AEA-802C-B27E0A24D322}" type="pres">
      <dgm:prSet presAssocID="{8596575A-16A7-453F-8C5E-D1399A1728E3}" presName="rootText" presStyleLbl="node2" presStyleIdx="0" presStyleCnt="2" custScaleX="207830" custScaleY="331332" custLinFactNeighborX="810" custLinFactNeighborY="14124">
        <dgm:presLayoutVars>
          <dgm:chPref val="3"/>
        </dgm:presLayoutVars>
      </dgm:prSet>
      <dgm:spPr/>
      <dgm:t>
        <a:bodyPr/>
        <a:lstStyle/>
        <a:p>
          <a:endParaRPr lang="ru-RU"/>
        </a:p>
      </dgm:t>
    </dgm:pt>
    <dgm:pt modelId="{47BFA94C-57DB-40DA-B857-8F6637F79450}" type="pres">
      <dgm:prSet presAssocID="{8596575A-16A7-453F-8C5E-D1399A1728E3}" presName="rootConnector" presStyleLbl="node2" presStyleIdx="0" presStyleCnt="2"/>
      <dgm:spPr/>
      <dgm:t>
        <a:bodyPr/>
        <a:lstStyle/>
        <a:p>
          <a:endParaRPr lang="ru-RU"/>
        </a:p>
      </dgm:t>
    </dgm:pt>
    <dgm:pt modelId="{A54A775C-5651-4D71-BE76-BA7FD79E4A50}" type="pres">
      <dgm:prSet presAssocID="{8596575A-16A7-453F-8C5E-D1399A1728E3}" presName="hierChild4" presStyleCnt="0"/>
      <dgm:spPr/>
    </dgm:pt>
    <dgm:pt modelId="{670329BB-C420-45DA-A8AB-97D0CAE24D3B}" type="pres">
      <dgm:prSet presAssocID="{8596575A-16A7-453F-8C5E-D1399A1728E3}" presName="hierChild5" presStyleCnt="0"/>
      <dgm:spPr/>
    </dgm:pt>
    <dgm:pt modelId="{17EDB462-72B1-478E-9183-EFED98226B12}" type="pres">
      <dgm:prSet presAssocID="{78CBF9A7-60B4-478C-BA2F-06FE7991DCB0}" presName="Name37" presStyleLbl="parChTrans1D2" presStyleIdx="1" presStyleCnt="2"/>
      <dgm:spPr/>
      <dgm:t>
        <a:bodyPr/>
        <a:lstStyle/>
        <a:p>
          <a:endParaRPr lang="ru-RU"/>
        </a:p>
      </dgm:t>
    </dgm:pt>
    <dgm:pt modelId="{8F687BB6-FA8A-4142-A201-930A53481DCB}" type="pres">
      <dgm:prSet presAssocID="{152B4237-56AD-4F80-BEE3-FC6231723A74}" presName="hierRoot2" presStyleCnt="0">
        <dgm:presLayoutVars>
          <dgm:hierBranch val="init"/>
        </dgm:presLayoutVars>
      </dgm:prSet>
      <dgm:spPr/>
    </dgm:pt>
    <dgm:pt modelId="{44F1F980-5290-4B2D-A513-B8CA8C4C6CE7}" type="pres">
      <dgm:prSet presAssocID="{152B4237-56AD-4F80-BEE3-FC6231723A74}" presName="rootComposite" presStyleCnt="0"/>
      <dgm:spPr/>
    </dgm:pt>
    <dgm:pt modelId="{39259C3F-9F8E-439D-93D5-E924153D3104}" type="pres">
      <dgm:prSet presAssocID="{152B4237-56AD-4F80-BEE3-FC6231723A74}" presName="rootText" presStyleLbl="node2" presStyleIdx="1" presStyleCnt="2" custScaleX="134009" custScaleY="190657" custLinFactNeighborX="-1231" custLinFactNeighborY="1164">
        <dgm:presLayoutVars>
          <dgm:chPref val="3"/>
        </dgm:presLayoutVars>
      </dgm:prSet>
      <dgm:spPr/>
      <dgm:t>
        <a:bodyPr/>
        <a:lstStyle/>
        <a:p>
          <a:endParaRPr lang="ru-RU"/>
        </a:p>
      </dgm:t>
    </dgm:pt>
    <dgm:pt modelId="{B43F4533-41E5-4F9F-95F5-F7F86D02053F}" type="pres">
      <dgm:prSet presAssocID="{152B4237-56AD-4F80-BEE3-FC6231723A74}" presName="rootConnector" presStyleLbl="node2" presStyleIdx="1" presStyleCnt="2"/>
      <dgm:spPr/>
      <dgm:t>
        <a:bodyPr/>
        <a:lstStyle/>
        <a:p>
          <a:endParaRPr lang="ru-RU"/>
        </a:p>
      </dgm:t>
    </dgm:pt>
    <dgm:pt modelId="{FC1E7E81-D5CE-49AF-9C43-1E122EC8678C}" type="pres">
      <dgm:prSet presAssocID="{152B4237-56AD-4F80-BEE3-FC6231723A74}" presName="hierChild4" presStyleCnt="0"/>
      <dgm:spPr/>
    </dgm:pt>
    <dgm:pt modelId="{46988742-732E-4A73-B22C-3B87C6B9752C}" type="pres">
      <dgm:prSet presAssocID="{152B4237-56AD-4F80-BEE3-FC6231723A74}" presName="hierChild5" presStyleCnt="0"/>
      <dgm:spPr/>
    </dgm:pt>
    <dgm:pt modelId="{D74FB5D9-20BF-4F5D-B281-B18B09C0F38D}" type="pres">
      <dgm:prSet presAssocID="{14E36450-5974-42CA-ABF5-3C7A1B4ACE73}" presName="hierChild3" presStyleCnt="0"/>
      <dgm:spPr/>
    </dgm:pt>
  </dgm:ptLst>
  <dgm:cxnLst>
    <dgm:cxn modelId="{D3CA8A0D-4342-4556-B3C3-2CEA3A7E3E9E}" type="presOf" srcId="{152B4237-56AD-4F80-BEE3-FC6231723A74}" destId="{39259C3F-9F8E-439D-93D5-E924153D3104}" srcOrd="0" destOrd="0" presId="urn:microsoft.com/office/officeart/2005/8/layout/orgChart1"/>
    <dgm:cxn modelId="{6C426C68-99F9-455C-B035-8693EFA3D946}" type="presOf" srcId="{78CBF9A7-60B4-478C-BA2F-06FE7991DCB0}" destId="{17EDB462-72B1-478E-9183-EFED98226B12}" srcOrd="0" destOrd="0" presId="urn:microsoft.com/office/officeart/2005/8/layout/orgChart1"/>
    <dgm:cxn modelId="{CF28B9E8-14C1-41A0-97C4-D7C72847E9BD}" type="presOf" srcId="{B83309EC-17EC-45E2-A5C9-5B574ED13C0F}" destId="{CE672C51-EA91-4D26-AA6A-010FD919A2D0}" srcOrd="0" destOrd="0" presId="urn:microsoft.com/office/officeart/2005/8/layout/orgChart1"/>
    <dgm:cxn modelId="{AF8640E6-FED2-42A7-B215-0A51CD149FF8}" type="presOf" srcId="{9E21064D-8E58-426B-BFD0-73F65315CDC4}" destId="{1C0F6216-4AB9-4224-BED6-3827E16F36E4}" srcOrd="0" destOrd="0" presId="urn:microsoft.com/office/officeart/2005/8/layout/orgChart1"/>
    <dgm:cxn modelId="{4422A829-3739-459C-BDD4-4E4F30FC88F2}" type="presOf" srcId="{14E36450-5974-42CA-ABF5-3C7A1B4ACE73}" destId="{D68EB2AF-0490-4B07-A698-CE7A9AC36D80}" srcOrd="1" destOrd="0" presId="urn:microsoft.com/office/officeart/2005/8/layout/orgChart1"/>
    <dgm:cxn modelId="{4E0E27B3-EA18-452A-9AF0-507735561999}" type="presOf" srcId="{152B4237-56AD-4F80-BEE3-FC6231723A74}" destId="{B43F4533-41E5-4F9F-95F5-F7F86D02053F}" srcOrd="1" destOrd="0" presId="urn:microsoft.com/office/officeart/2005/8/layout/orgChart1"/>
    <dgm:cxn modelId="{FCD6B69D-59EE-409B-94CF-08306E278E93}" srcId="{14E36450-5974-42CA-ABF5-3C7A1B4ACE73}" destId="{152B4237-56AD-4F80-BEE3-FC6231723A74}" srcOrd="1" destOrd="0" parTransId="{78CBF9A7-60B4-478C-BA2F-06FE7991DCB0}" sibTransId="{48F23B8E-B7AA-4B0E-B7B2-58E1E21BF549}"/>
    <dgm:cxn modelId="{F009F27D-8213-4CC6-ADDA-1E943DC16D2D}" type="presOf" srcId="{8596575A-16A7-453F-8C5E-D1399A1728E3}" destId="{47BFA94C-57DB-40DA-B857-8F6637F79450}" srcOrd="1" destOrd="0" presId="urn:microsoft.com/office/officeart/2005/8/layout/orgChart1"/>
    <dgm:cxn modelId="{F6BFB11E-F008-46DE-809B-9CAB3782E701}" type="presOf" srcId="{8596575A-16A7-453F-8C5E-D1399A1728E3}" destId="{A2B39B42-0597-4AEA-802C-B27E0A24D322}" srcOrd="0" destOrd="0" presId="urn:microsoft.com/office/officeart/2005/8/layout/orgChart1"/>
    <dgm:cxn modelId="{5E59245D-3A9B-4438-B0F6-F27A87E413EB}" srcId="{B83309EC-17EC-45E2-A5C9-5B574ED13C0F}" destId="{14E36450-5974-42CA-ABF5-3C7A1B4ACE73}" srcOrd="0" destOrd="0" parTransId="{0EFA4329-75BE-441F-9B46-247CFFCC2CAD}" sibTransId="{BC77D1D7-6B0D-41A6-969A-665DE80AC78B}"/>
    <dgm:cxn modelId="{1C7DF9DB-937A-456B-B83D-C4DE3254268E}" type="presOf" srcId="{14E36450-5974-42CA-ABF5-3C7A1B4ACE73}" destId="{7EF0B6F1-352B-4CAF-B92E-561E706108F9}" srcOrd="0" destOrd="0" presId="urn:microsoft.com/office/officeart/2005/8/layout/orgChart1"/>
    <dgm:cxn modelId="{CEB438C9-CB32-4C56-8F8E-786EE37C1B6F}" srcId="{14E36450-5974-42CA-ABF5-3C7A1B4ACE73}" destId="{8596575A-16A7-453F-8C5E-D1399A1728E3}" srcOrd="0" destOrd="0" parTransId="{9E21064D-8E58-426B-BFD0-73F65315CDC4}" sibTransId="{5D3F4342-3A3C-4E46-B5F8-ED7F24886B77}"/>
    <dgm:cxn modelId="{DEE69773-A9BF-4451-8B53-73D7C41C2E56}" type="presParOf" srcId="{CE672C51-EA91-4D26-AA6A-010FD919A2D0}" destId="{188D4A8B-3A07-41A9-8B11-C165481E59F0}" srcOrd="0" destOrd="0" presId="urn:microsoft.com/office/officeart/2005/8/layout/orgChart1"/>
    <dgm:cxn modelId="{20D411EC-D61B-4DBA-9A3D-B0FDB4CCC504}" type="presParOf" srcId="{188D4A8B-3A07-41A9-8B11-C165481E59F0}" destId="{4990D837-8A37-4EBE-A9EE-B76535884AB1}" srcOrd="0" destOrd="0" presId="urn:microsoft.com/office/officeart/2005/8/layout/orgChart1"/>
    <dgm:cxn modelId="{087F4074-0682-45D6-BD14-2BDBAA6784D2}" type="presParOf" srcId="{4990D837-8A37-4EBE-A9EE-B76535884AB1}" destId="{7EF0B6F1-352B-4CAF-B92E-561E706108F9}" srcOrd="0" destOrd="0" presId="urn:microsoft.com/office/officeart/2005/8/layout/orgChart1"/>
    <dgm:cxn modelId="{2278E397-4BF2-4D16-9EEC-BDD7ADE12965}" type="presParOf" srcId="{4990D837-8A37-4EBE-A9EE-B76535884AB1}" destId="{D68EB2AF-0490-4B07-A698-CE7A9AC36D80}" srcOrd="1" destOrd="0" presId="urn:microsoft.com/office/officeart/2005/8/layout/orgChart1"/>
    <dgm:cxn modelId="{7C6B0443-CC1C-4E3B-AF2F-B293E8AAA03F}" type="presParOf" srcId="{188D4A8B-3A07-41A9-8B11-C165481E59F0}" destId="{421C0B7B-466F-44A1-8411-6C04BAC28B0E}" srcOrd="1" destOrd="0" presId="urn:microsoft.com/office/officeart/2005/8/layout/orgChart1"/>
    <dgm:cxn modelId="{CAA6179C-389E-4C7E-A551-70C7A28B5DEB}" type="presParOf" srcId="{421C0B7B-466F-44A1-8411-6C04BAC28B0E}" destId="{1C0F6216-4AB9-4224-BED6-3827E16F36E4}" srcOrd="0" destOrd="0" presId="urn:microsoft.com/office/officeart/2005/8/layout/orgChart1"/>
    <dgm:cxn modelId="{EB885C78-B71D-40EA-A87B-91BF69D49871}" type="presParOf" srcId="{421C0B7B-466F-44A1-8411-6C04BAC28B0E}" destId="{25C947A5-8A0A-4A5D-88DD-EEF2512CD48B}" srcOrd="1" destOrd="0" presId="urn:microsoft.com/office/officeart/2005/8/layout/orgChart1"/>
    <dgm:cxn modelId="{C8B72668-F3CB-4A28-827F-4A7957D98DFF}" type="presParOf" srcId="{25C947A5-8A0A-4A5D-88DD-EEF2512CD48B}" destId="{3B02A07B-BF5F-4B23-A2EA-E8CC9FD9EBA9}" srcOrd="0" destOrd="0" presId="urn:microsoft.com/office/officeart/2005/8/layout/orgChart1"/>
    <dgm:cxn modelId="{C9F03335-560C-4B43-99FA-2DA23072288D}" type="presParOf" srcId="{3B02A07B-BF5F-4B23-A2EA-E8CC9FD9EBA9}" destId="{A2B39B42-0597-4AEA-802C-B27E0A24D322}" srcOrd="0" destOrd="0" presId="urn:microsoft.com/office/officeart/2005/8/layout/orgChart1"/>
    <dgm:cxn modelId="{0663E827-E7E7-4DB9-8456-61E308EDBF01}" type="presParOf" srcId="{3B02A07B-BF5F-4B23-A2EA-E8CC9FD9EBA9}" destId="{47BFA94C-57DB-40DA-B857-8F6637F79450}" srcOrd="1" destOrd="0" presId="urn:microsoft.com/office/officeart/2005/8/layout/orgChart1"/>
    <dgm:cxn modelId="{D66906E9-A6F0-44B7-B48F-78649D551F80}" type="presParOf" srcId="{25C947A5-8A0A-4A5D-88DD-EEF2512CD48B}" destId="{A54A775C-5651-4D71-BE76-BA7FD79E4A50}" srcOrd="1" destOrd="0" presId="urn:microsoft.com/office/officeart/2005/8/layout/orgChart1"/>
    <dgm:cxn modelId="{A27346B0-BF22-46D1-8DB9-100266C2A874}" type="presParOf" srcId="{25C947A5-8A0A-4A5D-88DD-EEF2512CD48B}" destId="{670329BB-C420-45DA-A8AB-97D0CAE24D3B}" srcOrd="2" destOrd="0" presId="urn:microsoft.com/office/officeart/2005/8/layout/orgChart1"/>
    <dgm:cxn modelId="{6AE22594-1F63-4A94-934B-80E4091B991B}" type="presParOf" srcId="{421C0B7B-466F-44A1-8411-6C04BAC28B0E}" destId="{17EDB462-72B1-478E-9183-EFED98226B12}" srcOrd="2" destOrd="0" presId="urn:microsoft.com/office/officeart/2005/8/layout/orgChart1"/>
    <dgm:cxn modelId="{786D8CE5-E5FD-45BF-841A-457B8D7B582B}" type="presParOf" srcId="{421C0B7B-466F-44A1-8411-6C04BAC28B0E}" destId="{8F687BB6-FA8A-4142-A201-930A53481DCB}" srcOrd="3" destOrd="0" presId="urn:microsoft.com/office/officeart/2005/8/layout/orgChart1"/>
    <dgm:cxn modelId="{873B3726-7970-4CB1-9866-73C222F3427D}" type="presParOf" srcId="{8F687BB6-FA8A-4142-A201-930A53481DCB}" destId="{44F1F980-5290-4B2D-A513-B8CA8C4C6CE7}" srcOrd="0" destOrd="0" presId="urn:microsoft.com/office/officeart/2005/8/layout/orgChart1"/>
    <dgm:cxn modelId="{58191F54-1209-4EB3-81DF-53052A41668C}" type="presParOf" srcId="{44F1F980-5290-4B2D-A513-B8CA8C4C6CE7}" destId="{39259C3F-9F8E-439D-93D5-E924153D3104}" srcOrd="0" destOrd="0" presId="urn:microsoft.com/office/officeart/2005/8/layout/orgChart1"/>
    <dgm:cxn modelId="{9CCB0C44-748B-45A6-BD47-E16AC095214E}" type="presParOf" srcId="{44F1F980-5290-4B2D-A513-B8CA8C4C6CE7}" destId="{B43F4533-41E5-4F9F-95F5-F7F86D02053F}" srcOrd="1" destOrd="0" presId="urn:microsoft.com/office/officeart/2005/8/layout/orgChart1"/>
    <dgm:cxn modelId="{C23C2755-7786-48BC-AF84-6BC4A93130A5}" type="presParOf" srcId="{8F687BB6-FA8A-4142-A201-930A53481DCB}" destId="{FC1E7E81-D5CE-49AF-9C43-1E122EC8678C}" srcOrd="1" destOrd="0" presId="urn:microsoft.com/office/officeart/2005/8/layout/orgChart1"/>
    <dgm:cxn modelId="{5441B94F-D05C-425A-888F-24ACB11EB585}" type="presParOf" srcId="{8F687BB6-FA8A-4142-A201-930A53481DCB}" destId="{46988742-732E-4A73-B22C-3B87C6B9752C}" srcOrd="2" destOrd="0" presId="urn:microsoft.com/office/officeart/2005/8/layout/orgChart1"/>
    <dgm:cxn modelId="{607098B8-2EC1-4089-8397-EC2518B9CB09}" type="presParOf" srcId="{188D4A8B-3A07-41A9-8B11-C165481E59F0}" destId="{D74FB5D9-20BF-4F5D-B281-B18B09C0F38D}" srcOrd="2" destOrd="0" presId="urn:microsoft.com/office/officeart/2005/8/layout/orgChart1"/>
  </dgm:cxnLst>
  <dgm:bg/>
  <dgm:whole/>
</dgm:dataModel>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C8E7DE-324B-42F6-9757-A4850D4BEDBE}" type="datetimeFigureOut">
              <a:rPr lang="ru-RU" smtClean="0"/>
              <a:pPr/>
              <a:t>04.02.2015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CFCA5C-C49A-4F60-8F55-DDF7842A4583}"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Образ слайда 1"/>
          <p:cNvSpPr>
            <a:spLocks noGrp="1" noRot="1" noChangeAspect="1" noTextEdit="1"/>
          </p:cNvSpPr>
          <p:nvPr>
            <p:ph type="sldImg"/>
          </p:nvPr>
        </p:nvSpPr>
        <p:spPr bwMode="auto">
          <a:noFill/>
          <a:ln>
            <a:solidFill>
              <a:srgbClr val="000000"/>
            </a:solidFill>
            <a:miter lim="800000"/>
            <a:headEnd/>
            <a:tailEnd/>
          </a:ln>
        </p:spPr>
      </p:sp>
      <p:sp>
        <p:nvSpPr>
          <p:cNvPr id="46083"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4608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75D094E-1099-4D3B-984D-5EBD0114A953}" type="slidenum">
              <a:rPr lang="ru-RU"/>
              <a:pPr fontAlgn="base">
                <a:spcBef>
                  <a:spcPct val="0"/>
                </a:spcBef>
                <a:spcAft>
                  <a:spcPct val="0"/>
                </a:spcAft>
              </a:pPr>
              <a:t>7</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BB406FC-66CF-465E-9886-78F414C3252F}" type="datetimeFigureOut">
              <a:rPr lang="ru-RU" smtClean="0"/>
              <a:pPr/>
              <a:t>04.02.2015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BEDEB8-FDF8-43CE-8386-9EA307934DC9}" type="slidenum">
              <a:rPr lang="ru-RU" smtClean="0"/>
              <a:pPr/>
              <a:t>‹#›</a:t>
            </a:fld>
            <a:endParaRPr lang="ru-RU"/>
          </a:p>
        </p:txBody>
      </p:sp>
    </p:spTree>
  </p:cSld>
  <p:clrMapOvr>
    <a:masterClrMapping/>
  </p:clrMapOvr>
  <p:transition>
    <p:newsflash/>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BB406FC-66CF-465E-9886-78F414C3252F}" type="datetimeFigureOut">
              <a:rPr lang="ru-RU" smtClean="0"/>
              <a:pPr/>
              <a:t>04.02.2015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BEDEB8-FDF8-43CE-8386-9EA307934DC9}" type="slidenum">
              <a:rPr lang="ru-RU" smtClean="0"/>
              <a:pPr/>
              <a:t>‹#›</a:t>
            </a:fld>
            <a:endParaRPr lang="ru-RU"/>
          </a:p>
        </p:txBody>
      </p:sp>
    </p:spTree>
  </p:cSld>
  <p:clrMapOvr>
    <a:masterClrMapping/>
  </p:clrMapOvr>
  <p:transition>
    <p:newsflash/>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BB406FC-66CF-465E-9886-78F414C3252F}" type="datetimeFigureOut">
              <a:rPr lang="ru-RU" smtClean="0"/>
              <a:pPr/>
              <a:t>04.02.2015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BEDEB8-FDF8-43CE-8386-9EA307934DC9}" type="slidenum">
              <a:rPr lang="ru-RU" smtClean="0"/>
              <a:pPr/>
              <a:t>‹#›</a:t>
            </a:fld>
            <a:endParaRPr lang="ru-RU"/>
          </a:p>
        </p:txBody>
      </p:sp>
    </p:spTree>
  </p:cSld>
  <p:clrMapOvr>
    <a:masterClrMapping/>
  </p:clrMapOvr>
  <p:transition>
    <p:newsflash/>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BB406FC-66CF-465E-9886-78F414C3252F}" type="datetimeFigureOut">
              <a:rPr lang="ru-RU" smtClean="0"/>
              <a:pPr/>
              <a:t>04.02.2015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BEDEB8-FDF8-43CE-8386-9EA307934DC9}" type="slidenum">
              <a:rPr lang="ru-RU" smtClean="0"/>
              <a:pPr/>
              <a:t>‹#›</a:t>
            </a:fld>
            <a:endParaRPr lang="ru-RU"/>
          </a:p>
        </p:txBody>
      </p:sp>
    </p:spTree>
  </p:cSld>
  <p:clrMapOvr>
    <a:masterClrMapping/>
  </p:clrMapOvr>
  <p:transition>
    <p:newsflash/>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BB406FC-66CF-465E-9886-78F414C3252F}" type="datetimeFigureOut">
              <a:rPr lang="ru-RU" smtClean="0"/>
              <a:pPr/>
              <a:t>04.02.2015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BEDEB8-FDF8-43CE-8386-9EA307934DC9}" type="slidenum">
              <a:rPr lang="ru-RU" smtClean="0"/>
              <a:pPr/>
              <a:t>‹#›</a:t>
            </a:fld>
            <a:endParaRPr lang="ru-RU"/>
          </a:p>
        </p:txBody>
      </p:sp>
    </p:spTree>
  </p:cSld>
  <p:clrMapOvr>
    <a:masterClrMapping/>
  </p:clrMapOvr>
  <p:transition>
    <p:newsflash/>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BB406FC-66CF-465E-9886-78F414C3252F}" type="datetimeFigureOut">
              <a:rPr lang="ru-RU" smtClean="0"/>
              <a:pPr/>
              <a:t>04.02.2015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FBEDEB8-FDF8-43CE-8386-9EA307934DC9}" type="slidenum">
              <a:rPr lang="ru-RU" smtClean="0"/>
              <a:pPr/>
              <a:t>‹#›</a:t>
            </a:fld>
            <a:endParaRPr lang="ru-RU"/>
          </a:p>
        </p:txBody>
      </p:sp>
    </p:spTree>
  </p:cSld>
  <p:clrMapOvr>
    <a:masterClrMapping/>
  </p:clrMapOvr>
  <p:transition>
    <p:newsflash/>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BB406FC-66CF-465E-9886-78F414C3252F}" type="datetimeFigureOut">
              <a:rPr lang="ru-RU" smtClean="0"/>
              <a:pPr/>
              <a:t>04.02.2015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FBEDEB8-FDF8-43CE-8386-9EA307934DC9}" type="slidenum">
              <a:rPr lang="ru-RU" smtClean="0"/>
              <a:pPr/>
              <a:t>‹#›</a:t>
            </a:fld>
            <a:endParaRPr lang="ru-RU"/>
          </a:p>
        </p:txBody>
      </p:sp>
    </p:spTree>
  </p:cSld>
  <p:clrMapOvr>
    <a:masterClrMapping/>
  </p:clrMapOvr>
  <p:transition>
    <p:newsflash/>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BB406FC-66CF-465E-9886-78F414C3252F}" type="datetimeFigureOut">
              <a:rPr lang="ru-RU" smtClean="0"/>
              <a:pPr/>
              <a:t>04.02.2015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FBEDEB8-FDF8-43CE-8386-9EA307934DC9}" type="slidenum">
              <a:rPr lang="ru-RU" smtClean="0"/>
              <a:pPr/>
              <a:t>‹#›</a:t>
            </a:fld>
            <a:endParaRPr lang="ru-RU"/>
          </a:p>
        </p:txBody>
      </p:sp>
    </p:spTree>
  </p:cSld>
  <p:clrMapOvr>
    <a:masterClrMapping/>
  </p:clrMapOvr>
  <p:transition>
    <p:newsflash/>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BB406FC-66CF-465E-9886-78F414C3252F}" type="datetimeFigureOut">
              <a:rPr lang="ru-RU" smtClean="0"/>
              <a:pPr/>
              <a:t>04.02.2015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FBEDEB8-FDF8-43CE-8386-9EA307934DC9}" type="slidenum">
              <a:rPr lang="ru-RU" smtClean="0"/>
              <a:pPr/>
              <a:t>‹#›</a:t>
            </a:fld>
            <a:endParaRPr lang="ru-RU"/>
          </a:p>
        </p:txBody>
      </p:sp>
    </p:spTree>
  </p:cSld>
  <p:clrMapOvr>
    <a:masterClrMapping/>
  </p:clrMapOvr>
  <p:transition>
    <p:newsflash/>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BB406FC-66CF-465E-9886-78F414C3252F}" type="datetimeFigureOut">
              <a:rPr lang="ru-RU" smtClean="0"/>
              <a:pPr/>
              <a:t>04.02.2015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FBEDEB8-FDF8-43CE-8386-9EA307934DC9}" type="slidenum">
              <a:rPr lang="ru-RU" smtClean="0"/>
              <a:pPr/>
              <a:t>‹#›</a:t>
            </a:fld>
            <a:endParaRPr lang="ru-RU"/>
          </a:p>
        </p:txBody>
      </p:sp>
    </p:spTree>
  </p:cSld>
  <p:clrMapOvr>
    <a:masterClrMapping/>
  </p:clrMapOvr>
  <p:transition>
    <p:newsflash/>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BB406FC-66CF-465E-9886-78F414C3252F}" type="datetimeFigureOut">
              <a:rPr lang="ru-RU" smtClean="0"/>
              <a:pPr/>
              <a:t>04.02.2015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FBEDEB8-FDF8-43CE-8386-9EA307934DC9}" type="slidenum">
              <a:rPr lang="ru-RU" smtClean="0"/>
              <a:pPr/>
              <a:t>‹#›</a:t>
            </a:fld>
            <a:endParaRPr lang="ru-RU"/>
          </a:p>
        </p:txBody>
      </p:sp>
    </p:spTree>
  </p:cSld>
  <p:clrMapOvr>
    <a:masterClrMapping/>
  </p:clrMapOvr>
  <p:transition>
    <p:newsflash/>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B406FC-66CF-465E-9886-78F414C3252F}" type="datetimeFigureOut">
              <a:rPr lang="ru-RU" smtClean="0"/>
              <a:pPr/>
              <a:t>04.02.2015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BEDEB8-FDF8-43CE-8386-9EA307934DC9}"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p:newsflash/>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32.jpeg"/><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24.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2.xml"/><Relationship Id="rId5" Type="http://schemas.openxmlformats.org/officeDocument/2006/relationships/image" Target="../media/image52.jpeg"/><Relationship Id="rId4" Type="http://schemas.openxmlformats.org/officeDocument/2006/relationships/image" Target="../media/image51.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 Id="rId5" Type="http://schemas.openxmlformats.org/officeDocument/2006/relationships/image" Target="../media/image56.jpeg"/><Relationship Id="rId4" Type="http://schemas.openxmlformats.org/officeDocument/2006/relationships/image" Target="../media/image55.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2910" y="2214554"/>
            <a:ext cx="7772400" cy="1470025"/>
          </a:xfrm>
        </p:spPr>
        <p:txBody>
          <a:bodyPr>
            <a:normAutofit/>
          </a:bodyPr>
          <a:lstStyle/>
          <a:p>
            <a:pPr fontAlgn="auto">
              <a:spcAft>
                <a:spcPts val="0"/>
              </a:spcAft>
              <a:defRPr/>
            </a:pPr>
            <a:r>
              <a:rPr lang="uk-UA" sz="6600" b="1" dirty="0" smtClean="0"/>
              <a:t>Вітаміни</a:t>
            </a:r>
            <a:endParaRPr lang="ru-RU" sz="5400" b="1" dirty="0"/>
          </a:p>
        </p:txBody>
      </p:sp>
      <p:sp>
        <p:nvSpPr>
          <p:cNvPr id="6147" name="Подзаголовок 3"/>
          <p:cNvSpPr>
            <a:spLocks noGrp="1"/>
          </p:cNvSpPr>
          <p:nvPr>
            <p:ph type="subTitle" idx="1"/>
          </p:nvPr>
        </p:nvSpPr>
        <p:spPr>
          <a:xfrm>
            <a:off x="2428860" y="3500438"/>
            <a:ext cx="4419600" cy="1066800"/>
          </a:xfrm>
        </p:spPr>
        <p:txBody>
          <a:bodyPr/>
          <a:lstStyle/>
          <a:p>
            <a:r>
              <a:rPr lang="uk-UA" sz="3200" b="1" dirty="0" smtClean="0">
                <a:solidFill>
                  <a:schemeClr val="tx1"/>
                </a:solidFill>
              </a:rPr>
              <a:t>та їх значення</a:t>
            </a:r>
            <a:endParaRPr lang="ru-RU" sz="3200" b="1" dirty="0" smtClean="0">
              <a:solidFill>
                <a:schemeClr val="tx1"/>
              </a:solidFill>
            </a:endParaRPr>
          </a:p>
        </p:txBody>
      </p:sp>
    </p:spTree>
  </p:cSld>
  <p:clrMapOvr>
    <a:masterClrMapping/>
  </p:clrMapOvr>
  <p:transition spd="med" advTm="5398">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uk-UA" dirty="0"/>
              <a:t>Вітамін В2 (рибофлавін) </a:t>
            </a:r>
            <a:endParaRPr lang="ru-RU" dirty="0"/>
          </a:p>
        </p:txBody>
      </p:sp>
      <p:sp>
        <p:nvSpPr>
          <p:cNvPr id="15363" name="Объект 2"/>
          <p:cNvSpPr>
            <a:spLocks noGrp="1"/>
          </p:cNvSpPr>
          <p:nvPr>
            <p:ph idx="1"/>
          </p:nvPr>
        </p:nvSpPr>
        <p:spPr/>
        <p:txBody>
          <a:bodyPr>
            <a:normAutofit lnSpcReduction="10000"/>
          </a:bodyPr>
          <a:lstStyle/>
          <a:p>
            <a:pPr marL="0" indent="0">
              <a:buFont typeface="Arial" charset="0"/>
              <a:buNone/>
            </a:pPr>
            <a:r>
              <a:rPr lang="ru-RU" smtClean="0"/>
              <a:t>входить до складу ферментів, які беруть участь у вуглеводному і білковому обмінах. Нестача його призводить до ураження шкіри, запалення язика, губ, розширення кровоносних судин рогової оболонки очей, випадання волосся, передчасного посивіння, сповільнення росту .Особливо багаті на вітамін В2 печінка яловичини, нирки тварин, дріжджі. Він є в овочах, деяких фруктах, зерні, молоці, яєчному жовтку.</a:t>
            </a:r>
          </a:p>
        </p:txBody>
      </p:sp>
    </p:spTree>
  </p:cSld>
  <p:clrMapOvr>
    <a:masterClrMapping/>
  </p:clrMapOvr>
  <p:transition spd="slow" advTm="5522">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endParaRPr lang="ru-RU">
              <a:solidFill>
                <a:schemeClr val="accent6">
                  <a:tint val="1000"/>
                </a:schemeClr>
              </a:solidFill>
            </a:endParaRPr>
          </a:p>
        </p:txBody>
      </p:sp>
      <p:pic>
        <p:nvPicPr>
          <p:cNvPr id="16387" name="Объект 3"/>
          <p:cNvPicPr>
            <a:picLocks noGrp="1" noChangeAspect="1"/>
          </p:cNvPicPr>
          <p:nvPr>
            <p:ph idx="1"/>
          </p:nvPr>
        </p:nvPicPr>
        <p:blipFill>
          <a:blip r:embed="rId2"/>
          <a:srcRect/>
          <a:stretch>
            <a:fillRect/>
          </a:stretch>
        </p:blipFill>
        <p:spPr>
          <a:xfrm>
            <a:off x="2274888" y="-11113"/>
            <a:ext cx="6869112" cy="6869113"/>
          </a:xfrm>
        </p:spPr>
      </p:pic>
      <p:pic>
        <p:nvPicPr>
          <p:cNvPr id="16388" name="Рисунок 4"/>
          <p:cNvPicPr>
            <a:picLocks noChangeAspect="1"/>
          </p:cNvPicPr>
          <p:nvPr/>
        </p:nvPicPr>
        <p:blipFill>
          <a:blip r:embed="rId3"/>
          <a:srcRect/>
          <a:stretch>
            <a:fillRect/>
          </a:stretch>
        </p:blipFill>
        <p:spPr bwMode="auto">
          <a:xfrm>
            <a:off x="-7938" y="-23813"/>
            <a:ext cx="4240213" cy="3702051"/>
          </a:xfrm>
          <a:prstGeom prst="rect">
            <a:avLst/>
          </a:prstGeom>
          <a:noFill/>
          <a:ln w="9525">
            <a:noFill/>
            <a:miter lim="800000"/>
            <a:headEnd/>
            <a:tailEnd/>
          </a:ln>
        </p:spPr>
      </p:pic>
      <p:pic>
        <p:nvPicPr>
          <p:cNvPr id="16389" name="Рисунок 7"/>
          <p:cNvPicPr>
            <a:picLocks noChangeAspect="1"/>
          </p:cNvPicPr>
          <p:nvPr/>
        </p:nvPicPr>
        <p:blipFill>
          <a:blip r:embed="rId4"/>
          <a:srcRect/>
          <a:stretch>
            <a:fillRect/>
          </a:stretch>
        </p:blipFill>
        <p:spPr bwMode="auto">
          <a:xfrm>
            <a:off x="-7938" y="3678238"/>
            <a:ext cx="4240213" cy="3179762"/>
          </a:xfrm>
          <a:prstGeom prst="rect">
            <a:avLst/>
          </a:prstGeom>
          <a:noFill/>
          <a:ln w="9525">
            <a:noFill/>
            <a:miter lim="800000"/>
            <a:headEnd/>
            <a:tailEnd/>
          </a:ln>
        </p:spPr>
      </p:pic>
    </p:spTree>
  </p:cSld>
  <p:clrMapOvr>
    <a:masterClrMapping/>
  </p:clrMapOvr>
  <p:transition spd="slow" advTm="5507">
    <p:blinds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uk-UA" dirty="0"/>
              <a:t>Вітамін В6 (піридоксин) </a:t>
            </a:r>
            <a:endParaRPr lang="ru-RU" dirty="0"/>
          </a:p>
        </p:txBody>
      </p:sp>
      <p:sp>
        <p:nvSpPr>
          <p:cNvPr id="17411" name="Объект 2"/>
          <p:cNvSpPr>
            <a:spLocks noGrp="1"/>
          </p:cNvSpPr>
          <p:nvPr>
            <p:ph idx="1"/>
          </p:nvPr>
        </p:nvSpPr>
        <p:spPr/>
        <p:txBody>
          <a:bodyPr/>
          <a:lstStyle/>
          <a:p>
            <a:pPr marL="0" indent="0">
              <a:buFont typeface="Arial" charset="0"/>
              <a:buNone/>
            </a:pPr>
            <a:r>
              <a:rPr lang="ru-RU" smtClean="0"/>
              <a:t>бере участь в обміні речовин. Відсутність його в їжі порушує процеси перетворення амінокислот і спричинює запалення шкіри. Вітамін В6 міститься в м'ясі, рибі, печінці, квасолі, горосі, пшениці, дріжджах.</a:t>
            </a:r>
          </a:p>
        </p:txBody>
      </p:sp>
    </p:spTree>
  </p:cSld>
  <p:clrMapOvr>
    <a:masterClrMapping/>
  </p:clrMapOvr>
  <p:transition spd="slow" advTm="5616">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endParaRPr lang="ru-RU">
              <a:solidFill>
                <a:schemeClr val="accent6">
                  <a:tint val="1000"/>
                </a:schemeClr>
              </a:solidFill>
            </a:endParaRPr>
          </a:p>
        </p:txBody>
      </p:sp>
      <p:pic>
        <p:nvPicPr>
          <p:cNvPr id="18435" name="Объект 3"/>
          <p:cNvPicPr>
            <a:picLocks noGrp="1" noChangeAspect="1"/>
          </p:cNvPicPr>
          <p:nvPr>
            <p:ph idx="1"/>
          </p:nvPr>
        </p:nvPicPr>
        <p:blipFill>
          <a:blip r:embed="rId2"/>
          <a:srcRect/>
          <a:stretch>
            <a:fillRect/>
          </a:stretch>
        </p:blipFill>
        <p:spPr>
          <a:xfrm>
            <a:off x="4876800" y="0"/>
            <a:ext cx="4267200" cy="3200400"/>
          </a:xfrm>
        </p:spPr>
      </p:pic>
      <p:pic>
        <p:nvPicPr>
          <p:cNvPr id="18436" name="Рисунок 5"/>
          <p:cNvPicPr>
            <a:picLocks noChangeAspect="1"/>
          </p:cNvPicPr>
          <p:nvPr/>
        </p:nvPicPr>
        <p:blipFill>
          <a:blip r:embed="rId3"/>
          <a:srcRect/>
          <a:stretch>
            <a:fillRect/>
          </a:stretch>
        </p:blipFill>
        <p:spPr bwMode="auto">
          <a:xfrm>
            <a:off x="4486275" y="3213100"/>
            <a:ext cx="4657725" cy="3644900"/>
          </a:xfrm>
          <a:prstGeom prst="rect">
            <a:avLst/>
          </a:prstGeom>
          <a:noFill/>
          <a:ln w="9525">
            <a:noFill/>
            <a:miter lim="800000"/>
            <a:headEnd/>
            <a:tailEnd/>
          </a:ln>
        </p:spPr>
      </p:pic>
      <p:pic>
        <p:nvPicPr>
          <p:cNvPr id="18437" name="Рисунок 6"/>
          <p:cNvPicPr>
            <a:picLocks noChangeAspect="1"/>
          </p:cNvPicPr>
          <p:nvPr/>
        </p:nvPicPr>
        <p:blipFill>
          <a:blip r:embed="rId4"/>
          <a:srcRect b="12433"/>
          <a:stretch>
            <a:fillRect/>
          </a:stretch>
        </p:blipFill>
        <p:spPr bwMode="auto">
          <a:xfrm>
            <a:off x="0" y="3125788"/>
            <a:ext cx="4565650" cy="3732212"/>
          </a:xfrm>
          <a:prstGeom prst="rect">
            <a:avLst/>
          </a:prstGeom>
          <a:noFill/>
          <a:ln w="9525">
            <a:noFill/>
            <a:miter lim="800000"/>
            <a:headEnd/>
            <a:tailEnd/>
          </a:ln>
        </p:spPr>
      </p:pic>
      <p:pic>
        <p:nvPicPr>
          <p:cNvPr id="18438" name="Рисунок 4"/>
          <p:cNvPicPr>
            <a:picLocks noChangeAspect="1"/>
          </p:cNvPicPr>
          <p:nvPr/>
        </p:nvPicPr>
        <p:blipFill>
          <a:blip r:embed="rId5"/>
          <a:srcRect/>
          <a:stretch>
            <a:fillRect/>
          </a:stretch>
        </p:blipFill>
        <p:spPr bwMode="auto">
          <a:xfrm>
            <a:off x="0" y="-14288"/>
            <a:ext cx="4891088" cy="3227388"/>
          </a:xfrm>
          <a:prstGeom prst="rect">
            <a:avLst/>
          </a:prstGeom>
          <a:noFill/>
          <a:ln w="9525">
            <a:noFill/>
            <a:miter lim="800000"/>
            <a:headEnd/>
            <a:tailEnd/>
          </a:ln>
        </p:spPr>
      </p:pic>
    </p:spTree>
  </p:cSld>
  <p:clrMapOvr>
    <a:masterClrMapping/>
  </p:clrMapOvr>
  <p:transition spd="slow" advTm="5460">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ru-RU" dirty="0" err="1"/>
              <a:t>Вітамін</a:t>
            </a:r>
            <a:r>
              <a:rPr lang="ru-RU" dirty="0"/>
              <a:t> В9 (</a:t>
            </a:r>
            <a:r>
              <a:rPr lang="ru-RU" dirty="0" err="1"/>
              <a:t>фолієва</a:t>
            </a:r>
            <a:r>
              <a:rPr lang="ru-RU" dirty="0"/>
              <a:t> кислота) </a:t>
            </a:r>
          </a:p>
        </p:txBody>
      </p:sp>
      <p:sp>
        <p:nvSpPr>
          <p:cNvPr id="19459" name="Объект 2"/>
          <p:cNvSpPr>
            <a:spLocks noGrp="1"/>
          </p:cNvSpPr>
          <p:nvPr>
            <p:ph idx="1"/>
          </p:nvPr>
        </p:nvSpPr>
        <p:spPr/>
        <p:txBody>
          <a:bodyPr/>
          <a:lstStyle/>
          <a:p>
            <a:pPr marL="0" indent="0">
              <a:buFont typeface="Arial" charset="0"/>
              <a:buNone/>
            </a:pPr>
            <a:r>
              <a:rPr lang="ru-RU" smtClean="0"/>
              <a:t>забезпечує нормальне кровотворення в організмі і бере участь в обміні речовин. При нестачі фолієвої кислоти у людини розвиваються різні форми недокрів'я. Багато вітаміну В, в зелених листках салату, шпинату, петрушки, зеленій цибулі. Він дуже нестійкий при тепловій обробці.</a:t>
            </a:r>
          </a:p>
        </p:txBody>
      </p:sp>
    </p:spTree>
  </p:cSld>
  <p:clrMapOvr>
    <a:masterClrMapping/>
  </p:clrMapOvr>
  <p:transition spd="slow" advTm="5148">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endParaRPr lang="ru-RU">
              <a:solidFill>
                <a:schemeClr val="accent6">
                  <a:tint val="1000"/>
                </a:schemeClr>
              </a:solidFill>
            </a:endParaRPr>
          </a:p>
        </p:txBody>
      </p:sp>
      <p:pic>
        <p:nvPicPr>
          <p:cNvPr id="20483" name="Рисунок 4"/>
          <p:cNvPicPr>
            <a:picLocks noChangeAspect="1"/>
          </p:cNvPicPr>
          <p:nvPr/>
        </p:nvPicPr>
        <p:blipFill>
          <a:blip r:embed="rId2"/>
          <a:srcRect/>
          <a:stretch>
            <a:fillRect/>
          </a:stretch>
        </p:blipFill>
        <p:spPr bwMode="auto">
          <a:xfrm>
            <a:off x="0" y="0"/>
            <a:ext cx="5105400" cy="3190875"/>
          </a:xfrm>
          <a:prstGeom prst="rect">
            <a:avLst/>
          </a:prstGeom>
          <a:noFill/>
          <a:ln w="9525">
            <a:noFill/>
            <a:miter lim="800000"/>
            <a:headEnd/>
            <a:tailEnd/>
          </a:ln>
        </p:spPr>
      </p:pic>
      <p:pic>
        <p:nvPicPr>
          <p:cNvPr id="20484" name="Рисунок 5"/>
          <p:cNvPicPr>
            <a:picLocks noChangeAspect="1"/>
          </p:cNvPicPr>
          <p:nvPr/>
        </p:nvPicPr>
        <p:blipFill>
          <a:blip r:embed="rId3"/>
          <a:srcRect/>
          <a:stretch>
            <a:fillRect/>
          </a:stretch>
        </p:blipFill>
        <p:spPr bwMode="auto">
          <a:xfrm>
            <a:off x="0" y="3028950"/>
            <a:ext cx="5105400" cy="3829050"/>
          </a:xfrm>
          <a:prstGeom prst="rect">
            <a:avLst/>
          </a:prstGeom>
          <a:noFill/>
          <a:ln w="9525">
            <a:noFill/>
            <a:miter lim="800000"/>
            <a:headEnd/>
            <a:tailEnd/>
          </a:ln>
        </p:spPr>
      </p:pic>
      <p:pic>
        <p:nvPicPr>
          <p:cNvPr id="20485" name="Рисунок 6"/>
          <p:cNvPicPr>
            <a:picLocks noChangeAspect="1"/>
          </p:cNvPicPr>
          <p:nvPr/>
        </p:nvPicPr>
        <p:blipFill>
          <a:blip r:embed="rId4"/>
          <a:srcRect r="3355"/>
          <a:stretch>
            <a:fillRect/>
          </a:stretch>
        </p:blipFill>
        <p:spPr bwMode="auto">
          <a:xfrm>
            <a:off x="5105400" y="3724275"/>
            <a:ext cx="4038600" cy="3133725"/>
          </a:xfrm>
          <a:prstGeom prst="rect">
            <a:avLst/>
          </a:prstGeom>
          <a:noFill/>
          <a:ln w="9525">
            <a:noFill/>
            <a:miter lim="800000"/>
            <a:headEnd/>
            <a:tailEnd/>
          </a:ln>
        </p:spPr>
      </p:pic>
      <p:pic>
        <p:nvPicPr>
          <p:cNvPr id="20486" name="Объект 3"/>
          <p:cNvPicPr>
            <a:picLocks noGrp="1" noChangeAspect="1"/>
          </p:cNvPicPr>
          <p:nvPr>
            <p:ph idx="1"/>
          </p:nvPr>
        </p:nvPicPr>
        <p:blipFill>
          <a:blip r:embed="rId5"/>
          <a:srcRect/>
          <a:stretch>
            <a:fillRect/>
          </a:stretch>
        </p:blipFill>
        <p:spPr>
          <a:xfrm>
            <a:off x="5105400" y="0"/>
            <a:ext cx="4038600" cy="4038600"/>
          </a:xfrm>
        </p:spPr>
      </p:pic>
    </p:spTree>
  </p:cSld>
  <p:clrMapOvr>
    <a:masterClrMapping/>
  </p:clrMapOvr>
  <p:transition spd="slow" advTm="5570">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uk-UA" dirty="0"/>
              <a:t>Вітамін В12 (</a:t>
            </a:r>
            <a:r>
              <a:rPr lang="uk-UA" dirty="0" err="1"/>
              <a:t>ціанкобаламін</a:t>
            </a:r>
            <a:r>
              <a:rPr lang="uk-UA" dirty="0"/>
              <a:t>) </a:t>
            </a:r>
            <a:endParaRPr lang="ru-RU" dirty="0"/>
          </a:p>
        </p:txBody>
      </p:sp>
      <p:sp>
        <p:nvSpPr>
          <p:cNvPr id="21507" name="Объект 2"/>
          <p:cNvSpPr>
            <a:spLocks noGrp="1"/>
          </p:cNvSpPr>
          <p:nvPr>
            <p:ph idx="1"/>
          </p:nvPr>
        </p:nvSpPr>
        <p:spPr/>
        <p:txBody>
          <a:bodyPr/>
          <a:lstStyle/>
          <a:p>
            <a:pPr marL="0" indent="0">
              <a:buFont typeface="Arial" charset="0"/>
              <a:buNone/>
            </a:pPr>
            <a:r>
              <a:rPr lang="ru-RU" smtClean="0"/>
              <a:t>міститься в печінці, нирках, молочних продуктах, яєчному жовтку, морській капусті та ін. Вітамін В12 бере участь у процесі синтезу білків, сприяє утворенню червоних кров'яних тілець. Відсутність його в організмі спричинює злоякісну анемію.</a:t>
            </a:r>
          </a:p>
        </p:txBody>
      </p:sp>
    </p:spTree>
  </p:cSld>
  <p:clrMapOvr>
    <a:masterClrMapping/>
  </p:clrMapOvr>
  <p:transition spd="slow" advTm="5553">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endParaRPr lang="ru-RU">
              <a:solidFill>
                <a:schemeClr val="accent6">
                  <a:tint val="1000"/>
                </a:schemeClr>
              </a:solidFill>
            </a:endParaRPr>
          </a:p>
        </p:txBody>
      </p:sp>
      <p:pic>
        <p:nvPicPr>
          <p:cNvPr id="22531" name="Объект 3"/>
          <p:cNvPicPr>
            <a:picLocks noGrp="1" noChangeAspect="1"/>
          </p:cNvPicPr>
          <p:nvPr>
            <p:ph idx="1"/>
          </p:nvPr>
        </p:nvPicPr>
        <p:blipFill>
          <a:blip r:embed="rId2"/>
          <a:srcRect/>
          <a:stretch>
            <a:fillRect/>
          </a:stretch>
        </p:blipFill>
        <p:spPr>
          <a:xfrm>
            <a:off x="0" y="2379663"/>
            <a:ext cx="4464050" cy="4478337"/>
          </a:xfrm>
        </p:spPr>
      </p:pic>
      <p:pic>
        <p:nvPicPr>
          <p:cNvPr id="22532" name="Рисунок 7"/>
          <p:cNvPicPr>
            <a:picLocks noChangeAspect="1"/>
          </p:cNvPicPr>
          <p:nvPr/>
        </p:nvPicPr>
        <p:blipFill>
          <a:blip r:embed="rId3"/>
          <a:srcRect/>
          <a:stretch>
            <a:fillRect/>
          </a:stretch>
        </p:blipFill>
        <p:spPr bwMode="auto">
          <a:xfrm>
            <a:off x="-11113" y="3175"/>
            <a:ext cx="4064001" cy="3248025"/>
          </a:xfrm>
          <a:prstGeom prst="rect">
            <a:avLst/>
          </a:prstGeom>
          <a:noFill/>
          <a:ln w="9525">
            <a:noFill/>
            <a:miter lim="800000"/>
            <a:headEnd/>
            <a:tailEnd/>
          </a:ln>
        </p:spPr>
      </p:pic>
      <p:pic>
        <p:nvPicPr>
          <p:cNvPr id="22533" name="Рисунок 5"/>
          <p:cNvPicPr>
            <a:picLocks noChangeAspect="1"/>
          </p:cNvPicPr>
          <p:nvPr/>
        </p:nvPicPr>
        <p:blipFill>
          <a:blip r:embed="rId4"/>
          <a:srcRect b="48718"/>
          <a:stretch>
            <a:fillRect/>
          </a:stretch>
        </p:blipFill>
        <p:spPr bwMode="auto">
          <a:xfrm>
            <a:off x="4000500" y="-131763"/>
            <a:ext cx="5143500" cy="3516313"/>
          </a:xfrm>
          <a:prstGeom prst="rect">
            <a:avLst/>
          </a:prstGeom>
          <a:noFill/>
          <a:ln w="9525">
            <a:noFill/>
            <a:miter lim="800000"/>
            <a:headEnd/>
            <a:tailEnd/>
          </a:ln>
        </p:spPr>
      </p:pic>
      <p:pic>
        <p:nvPicPr>
          <p:cNvPr id="22534" name="Рисунок 4"/>
          <p:cNvPicPr>
            <a:picLocks noChangeAspect="1"/>
          </p:cNvPicPr>
          <p:nvPr/>
        </p:nvPicPr>
        <p:blipFill>
          <a:blip r:embed="rId5"/>
          <a:srcRect/>
          <a:stretch>
            <a:fillRect/>
          </a:stretch>
        </p:blipFill>
        <p:spPr bwMode="auto">
          <a:xfrm>
            <a:off x="4000500" y="3251200"/>
            <a:ext cx="5143500" cy="3606800"/>
          </a:xfrm>
          <a:prstGeom prst="rect">
            <a:avLst/>
          </a:prstGeom>
          <a:noFill/>
          <a:ln w="9525">
            <a:noFill/>
            <a:miter lim="800000"/>
            <a:headEnd/>
            <a:tailEnd/>
          </a:ln>
        </p:spPr>
      </p:pic>
    </p:spTree>
  </p:cSld>
  <p:clrMapOvr>
    <a:masterClrMapping/>
  </p:clrMapOvr>
  <p:transition spd="slow" advTm="5663">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ru-RU" dirty="0" err="1"/>
              <a:t>Вітамін</a:t>
            </a:r>
            <a:r>
              <a:rPr lang="ru-RU" dirty="0"/>
              <a:t> В15 (</a:t>
            </a:r>
            <a:r>
              <a:rPr lang="ru-RU" dirty="0" err="1"/>
              <a:t>пангамова</a:t>
            </a:r>
            <a:r>
              <a:rPr lang="ru-RU" dirty="0"/>
              <a:t> кислота) </a:t>
            </a:r>
          </a:p>
        </p:txBody>
      </p:sp>
      <p:sp>
        <p:nvSpPr>
          <p:cNvPr id="23555" name="Объект 2"/>
          <p:cNvSpPr>
            <a:spLocks noGrp="1"/>
          </p:cNvSpPr>
          <p:nvPr>
            <p:ph idx="1"/>
          </p:nvPr>
        </p:nvSpPr>
        <p:spPr/>
        <p:txBody>
          <a:bodyPr/>
          <a:lstStyle/>
          <a:p>
            <a:pPr marL="0" indent="0">
              <a:buFont typeface="Arial" charset="0"/>
              <a:buNone/>
            </a:pPr>
            <a:r>
              <a:rPr lang="ru-RU" smtClean="0"/>
              <a:t>бере участь в окислювальних процесах організму, сприятливо діє на серце, судини, кровообіг, особливо в літньому віці. Міститься у висівках рису, дріжджах, печінці та крові тварин.</a:t>
            </a:r>
          </a:p>
        </p:txBody>
      </p:sp>
    </p:spTree>
  </p:cSld>
  <p:clrMapOvr>
    <a:masterClrMapping/>
  </p:clrMapOvr>
  <p:transition spd="slow" advTm="5600">
    <p:circl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endParaRPr lang="ru-RU">
              <a:solidFill>
                <a:schemeClr val="accent6">
                  <a:tint val="1000"/>
                </a:schemeClr>
              </a:solidFill>
            </a:endParaRPr>
          </a:p>
        </p:txBody>
      </p:sp>
      <p:pic>
        <p:nvPicPr>
          <p:cNvPr id="24579" name="Объект 7"/>
          <p:cNvPicPr>
            <a:picLocks noGrp="1" noChangeAspect="1"/>
          </p:cNvPicPr>
          <p:nvPr>
            <p:ph idx="1"/>
          </p:nvPr>
        </p:nvPicPr>
        <p:blipFill>
          <a:blip r:embed="rId2"/>
          <a:srcRect/>
          <a:stretch>
            <a:fillRect/>
          </a:stretch>
        </p:blipFill>
        <p:spPr>
          <a:xfrm>
            <a:off x="4938713" y="0"/>
            <a:ext cx="4205287" cy="3933825"/>
          </a:xfrm>
        </p:spPr>
      </p:pic>
      <p:pic>
        <p:nvPicPr>
          <p:cNvPr id="24580" name="Рисунок 8"/>
          <p:cNvPicPr>
            <a:picLocks noChangeAspect="1"/>
          </p:cNvPicPr>
          <p:nvPr/>
        </p:nvPicPr>
        <p:blipFill>
          <a:blip r:embed="rId3"/>
          <a:srcRect/>
          <a:stretch>
            <a:fillRect/>
          </a:stretch>
        </p:blipFill>
        <p:spPr bwMode="auto">
          <a:xfrm>
            <a:off x="0" y="0"/>
            <a:ext cx="5243513" cy="3933825"/>
          </a:xfrm>
          <a:prstGeom prst="rect">
            <a:avLst/>
          </a:prstGeom>
          <a:noFill/>
          <a:ln w="9525">
            <a:noFill/>
            <a:miter lim="800000"/>
            <a:headEnd/>
            <a:tailEnd/>
          </a:ln>
        </p:spPr>
      </p:pic>
      <p:pic>
        <p:nvPicPr>
          <p:cNvPr id="24581" name="Рисунок 9"/>
          <p:cNvPicPr>
            <a:picLocks noChangeAspect="1"/>
          </p:cNvPicPr>
          <p:nvPr/>
        </p:nvPicPr>
        <p:blipFill>
          <a:blip r:embed="rId4"/>
          <a:srcRect b="5392"/>
          <a:stretch>
            <a:fillRect/>
          </a:stretch>
        </p:blipFill>
        <p:spPr bwMode="auto">
          <a:xfrm>
            <a:off x="0" y="3930650"/>
            <a:ext cx="3851275" cy="2927350"/>
          </a:xfrm>
          <a:prstGeom prst="rect">
            <a:avLst/>
          </a:prstGeom>
          <a:noFill/>
          <a:ln w="9525">
            <a:noFill/>
            <a:miter lim="800000"/>
            <a:headEnd/>
            <a:tailEnd/>
          </a:ln>
        </p:spPr>
      </p:pic>
      <p:pic>
        <p:nvPicPr>
          <p:cNvPr id="24582" name="Рисунок 10"/>
          <p:cNvPicPr>
            <a:picLocks noChangeAspect="1"/>
          </p:cNvPicPr>
          <p:nvPr/>
        </p:nvPicPr>
        <p:blipFill>
          <a:blip r:embed="rId5"/>
          <a:srcRect/>
          <a:stretch>
            <a:fillRect/>
          </a:stretch>
        </p:blipFill>
        <p:spPr bwMode="auto">
          <a:xfrm>
            <a:off x="3851275" y="3930650"/>
            <a:ext cx="5292725" cy="2927350"/>
          </a:xfrm>
          <a:prstGeom prst="rect">
            <a:avLst/>
          </a:prstGeom>
          <a:noFill/>
          <a:ln w="9525">
            <a:noFill/>
            <a:miter lim="800000"/>
            <a:headEnd/>
            <a:tailEnd/>
          </a:ln>
        </p:spPr>
      </p:pic>
    </p:spTree>
  </p:cSld>
  <p:clrMapOvr>
    <a:masterClrMapping/>
  </p:clrMapOvr>
  <p:transition spd="slow" advTm="5319">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uk-UA" sz="4400" dirty="0" smtClean="0"/>
              <a:t>Вітаміни</a:t>
            </a:r>
            <a:endParaRPr lang="ru-RU" sz="4400" dirty="0"/>
          </a:p>
        </p:txBody>
      </p:sp>
      <p:sp>
        <p:nvSpPr>
          <p:cNvPr id="3" name="Объект 2"/>
          <p:cNvSpPr>
            <a:spLocks noGrp="1"/>
          </p:cNvSpPr>
          <p:nvPr>
            <p:ph idx="1"/>
          </p:nvPr>
        </p:nvSpPr>
        <p:spPr>
          <a:xfrm>
            <a:off x="428596" y="1428736"/>
            <a:ext cx="8229600" cy="4525963"/>
          </a:xfrm>
        </p:spPr>
        <p:txBody>
          <a:bodyPr rtlCol="0">
            <a:normAutofit fontScale="85000" lnSpcReduction="20000"/>
          </a:bodyPr>
          <a:lstStyle/>
          <a:p>
            <a:pPr marL="0" indent="0" fontAlgn="auto">
              <a:spcAft>
                <a:spcPts val="0"/>
              </a:spcAft>
              <a:buClr>
                <a:schemeClr val="accent1">
                  <a:lumMod val="60000"/>
                  <a:lumOff val="40000"/>
                </a:schemeClr>
              </a:buClr>
              <a:buFont typeface="Arial" pitchFamily="34" charset="0"/>
              <a:buNone/>
              <a:defRPr/>
            </a:pPr>
            <a:r>
              <a:rPr lang="uk-UA" dirty="0" smtClean="0"/>
              <a:t>     </a:t>
            </a:r>
            <a:r>
              <a:rPr lang="vi-VN" sz="2800" b="1" dirty="0" smtClean="0">
                <a:solidFill>
                  <a:schemeClr val="accent5">
                    <a:lumMod val="40000"/>
                    <a:lumOff val="60000"/>
                  </a:schemeClr>
                </a:solidFill>
              </a:rPr>
              <a:t>Вітам</a:t>
            </a:r>
            <a:r>
              <a:rPr lang="uk-UA" sz="2800" b="1" dirty="0" smtClean="0">
                <a:solidFill>
                  <a:schemeClr val="accent5">
                    <a:lumMod val="40000"/>
                    <a:lumOff val="60000"/>
                  </a:schemeClr>
                </a:solidFill>
              </a:rPr>
              <a:t>і</a:t>
            </a:r>
            <a:r>
              <a:rPr lang="vi-VN" sz="2800" b="1" dirty="0" smtClean="0">
                <a:solidFill>
                  <a:schemeClr val="accent5">
                    <a:lumMod val="40000"/>
                    <a:lumOff val="60000"/>
                  </a:schemeClr>
                </a:solidFill>
              </a:rPr>
              <a:t>ни </a:t>
            </a:r>
            <a:r>
              <a:rPr lang="vi-VN" dirty="0"/>
              <a:t>(лат. </a:t>
            </a:r>
            <a:r>
              <a:rPr lang="en-US" dirty="0"/>
              <a:t>vitae — </a:t>
            </a:r>
            <a:r>
              <a:rPr lang="vi-VN" dirty="0"/>
              <a:t>життя і "амін" - азотиста речовина, що містить </a:t>
            </a:r>
            <a:r>
              <a:rPr lang="en-US" dirty="0"/>
              <a:t>NH2) — </a:t>
            </a:r>
            <a:r>
              <a:rPr lang="vi-VN" dirty="0"/>
              <a:t>органічні сполуки різної хімічної природи, необхідні в невеликих кількостях для нормального обміну речовин і життєдіяльності живих організмів. Багато вітамінів є попередниками коферментів, які беруть участь у ферментативних реакціях. Людина і тварини не синтезують вітаміни, або синтезують у недостатній кількості, тому повинні одержувати їх з їжею. Нестача вітамінів приводить до порушення обміну речовин. Джерелом вітамінів найчастіше є рослини. </a:t>
            </a:r>
            <a:endParaRPr lang="ru-RU" dirty="0"/>
          </a:p>
        </p:txBody>
      </p:sp>
    </p:spTree>
  </p:cSld>
  <p:clrMapOvr>
    <a:masterClrMapping/>
  </p:clrMapOvr>
  <p:transition spd="slow" advTm="5835">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uk-UA" dirty="0"/>
              <a:t>Вітамін Р (цитрин) </a:t>
            </a:r>
            <a:endParaRPr lang="ru-RU" dirty="0"/>
          </a:p>
        </p:txBody>
      </p:sp>
      <p:sp>
        <p:nvSpPr>
          <p:cNvPr id="3" name="Объект 2"/>
          <p:cNvSpPr>
            <a:spLocks noGrp="1"/>
          </p:cNvSpPr>
          <p:nvPr>
            <p:ph idx="1"/>
          </p:nvPr>
        </p:nvSpPr>
        <p:spPr/>
        <p:txBody>
          <a:bodyPr rtlCol="0">
            <a:normAutofit/>
          </a:bodyPr>
          <a:lstStyle/>
          <a:p>
            <a:pPr marL="0" indent="0" fontAlgn="auto">
              <a:spcAft>
                <a:spcPts val="0"/>
              </a:spcAft>
              <a:buClr>
                <a:schemeClr val="accent1">
                  <a:lumMod val="60000"/>
                  <a:lumOff val="40000"/>
                </a:schemeClr>
              </a:buClr>
              <a:buFont typeface="Arial" pitchFamily="34" charset="0"/>
              <a:buNone/>
              <a:defRPr/>
            </a:pPr>
            <a:r>
              <a:rPr lang="uk-UA" dirty="0"/>
              <a:t>сприяє зміцненню-тонких кровоносних судин, захищає організм від крововиливів, сприяє нагромадженню вітаміну С у тканинах. Він міститься в рослинах, багатих на вітамін С.</a:t>
            </a:r>
            <a:endParaRPr lang="ru-RU" dirty="0"/>
          </a:p>
          <a:p>
            <a:pPr marL="274320" indent="-274320" fontAlgn="auto">
              <a:spcAft>
                <a:spcPts val="0"/>
              </a:spcAft>
              <a:buClr>
                <a:schemeClr val="accent1">
                  <a:lumMod val="60000"/>
                  <a:lumOff val="40000"/>
                </a:schemeClr>
              </a:buClr>
              <a:buFont typeface="Arial" pitchFamily="34" charset="0"/>
              <a:buChar char="•"/>
              <a:defRPr/>
            </a:pPr>
            <a:endParaRPr lang="ru-RU" dirty="0"/>
          </a:p>
        </p:txBody>
      </p:sp>
    </p:spTree>
  </p:cSld>
  <p:clrMapOvr>
    <a:masterClrMapping/>
  </p:clrMapOvr>
  <p:transition spd="med" advTm="5428">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endParaRPr lang="ru-RU">
              <a:solidFill>
                <a:schemeClr val="accent6">
                  <a:tint val="1000"/>
                </a:schemeClr>
              </a:solidFill>
            </a:endParaRPr>
          </a:p>
        </p:txBody>
      </p:sp>
      <p:pic>
        <p:nvPicPr>
          <p:cNvPr id="26627" name="Объект 3"/>
          <p:cNvPicPr>
            <a:picLocks noGrp="1" noChangeAspect="1"/>
          </p:cNvPicPr>
          <p:nvPr>
            <p:ph idx="1"/>
          </p:nvPr>
        </p:nvPicPr>
        <p:blipFill>
          <a:blip r:embed="rId2"/>
          <a:srcRect/>
          <a:stretch>
            <a:fillRect/>
          </a:stretch>
        </p:blipFill>
        <p:spPr>
          <a:xfrm>
            <a:off x="3109913" y="0"/>
            <a:ext cx="6034087" cy="4525963"/>
          </a:xfrm>
        </p:spPr>
      </p:pic>
      <p:pic>
        <p:nvPicPr>
          <p:cNvPr id="26628" name="Рисунок 4"/>
          <p:cNvPicPr>
            <a:picLocks noChangeAspect="1"/>
          </p:cNvPicPr>
          <p:nvPr/>
        </p:nvPicPr>
        <p:blipFill>
          <a:blip r:embed="rId3"/>
          <a:srcRect/>
          <a:stretch>
            <a:fillRect/>
          </a:stretch>
        </p:blipFill>
        <p:spPr bwMode="auto">
          <a:xfrm>
            <a:off x="-4763" y="0"/>
            <a:ext cx="3136901" cy="2436813"/>
          </a:xfrm>
          <a:prstGeom prst="rect">
            <a:avLst/>
          </a:prstGeom>
          <a:noFill/>
          <a:ln w="9525">
            <a:noFill/>
            <a:miter lim="800000"/>
            <a:headEnd/>
            <a:tailEnd/>
          </a:ln>
        </p:spPr>
      </p:pic>
      <p:pic>
        <p:nvPicPr>
          <p:cNvPr id="26629" name="Рисунок 5"/>
          <p:cNvPicPr>
            <a:picLocks noChangeAspect="1"/>
          </p:cNvPicPr>
          <p:nvPr/>
        </p:nvPicPr>
        <p:blipFill>
          <a:blip r:embed="rId4"/>
          <a:srcRect/>
          <a:stretch>
            <a:fillRect/>
          </a:stretch>
        </p:blipFill>
        <p:spPr bwMode="auto">
          <a:xfrm>
            <a:off x="2700338" y="4206875"/>
            <a:ext cx="3719512" cy="2649538"/>
          </a:xfrm>
          <a:prstGeom prst="rect">
            <a:avLst/>
          </a:prstGeom>
          <a:noFill/>
          <a:ln w="9525">
            <a:noFill/>
            <a:miter lim="800000"/>
            <a:headEnd/>
            <a:tailEnd/>
          </a:ln>
        </p:spPr>
      </p:pic>
      <p:pic>
        <p:nvPicPr>
          <p:cNvPr id="26630" name="Рисунок 6"/>
          <p:cNvPicPr>
            <a:picLocks noChangeAspect="1"/>
          </p:cNvPicPr>
          <p:nvPr/>
        </p:nvPicPr>
        <p:blipFill>
          <a:blip r:embed="rId5"/>
          <a:srcRect/>
          <a:stretch>
            <a:fillRect/>
          </a:stretch>
        </p:blipFill>
        <p:spPr bwMode="auto">
          <a:xfrm>
            <a:off x="5745163" y="4221163"/>
            <a:ext cx="3398837" cy="2636837"/>
          </a:xfrm>
          <a:prstGeom prst="rect">
            <a:avLst/>
          </a:prstGeom>
          <a:noFill/>
          <a:ln w="9525">
            <a:noFill/>
            <a:miter lim="800000"/>
            <a:headEnd/>
            <a:tailEnd/>
          </a:ln>
        </p:spPr>
      </p:pic>
      <p:pic>
        <p:nvPicPr>
          <p:cNvPr id="26631" name="Рисунок 7"/>
          <p:cNvPicPr>
            <a:picLocks noChangeAspect="1"/>
          </p:cNvPicPr>
          <p:nvPr/>
        </p:nvPicPr>
        <p:blipFill>
          <a:blip r:embed="rId6"/>
          <a:srcRect b="5911"/>
          <a:stretch>
            <a:fillRect/>
          </a:stretch>
        </p:blipFill>
        <p:spPr bwMode="auto">
          <a:xfrm>
            <a:off x="-4763" y="2436813"/>
            <a:ext cx="3136901" cy="4421187"/>
          </a:xfrm>
          <a:prstGeom prst="rect">
            <a:avLst/>
          </a:prstGeom>
          <a:noFill/>
          <a:ln w="9525">
            <a:noFill/>
            <a:miter lim="800000"/>
            <a:headEnd/>
            <a:tailEnd/>
          </a:ln>
        </p:spPr>
      </p:pic>
    </p:spTree>
  </p:cSld>
  <p:clrMapOvr>
    <a:masterClrMapping/>
  </p:clrMapOvr>
  <p:transition spd="slow" advTm="5444">
    <p:split orient="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uk-UA" dirty="0"/>
              <a:t>Вітамін РР (нікотинова кислота) </a:t>
            </a:r>
            <a:endParaRPr lang="ru-RU" dirty="0"/>
          </a:p>
        </p:txBody>
      </p:sp>
      <p:sp>
        <p:nvSpPr>
          <p:cNvPr id="3" name="Объект 2"/>
          <p:cNvSpPr>
            <a:spLocks noGrp="1"/>
          </p:cNvSpPr>
          <p:nvPr>
            <p:ph idx="1"/>
          </p:nvPr>
        </p:nvSpPr>
        <p:spPr/>
        <p:txBody>
          <a:bodyPr rtlCol="0">
            <a:normAutofit fontScale="77500" lnSpcReduction="20000"/>
          </a:bodyPr>
          <a:lstStyle/>
          <a:p>
            <a:pPr marL="0" indent="0" fontAlgn="auto">
              <a:spcAft>
                <a:spcPts val="0"/>
              </a:spcAft>
              <a:buClr>
                <a:schemeClr val="accent1">
                  <a:lumMod val="60000"/>
                  <a:lumOff val="40000"/>
                </a:schemeClr>
              </a:buClr>
              <a:buFont typeface="Arial" pitchFamily="34" charset="0"/>
              <a:buNone/>
              <a:defRPr/>
            </a:pPr>
            <a:r>
              <a:rPr lang="uk-UA" dirty="0"/>
              <a:t>є складовою частиною деяких ферментів, які беруть участь в обміні речовин. При нестачі цього вітаміну людина може захворіти на пелагру (шершава шкіра), що виявляється у запаленні шкіри, порушенні діяльності органів травлення і нервової системи. Вітамін РР міститься в картоплі, моркві, гречаних і вівсяних крупах, печінці яловичій, хлібі. Він може синтезуватися в організмі людини з амінокислоти триптофану.</a:t>
            </a:r>
            <a:endParaRPr lang="ru-RU" dirty="0"/>
          </a:p>
          <a:p>
            <a:pPr marL="0" indent="0" fontAlgn="auto">
              <a:spcAft>
                <a:spcPts val="0"/>
              </a:spcAft>
              <a:buClr>
                <a:schemeClr val="accent1">
                  <a:lumMod val="60000"/>
                  <a:lumOff val="40000"/>
                </a:schemeClr>
              </a:buClr>
              <a:buFont typeface="Arial" pitchFamily="34" charset="0"/>
              <a:buNone/>
              <a:defRPr/>
            </a:pPr>
            <a:r>
              <a:rPr lang="uk-UA" dirty="0"/>
              <a:t>Холін впливає на білковий і жировий обмін, знешкоджує шкідливі для організму речовини. Відсутність його сприяє жировому переродженню печінки, ураженню нирок. Холін міститься в печінці, м'ясі, яєчному жовтку, молоці, зерні.</a:t>
            </a:r>
            <a:endParaRPr lang="ru-RU" dirty="0"/>
          </a:p>
          <a:p>
            <a:pPr marL="274320" indent="-274320" fontAlgn="auto">
              <a:spcAft>
                <a:spcPts val="0"/>
              </a:spcAft>
              <a:buClr>
                <a:schemeClr val="accent1">
                  <a:lumMod val="60000"/>
                  <a:lumOff val="40000"/>
                </a:schemeClr>
              </a:buClr>
              <a:buFont typeface="Arial" pitchFamily="34" charset="0"/>
              <a:buChar char="•"/>
              <a:defRPr/>
            </a:pPr>
            <a:endParaRPr lang="ru-RU" dirty="0"/>
          </a:p>
        </p:txBody>
      </p:sp>
    </p:spTree>
  </p:cSld>
  <p:clrMapOvr>
    <a:masterClrMapping/>
  </p:clrMapOvr>
  <p:transition spd="slow" advTm="5164">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endParaRPr lang="ru-RU">
              <a:solidFill>
                <a:schemeClr val="accent6">
                  <a:tint val="1000"/>
                </a:schemeClr>
              </a:solidFill>
            </a:endParaRPr>
          </a:p>
        </p:txBody>
      </p:sp>
      <p:pic>
        <p:nvPicPr>
          <p:cNvPr id="28675" name="Объект 3"/>
          <p:cNvPicPr>
            <a:picLocks noGrp="1" noChangeAspect="1"/>
          </p:cNvPicPr>
          <p:nvPr>
            <p:ph idx="1"/>
          </p:nvPr>
        </p:nvPicPr>
        <p:blipFill>
          <a:blip r:embed="rId2"/>
          <a:srcRect/>
          <a:stretch>
            <a:fillRect/>
          </a:stretch>
        </p:blipFill>
        <p:spPr>
          <a:xfrm>
            <a:off x="0" y="-12700"/>
            <a:ext cx="9158288" cy="6870700"/>
          </a:xfrm>
        </p:spPr>
      </p:pic>
    </p:spTree>
  </p:cSld>
  <p:clrMapOvr>
    <a:masterClrMapping/>
  </p:clrMapOvr>
  <p:transition spd="slow" advTm="5523">
    <p:circl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endParaRPr lang="ru-RU">
              <a:solidFill>
                <a:schemeClr val="accent6">
                  <a:tint val="1000"/>
                </a:schemeClr>
              </a:solidFill>
            </a:endParaRPr>
          </a:p>
        </p:txBody>
      </p:sp>
      <p:pic>
        <p:nvPicPr>
          <p:cNvPr id="29699" name="Объект 3"/>
          <p:cNvPicPr>
            <a:picLocks noGrp="1" noChangeAspect="1"/>
          </p:cNvPicPr>
          <p:nvPr>
            <p:ph idx="1"/>
          </p:nvPr>
        </p:nvPicPr>
        <p:blipFill>
          <a:blip r:embed="rId2"/>
          <a:srcRect t="7341" b="-7341"/>
          <a:stretch>
            <a:fillRect/>
          </a:stretch>
        </p:blipFill>
        <p:spPr>
          <a:xfrm>
            <a:off x="4197350" y="0"/>
            <a:ext cx="4946650" cy="3284538"/>
          </a:xfrm>
        </p:spPr>
      </p:pic>
      <p:pic>
        <p:nvPicPr>
          <p:cNvPr id="29700" name="Рисунок 4"/>
          <p:cNvPicPr>
            <a:picLocks noChangeAspect="1"/>
          </p:cNvPicPr>
          <p:nvPr/>
        </p:nvPicPr>
        <p:blipFill>
          <a:blip r:embed="rId3"/>
          <a:srcRect/>
          <a:stretch>
            <a:fillRect/>
          </a:stretch>
        </p:blipFill>
        <p:spPr bwMode="auto">
          <a:xfrm>
            <a:off x="-7938" y="0"/>
            <a:ext cx="4572001" cy="4572000"/>
          </a:xfrm>
          <a:prstGeom prst="rect">
            <a:avLst/>
          </a:prstGeom>
          <a:noFill/>
          <a:ln w="9525">
            <a:noFill/>
            <a:miter lim="800000"/>
            <a:headEnd/>
            <a:tailEnd/>
          </a:ln>
        </p:spPr>
      </p:pic>
      <p:pic>
        <p:nvPicPr>
          <p:cNvPr id="29701" name="Рисунок 5"/>
          <p:cNvPicPr>
            <a:picLocks noChangeAspect="1"/>
          </p:cNvPicPr>
          <p:nvPr/>
        </p:nvPicPr>
        <p:blipFill>
          <a:blip r:embed="rId4"/>
          <a:srcRect/>
          <a:stretch>
            <a:fillRect/>
          </a:stretch>
        </p:blipFill>
        <p:spPr bwMode="auto">
          <a:xfrm>
            <a:off x="4564063" y="2997200"/>
            <a:ext cx="4579937" cy="3860800"/>
          </a:xfrm>
          <a:prstGeom prst="rect">
            <a:avLst/>
          </a:prstGeom>
          <a:noFill/>
          <a:ln w="9525">
            <a:noFill/>
            <a:miter lim="800000"/>
            <a:headEnd/>
            <a:tailEnd/>
          </a:ln>
        </p:spPr>
      </p:pic>
      <p:pic>
        <p:nvPicPr>
          <p:cNvPr id="29702" name="Рисунок 6"/>
          <p:cNvPicPr>
            <a:picLocks noChangeAspect="1"/>
          </p:cNvPicPr>
          <p:nvPr/>
        </p:nvPicPr>
        <p:blipFill>
          <a:blip r:embed="rId5"/>
          <a:srcRect t="2963"/>
          <a:stretch>
            <a:fillRect/>
          </a:stretch>
        </p:blipFill>
        <p:spPr bwMode="auto">
          <a:xfrm>
            <a:off x="-7938" y="4572000"/>
            <a:ext cx="4562476" cy="2303463"/>
          </a:xfrm>
          <a:prstGeom prst="rect">
            <a:avLst/>
          </a:prstGeom>
          <a:noFill/>
          <a:ln w="9525">
            <a:noFill/>
            <a:miter lim="800000"/>
            <a:headEnd/>
            <a:tailEnd/>
          </a:ln>
        </p:spPr>
      </p:pic>
    </p:spTree>
  </p:cSld>
  <p:clrMapOvr>
    <a:masterClrMapping/>
  </p:clrMapOvr>
  <p:transition spd="slow" advTm="5179">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uk-UA" dirty="0"/>
              <a:t>Вітамін Н (біотин) </a:t>
            </a:r>
            <a:endParaRPr lang="ru-RU" dirty="0"/>
          </a:p>
        </p:txBody>
      </p:sp>
      <p:sp>
        <p:nvSpPr>
          <p:cNvPr id="30723" name="Объект 2"/>
          <p:cNvSpPr>
            <a:spLocks noGrp="1"/>
          </p:cNvSpPr>
          <p:nvPr>
            <p:ph idx="1"/>
          </p:nvPr>
        </p:nvSpPr>
        <p:spPr/>
        <p:txBody>
          <a:bodyPr/>
          <a:lstStyle/>
          <a:p>
            <a:pPr marL="0" indent="0">
              <a:buFont typeface="Arial" charset="0"/>
              <a:buNone/>
            </a:pPr>
            <a:r>
              <a:rPr lang="uk-UA" smtClean="0"/>
              <a:t>регулює діяльність нервової системи. Нестача його в організмі викликає запалення шкіри, випадання волосся, деформацію нігтів. У невеликій кількості він міститься в печінці, м'ясі, молоці, картоплі, творогові, горіхах  та ін. </a:t>
            </a:r>
            <a:endParaRPr lang="ru-RU" smtClean="0"/>
          </a:p>
        </p:txBody>
      </p:sp>
    </p:spTree>
  </p:cSld>
  <p:clrMapOvr>
    <a:masterClrMapping/>
  </p:clrMapOvr>
  <p:transition spd="slow" advTm="5507">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endParaRPr lang="ru-RU">
              <a:solidFill>
                <a:schemeClr val="accent6">
                  <a:tint val="1000"/>
                </a:schemeClr>
              </a:solidFill>
            </a:endParaRPr>
          </a:p>
        </p:txBody>
      </p:sp>
      <p:pic>
        <p:nvPicPr>
          <p:cNvPr id="31747" name="Объект 3"/>
          <p:cNvPicPr>
            <a:picLocks noGrp="1" noChangeAspect="1"/>
          </p:cNvPicPr>
          <p:nvPr>
            <p:ph idx="1"/>
          </p:nvPr>
        </p:nvPicPr>
        <p:blipFill>
          <a:blip r:embed="rId2"/>
          <a:srcRect/>
          <a:stretch>
            <a:fillRect/>
          </a:stretch>
        </p:blipFill>
        <p:spPr>
          <a:xfrm>
            <a:off x="5076825" y="0"/>
            <a:ext cx="4068763" cy="3608388"/>
          </a:xfrm>
        </p:spPr>
      </p:pic>
      <p:pic>
        <p:nvPicPr>
          <p:cNvPr id="31748" name="Рисунок 11"/>
          <p:cNvPicPr>
            <a:picLocks noChangeAspect="1"/>
          </p:cNvPicPr>
          <p:nvPr/>
        </p:nvPicPr>
        <p:blipFill>
          <a:blip r:embed="rId3"/>
          <a:srcRect t="11299" r="-253" b="19286"/>
          <a:stretch>
            <a:fillRect/>
          </a:stretch>
        </p:blipFill>
        <p:spPr bwMode="auto">
          <a:xfrm>
            <a:off x="0" y="5073650"/>
            <a:ext cx="4581525" cy="1784350"/>
          </a:xfrm>
          <a:prstGeom prst="rect">
            <a:avLst/>
          </a:prstGeom>
          <a:noFill/>
          <a:ln w="9525">
            <a:noFill/>
            <a:miter lim="800000"/>
            <a:headEnd/>
            <a:tailEnd/>
          </a:ln>
        </p:spPr>
      </p:pic>
      <p:pic>
        <p:nvPicPr>
          <p:cNvPr id="31749" name="Рисунок 4"/>
          <p:cNvPicPr>
            <a:picLocks noChangeAspect="1"/>
          </p:cNvPicPr>
          <p:nvPr/>
        </p:nvPicPr>
        <p:blipFill>
          <a:blip r:embed="rId4"/>
          <a:srcRect/>
          <a:stretch>
            <a:fillRect/>
          </a:stretch>
        </p:blipFill>
        <p:spPr bwMode="auto">
          <a:xfrm>
            <a:off x="4581525" y="3594100"/>
            <a:ext cx="4562475" cy="3263900"/>
          </a:xfrm>
          <a:prstGeom prst="rect">
            <a:avLst/>
          </a:prstGeom>
          <a:noFill/>
          <a:ln w="9525">
            <a:noFill/>
            <a:miter lim="800000"/>
            <a:headEnd/>
            <a:tailEnd/>
          </a:ln>
        </p:spPr>
      </p:pic>
      <p:pic>
        <p:nvPicPr>
          <p:cNvPr id="31750" name="Рисунок 12"/>
          <p:cNvPicPr>
            <a:picLocks noChangeAspect="1"/>
          </p:cNvPicPr>
          <p:nvPr/>
        </p:nvPicPr>
        <p:blipFill>
          <a:blip r:embed="rId5"/>
          <a:srcRect/>
          <a:stretch>
            <a:fillRect/>
          </a:stretch>
        </p:blipFill>
        <p:spPr bwMode="auto">
          <a:xfrm>
            <a:off x="0" y="4763"/>
            <a:ext cx="5089525" cy="5068887"/>
          </a:xfrm>
          <a:prstGeom prst="rect">
            <a:avLst/>
          </a:prstGeom>
          <a:noFill/>
          <a:ln w="9525">
            <a:noFill/>
            <a:miter lim="800000"/>
            <a:headEnd/>
            <a:tailEnd/>
          </a:ln>
        </p:spPr>
      </p:pic>
    </p:spTree>
  </p:cSld>
  <p:clrMapOvr>
    <a:masterClrMapping/>
  </p:clrMapOvr>
  <p:transition spd="slow" advTm="6116">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uk-UA" sz="4900" i="1" dirty="0"/>
              <a:t>Жиророзчинні вітаміни.</a:t>
            </a:r>
            <a:r>
              <a:rPr lang="uk-UA" sz="4900" dirty="0"/>
              <a:t> </a:t>
            </a:r>
            <a:endParaRPr lang="ru-RU" dirty="0"/>
          </a:p>
        </p:txBody>
      </p:sp>
      <p:sp>
        <p:nvSpPr>
          <p:cNvPr id="3" name="Объект 2"/>
          <p:cNvSpPr>
            <a:spLocks noGrp="1"/>
          </p:cNvSpPr>
          <p:nvPr>
            <p:ph idx="1"/>
          </p:nvPr>
        </p:nvSpPr>
        <p:spPr/>
        <p:txBody>
          <a:bodyPr rtlCol="0">
            <a:normAutofit fontScale="92500" lnSpcReduction="20000"/>
          </a:bodyPr>
          <a:lstStyle/>
          <a:p>
            <a:pPr marL="0" indent="0" fontAlgn="auto">
              <a:spcAft>
                <a:spcPts val="0"/>
              </a:spcAft>
              <a:buClr>
                <a:schemeClr val="accent1">
                  <a:lumMod val="60000"/>
                  <a:lumOff val="40000"/>
                </a:schemeClr>
              </a:buClr>
              <a:buFont typeface="Arial" pitchFamily="34" charset="0"/>
              <a:buNone/>
              <a:defRPr/>
            </a:pPr>
            <a:r>
              <a:rPr lang="uk-UA" dirty="0" smtClean="0"/>
              <a:t>До </a:t>
            </a:r>
            <a:r>
              <a:rPr lang="uk-UA" dirty="0"/>
              <a:t>них належать вітаміни А, D, Е, К. Вітамін А (ретинол) впливає на ріст і нормальний розвиток скелета, на зір, стан шкіри і слизової оболонки. Міститься вітамін А в риб'ячому жирі, печінці, жовтках яєць, молоці, м'ясі. У продуктах рослинного походження жовто-оранжевого кольору і в зелених частинах рослин (шпинаті, салаті) міститься провітамін А — каротин, який в організмі людини під дією ферменту печінки (в присутності жиру) перетворюється на вітамін А. Потреба у вітаміні А на 75 % задовольняється за рахунок каротину.</a:t>
            </a:r>
            <a:endParaRPr lang="ru-RU" dirty="0"/>
          </a:p>
          <a:p>
            <a:pPr marL="274320" indent="-274320" fontAlgn="auto">
              <a:spcAft>
                <a:spcPts val="0"/>
              </a:spcAft>
              <a:buClr>
                <a:schemeClr val="accent1">
                  <a:lumMod val="60000"/>
                  <a:lumOff val="40000"/>
                </a:schemeClr>
              </a:buClr>
              <a:buFont typeface="Arial" pitchFamily="34" charset="0"/>
              <a:buChar char="•"/>
              <a:defRPr/>
            </a:pPr>
            <a:endParaRPr lang="ru-RU" dirty="0"/>
          </a:p>
        </p:txBody>
      </p:sp>
    </p:spTree>
  </p:cSld>
  <p:clrMapOvr>
    <a:masterClrMapping/>
  </p:clrMapOvr>
  <p:transition spd="slow" advTm="5585">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uk-UA" dirty="0"/>
              <a:t>Вітамін А і каротин </a:t>
            </a:r>
            <a:endParaRPr lang="ru-RU" dirty="0"/>
          </a:p>
        </p:txBody>
      </p:sp>
      <p:sp>
        <p:nvSpPr>
          <p:cNvPr id="3" name="Объект 2"/>
          <p:cNvSpPr>
            <a:spLocks noGrp="1"/>
          </p:cNvSpPr>
          <p:nvPr>
            <p:ph idx="1"/>
          </p:nvPr>
        </p:nvSpPr>
        <p:spPr/>
        <p:txBody>
          <a:bodyPr rtlCol="0">
            <a:normAutofit/>
          </a:bodyPr>
          <a:lstStyle/>
          <a:p>
            <a:pPr marL="0" indent="0" fontAlgn="auto">
              <a:spcAft>
                <a:spcPts val="0"/>
              </a:spcAft>
              <a:buClr>
                <a:schemeClr val="accent1">
                  <a:lumMod val="60000"/>
                  <a:lumOff val="40000"/>
                </a:schemeClr>
              </a:buClr>
              <a:buFont typeface="Arial" pitchFamily="34" charset="0"/>
              <a:buNone/>
              <a:defRPr/>
            </a:pPr>
            <a:r>
              <a:rPr lang="uk-UA" dirty="0" smtClean="0"/>
              <a:t>добре </a:t>
            </a:r>
            <a:r>
              <a:rPr lang="uk-UA" dirty="0"/>
              <a:t>зберігаються при тепловій обробці. Каротин розчиняється у жирах при пасеруванні овочів і краще засвоюється організмом. Згубно діють на вітамін А сонячне світло, кисень повітря і кислоти</a:t>
            </a:r>
            <a:r>
              <a:rPr lang="uk-UA" dirty="0" smtClean="0"/>
              <a:t>. </a:t>
            </a:r>
            <a:r>
              <a:rPr lang="uk-UA" dirty="0"/>
              <a:t>М</a:t>
            </a:r>
            <a:r>
              <a:rPr lang="uk-UA" dirty="0" smtClean="0"/>
              <a:t>іститься </a:t>
            </a:r>
            <a:r>
              <a:rPr lang="uk-UA" dirty="0"/>
              <a:t>у  </a:t>
            </a:r>
            <a:r>
              <a:rPr lang="uk-UA" dirty="0" smtClean="0"/>
              <a:t>моркві, гарбузі, солодкому перці, шпинаті, яблуках, хурмі, шипшині, кропиві</a:t>
            </a:r>
            <a:r>
              <a:rPr lang="uk-UA" dirty="0"/>
              <a:t>,</a:t>
            </a:r>
            <a:r>
              <a:rPr lang="uk-UA" dirty="0" smtClean="0"/>
              <a:t> м'яті та ін.</a:t>
            </a:r>
            <a:endParaRPr lang="ru-RU" dirty="0"/>
          </a:p>
          <a:p>
            <a:pPr marL="274320" indent="-274320" fontAlgn="auto">
              <a:spcAft>
                <a:spcPts val="0"/>
              </a:spcAft>
              <a:buClr>
                <a:schemeClr val="accent1">
                  <a:lumMod val="60000"/>
                  <a:lumOff val="40000"/>
                </a:schemeClr>
              </a:buClr>
              <a:buFont typeface="Arial" pitchFamily="34" charset="0"/>
              <a:buChar char="•"/>
              <a:defRPr/>
            </a:pPr>
            <a:endParaRPr lang="ru-RU" dirty="0"/>
          </a:p>
        </p:txBody>
      </p:sp>
    </p:spTree>
  </p:cSld>
  <p:clrMapOvr>
    <a:masterClrMapping/>
  </p:clrMapOvr>
  <p:transition spd="slow" advTm="5632">
    <p:circl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endParaRPr lang="ru-RU">
              <a:solidFill>
                <a:schemeClr val="accent6">
                  <a:tint val="1000"/>
                </a:schemeClr>
              </a:solidFill>
            </a:endParaRPr>
          </a:p>
        </p:txBody>
      </p:sp>
      <p:pic>
        <p:nvPicPr>
          <p:cNvPr id="35843" name="Объект 9"/>
          <p:cNvPicPr>
            <a:picLocks noGrp="1" noChangeAspect="1"/>
          </p:cNvPicPr>
          <p:nvPr>
            <p:ph idx="1"/>
          </p:nvPr>
        </p:nvPicPr>
        <p:blipFill>
          <a:blip r:embed="rId2"/>
          <a:srcRect/>
          <a:stretch>
            <a:fillRect/>
          </a:stretch>
        </p:blipFill>
        <p:spPr>
          <a:xfrm>
            <a:off x="5080000" y="3629025"/>
            <a:ext cx="4046538" cy="3255963"/>
          </a:xfrm>
        </p:spPr>
      </p:pic>
      <p:pic>
        <p:nvPicPr>
          <p:cNvPr id="35844" name="Рисунок 10"/>
          <p:cNvPicPr>
            <a:picLocks noChangeAspect="1"/>
          </p:cNvPicPr>
          <p:nvPr/>
        </p:nvPicPr>
        <p:blipFill>
          <a:blip r:embed="rId3"/>
          <a:srcRect/>
          <a:stretch>
            <a:fillRect/>
          </a:stretch>
        </p:blipFill>
        <p:spPr bwMode="auto">
          <a:xfrm>
            <a:off x="4287838" y="0"/>
            <a:ext cx="4856162" cy="4281488"/>
          </a:xfrm>
          <a:prstGeom prst="rect">
            <a:avLst/>
          </a:prstGeom>
          <a:noFill/>
          <a:ln w="9525">
            <a:noFill/>
            <a:miter lim="800000"/>
            <a:headEnd/>
            <a:tailEnd/>
          </a:ln>
        </p:spPr>
      </p:pic>
      <p:pic>
        <p:nvPicPr>
          <p:cNvPr id="35845" name="Рисунок 12"/>
          <p:cNvPicPr>
            <a:picLocks noChangeAspect="1"/>
          </p:cNvPicPr>
          <p:nvPr/>
        </p:nvPicPr>
        <p:blipFill>
          <a:blip r:embed="rId4"/>
          <a:srcRect/>
          <a:stretch>
            <a:fillRect/>
          </a:stretch>
        </p:blipFill>
        <p:spPr bwMode="auto">
          <a:xfrm>
            <a:off x="0" y="0"/>
            <a:ext cx="4695825" cy="3190875"/>
          </a:xfrm>
          <a:prstGeom prst="rect">
            <a:avLst/>
          </a:prstGeom>
          <a:noFill/>
          <a:ln w="9525">
            <a:noFill/>
            <a:miter lim="800000"/>
            <a:headEnd/>
            <a:tailEnd/>
          </a:ln>
        </p:spPr>
      </p:pic>
      <p:pic>
        <p:nvPicPr>
          <p:cNvPr id="35846" name="Рисунок 5"/>
          <p:cNvPicPr>
            <a:picLocks noChangeAspect="1"/>
          </p:cNvPicPr>
          <p:nvPr/>
        </p:nvPicPr>
        <p:blipFill>
          <a:blip r:embed="rId5"/>
          <a:srcRect/>
          <a:stretch>
            <a:fillRect/>
          </a:stretch>
        </p:blipFill>
        <p:spPr bwMode="auto">
          <a:xfrm>
            <a:off x="0" y="3048000"/>
            <a:ext cx="5080000" cy="3810000"/>
          </a:xfrm>
          <a:prstGeom prst="rect">
            <a:avLst/>
          </a:prstGeom>
          <a:noFill/>
          <a:ln w="9525">
            <a:noFill/>
            <a:miter lim="800000"/>
            <a:headEnd/>
            <a:tailEnd/>
          </a:ln>
        </p:spPr>
      </p:pic>
    </p:spTree>
  </p:cSld>
  <p:clrMapOvr>
    <a:masterClrMapping/>
  </p:clrMapOvr>
  <p:transition spd="slow" advTm="5585">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nvPr>
        </p:nvGraphicFramePr>
        <p:xfrm>
          <a:off x="251520" y="548680"/>
          <a:ext cx="8892480"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advTm="5367">
    <p:split orient="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uk-UA" dirty="0"/>
              <a:t>Вітамін D (</a:t>
            </a:r>
            <a:r>
              <a:rPr lang="uk-UA" dirty="0" err="1"/>
              <a:t>кальциферол</a:t>
            </a:r>
            <a:r>
              <a:rPr lang="uk-UA" dirty="0"/>
              <a:t>) </a:t>
            </a:r>
            <a:endParaRPr lang="ru-RU" dirty="0"/>
          </a:p>
        </p:txBody>
      </p:sp>
      <p:sp>
        <p:nvSpPr>
          <p:cNvPr id="36867" name="Объект 2"/>
          <p:cNvSpPr>
            <a:spLocks noGrp="1"/>
          </p:cNvSpPr>
          <p:nvPr>
            <p:ph idx="1"/>
          </p:nvPr>
        </p:nvSpPr>
        <p:spPr/>
        <p:txBody>
          <a:bodyPr>
            <a:normAutofit fontScale="92500" lnSpcReduction="20000"/>
          </a:bodyPr>
          <a:lstStyle/>
          <a:p>
            <a:pPr marL="0" indent="0">
              <a:buFont typeface="Arial" charset="0"/>
              <a:buNone/>
            </a:pPr>
            <a:r>
              <a:rPr lang="uk-UA" smtClean="0"/>
              <a:t>бере участь в утворенні кісткової тканини, сприяє утриманню в ній солей кальцію і фосфору, стимулює ріст. При нестачі цього вітаміну в дітей розвивається рахіт, а в дорослих змінюються кісткові тканини. Міститься в печінці тріски, в палтусі, оселедці, печінці яловичій, вершковому маслі, яйцях, молоці та ін. Однак в основному він синтезується в організмі, утворюючись з провітаміну (речовини, яка міститься в шкірі) під дією ультрафіолетового проміння. Надлишкове надходження вітаміну D може спричинити отруєння.</a:t>
            </a:r>
            <a:endParaRPr lang="ru-RU" smtClean="0"/>
          </a:p>
        </p:txBody>
      </p:sp>
    </p:spTree>
  </p:cSld>
  <p:clrMapOvr>
    <a:masterClrMapping/>
  </p:clrMapOvr>
  <p:transition spd="slow" advTm="7706">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endParaRPr lang="ru-RU">
              <a:solidFill>
                <a:schemeClr val="accent6">
                  <a:tint val="1000"/>
                </a:schemeClr>
              </a:solidFill>
            </a:endParaRPr>
          </a:p>
        </p:txBody>
      </p:sp>
      <p:pic>
        <p:nvPicPr>
          <p:cNvPr id="37891" name="Рисунок 4"/>
          <p:cNvPicPr>
            <a:picLocks noChangeAspect="1"/>
          </p:cNvPicPr>
          <p:nvPr/>
        </p:nvPicPr>
        <p:blipFill>
          <a:blip r:embed="rId2"/>
          <a:srcRect b="11588"/>
          <a:stretch>
            <a:fillRect/>
          </a:stretch>
        </p:blipFill>
        <p:spPr bwMode="auto">
          <a:xfrm>
            <a:off x="12700" y="2790825"/>
            <a:ext cx="3059113" cy="4057650"/>
          </a:xfrm>
          <a:prstGeom prst="rect">
            <a:avLst/>
          </a:prstGeom>
          <a:noFill/>
          <a:ln w="9525">
            <a:noFill/>
            <a:miter lim="800000"/>
            <a:headEnd/>
            <a:tailEnd/>
          </a:ln>
        </p:spPr>
      </p:pic>
      <p:pic>
        <p:nvPicPr>
          <p:cNvPr id="37892" name="Рисунок 5"/>
          <p:cNvPicPr>
            <a:picLocks noChangeAspect="1"/>
          </p:cNvPicPr>
          <p:nvPr/>
        </p:nvPicPr>
        <p:blipFill>
          <a:blip r:embed="rId3"/>
          <a:srcRect/>
          <a:stretch>
            <a:fillRect/>
          </a:stretch>
        </p:blipFill>
        <p:spPr bwMode="auto">
          <a:xfrm>
            <a:off x="3059113" y="3140075"/>
            <a:ext cx="6073775" cy="3717925"/>
          </a:xfrm>
          <a:prstGeom prst="rect">
            <a:avLst/>
          </a:prstGeom>
          <a:noFill/>
          <a:ln w="9525">
            <a:noFill/>
            <a:miter lim="800000"/>
            <a:headEnd/>
            <a:tailEnd/>
          </a:ln>
        </p:spPr>
      </p:pic>
      <p:pic>
        <p:nvPicPr>
          <p:cNvPr id="37893" name="Рисунок 6"/>
          <p:cNvPicPr>
            <a:picLocks noChangeAspect="1"/>
          </p:cNvPicPr>
          <p:nvPr/>
        </p:nvPicPr>
        <p:blipFill>
          <a:blip r:embed="rId4"/>
          <a:srcRect/>
          <a:stretch>
            <a:fillRect/>
          </a:stretch>
        </p:blipFill>
        <p:spPr bwMode="auto">
          <a:xfrm>
            <a:off x="3900488" y="0"/>
            <a:ext cx="5232400" cy="3140075"/>
          </a:xfrm>
          <a:prstGeom prst="rect">
            <a:avLst/>
          </a:prstGeom>
          <a:noFill/>
          <a:ln w="9525">
            <a:noFill/>
            <a:miter lim="800000"/>
            <a:headEnd/>
            <a:tailEnd/>
          </a:ln>
        </p:spPr>
      </p:pic>
      <p:pic>
        <p:nvPicPr>
          <p:cNvPr id="37894" name="Объект 3"/>
          <p:cNvPicPr>
            <a:picLocks noGrp="1" noChangeAspect="1"/>
          </p:cNvPicPr>
          <p:nvPr>
            <p:ph idx="1"/>
          </p:nvPr>
        </p:nvPicPr>
        <p:blipFill>
          <a:blip r:embed="rId5"/>
          <a:srcRect/>
          <a:stretch>
            <a:fillRect/>
          </a:stretch>
        </p:blipFill>
        <p:spPr>
          <a:xfrm>
            <a:off x="0" y="11113"/>
            <a:ext cx="4171950" cy="3128962"/>
          </a:xfrm>
        </p:spPr>
      </p:pic>
    </p:spTree>
  </p:cSld>
  <p:clrMapOvr>
    <a:masterClrMapping/>
  </p:clrMapOvr>
  <p:transition spd="slow" advTm="5366">
    <p:cove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uk-UA" dirty="0"/>
              <a:t>Вітамін Е (токоферол) </a:t>
            </a:r>
            <a:endParaRPr lang="ru-RU" dirty="0"/>
          </a:p>
        </p:txBody>
      </p:sp>
      <p:sp>
        <p:nvSpPr>
          <p:cNvPr id="38915" name="Объект 2"/>
          <p:cNvSpPr>
            <a:spLocks noGrp="1"/>
          </p:cNvSpPr>
          <p:nvPr>
            <p:ph idx="1"/>
          </p:nvPr>
        </p:nvSpPr>
        <p:spPr/>
        <p:txBody>
          <a:bodyPr/>
          <a:lstStyle/>
          <a:p>
            <a:pPr marL="0" indent="0">
              <a:buFont typeface="Arial" charset="0"/>
              <a:buNone/>
            </a:pPr>
            <a:r>
              <a:rPr lang="uk-UA" smtClean="0"/>
              <a:t>впливає на процеси розмноження. Нестача його викликає зміни в статевій і нервовій системах, порушується діяльність залоз внутрішньої секреції. Вітамін Е міститься в олії і зародках злаків, яблуках, квасолі, салі та ін.</a:t>
            </a:r>
            <a:endParaRPr lang="ru-RU" smtClean="0"/>
          </a:p>
        </p:txBody>
      </p:sp>
    </p:spTree>
  </p:cSld>
  <p:clrMapOvr>
    <a:masterClrMapping/>
  </p:clrMapOvr>
  <p:transition spd="slow" advTm="5600">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endParaRPr lang="ru-RU">
              <a:solidFill>
                <a:schemeClr val="accent6">
                  <a:tint val="1000"/>
                </a:schemeClr>
              </a:solidFill>
            </a:endParaRPr>
          </a:p>
        </p:txBody>
      </p:sp>
      <p:pic>
        <p:nvPicPr>
          <p:cNvPr id="39939" name="Рисунок 6"/>
          <p:cNvPicPr>
            <a:picLocks noChangeAspect="1"/>
          </p:cNvPicPr>
          <p:nvPr/>
        </p:nvPicPr>
        <p:blipFill>
          <a:blip r:embed="rId2"/>
          <a:srcRect/>
          <a:stretch>
            <a:fillRect/>
          </a:stretch>
        </p:blipFill>
        <p:spPr bwMode="auto">
          <a:xfrm>
            <a:off x="4211638" y="3429000"/>
            <a:ext cx="4932362" cy="3429000"/>
          </a:xfrm>
          <a:prstGeom prst="rect">
            <a:avLst/>
          </a:prstGeom>
          <a:noFill/>
          <a:ln w="9525">
            <a:noFill/>
            <a:miter lim="800000"/>
            <a:headEnd/>
            <a:tailEnd/>
          </a:ln>
        </p:spPr>
      </p:pic>
      <p:pic>
        <p:nvPicPr>
          <p:cNvPr id="39940" name="Рисунок 7"/>
          <p:cNvPicPr>
            <a:picLocks noChangeAspect="1"/>
          </p:cNvPicPr>
          <p:nvPr/>
        </p:nvPicPr>
        <p:blipFill>
          <a:blip r:embed="rId3"/>
          <a:srcRect/>
          <a:stretch>
            <a:fillRect/>
          </a:stretch>
        </p:blipFill>
        <p:spPr bwMode="auto">
          <a:xfrm>
            <a:off x="0" y="0"/>
            <a:ext cx="3851275" cy="2625725"/>
          </a:xfrm>
          <a:prstGeom prst="rect">
            <a:avLst/>
          </a:prstGeom>
          <a:noFill/>
          <a:ln w="9525">
            <a:noFill/>
            <a:miter lim="800000"/>
            <a:headEnd/>
            <a:tailEnd/>
          </a:ln>
        </p:spPr>
      </p:pic>
      <p:pic>
        <p:nvPicPr>
          <p:cNvPr id="39941" name="Рисунок 9"/>
          <p:cNvPicPr>
            <a:picLocks noChangeAspect="1"/>
          </p:cNvPicPr>
          <p:nvPr/>
        </p:nvPicPr>
        <p:blipFill>
          <a:blip r:embed="rId4"/>
          <a:srcRect/>
          <a:stretch>
            <a:fillRect/>
          </a:stretch>
        </p:blipFill>
        <p:spPr bwMode="auto">
          <a:xfrm>
            <a:off x="0" y="2579688"/>
            <a:ext cx="4211638" cy="4278312"/>
          </a:xfrm>
          <a:prstGeom prst="rect">
            <a:avLst/>
          </a:prstGeom>
          <a:noFill/>
          <a:ln w="9525">
            <a:noFill/>
            <a:miter lim="800000"/>
            <a:headEnd/>
            <a:tailEnd/>
          </a:ln>
        </p:spPr>
      </p:pic>
      <p:pic>
        <p:nvPicPr>
          <p:cNvPr id="39942" name="Объект 5"/>
          <p:cNvPicPr>
            <a:picLocks noGrp="1" noChangeAspect="1"/>
          </p:cNvPicPr>
          <p:nvPr>
            <p:ph idx="1"/>
          </p:nvPr>
        </p:nvPicPr>
        <p:blipFill>
          <a:blip r:embed="rId5"/>
          <a:srcRect/>
          <a:stretch>
            <a:fillRect/>
          </a:stretch>
        </p:blipFill>
        <p:spPr>
          <a:xfrm>
            <a:off x="3851275" y="-9525"/>
            <a:ext cx="5292725" cy="3455988"/>
          </a:xfrm>
        </p:spPr>
      </p:pic>
    </p:spTree>
  </p:cSld>
  <p:clrMapOvr>
    <a:masterClrMapping/>
  </p:clrMapOvr>
  <p:transition spd="slow" advTm="5741">
    <p:randomBar dir="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uk-UA" dirty="0"/>
              <a:t>Вітамін К (філохінон) </a:t>
            </a:r>
            <a:endParaRPr lang="ru-RU" dirty="0"/>
          </a:p>
        </p:txBody>
      </p:sp>
      <p:sp>
        <p:nvSpPr>
          <p:cNvPr id="40963" name="Объект 2"/>
          <p:cNvSpPr>
            <a:spLocks noGrp="1"/>
          </p:cNvSpPr>
          <p:nvPr>
            <p:ph idx="1"/>
          </p:nvPr>
        </p:nvSpPr>
        <p:spPr/>
        <p:txBody>
          <a:bodyPr/>
          <a:lstStyle/>
          <a:p>
            <a:pPr marL="0" indent="0">
              <a:buFont typeface="Arial" charset="0"/>
              <a:buNone/>
            </a:pPr>
            <a:r>
              <a:rPr lang="uk-UA" smtClean="0"/>
              <a:t>бере участь у процесі згортання крові. При нестачі його сповільнюється згортання крові і з'являються підшкірні внутрішньом'язеві крововиливи. Міститься у зелених листках салату, капусти, шпинату, кропиви, а також у огірках, кабачках та брокколі. Більша частина його синтезується бактеріями в кишечнику.</a:t>
            </a:r>
            <a:endParaRPr lang="ru-RU" smtClean="0"/>
          </a:p>
        </p:txBody>
      </p:sp>
    </p:spTree>
  </p:cSld>
  <p:clrMapOvr>
    <a:masterClrMapping/>
  </p:clrMapOvr>
  <p:transition spd="slow" advTm="5600">
    <p:circl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endParaRPr lang="ru-RU">
              <a:solidFill>
                <a:schemeClr val="accent6">
                  <a:tint val="1000"/>
                </a:schemeClr>
              </a:solidFill>
            </a:endParaRPr>
          </a:p>
        </p:txBody>
      </p:sp>
      <p:pic>
        <p:nvPicPr>
          <p:cNvPr id="41987" name="Рисунок 5"/>
          <p:cNvPicPr>
            <a:picLocks noChangeAspect="1"/>
          </p:cNvPicPr>
          <p:nvPr/>
        </p:nvPicPr>
        <p:blipFill>
          <a:blip r:embed="rId2"/>
          <a:srcRect/>
          <a:stretch>
            <a:fillRect/>
          </a:stretch>
        </p:blipFill>
        <p:spPr bwMode="auto">
          <a:xfrm>
            <a:off x="-11113" y="0"/>
            <a:ext cx="5010151" cy="3357563"/>
          </a:xfrm>
          <a:prstGeom prst="rect">
            <a:avLst/>
          </a:prstGeom>
          <a:noFill/>
          <a:ln w="9525">
            <a:noFill/>
            <a:miter lim="800000"/>
            <a:headEnd/>
            <a:tailEnd/>
          </a:ln>
        </p:spPr>
      </p:pic>
      <p:pic>
        <p:nvPicPr>
          <p:cNvPr id="41988" name="Объект 3"/>
          <p:cNvPicPr>
            <a:picLocks noGrp="1" noChangeAspect="1"/>
          </p:cNvPicPr>
          <p:nvPr>
            <p:ph idx="1"/>
          </p:nvPr>
        </p:nvPicPr>
        <p:blipFill>
          <a:blip r:embed="rId3"/>
          <a:srcRect/>
          <a:stretch>
            <a:fillRect/>
          </a:stretch>
        </p:blipFill>
        <p:spPr>
          <a:xfrm>
            <a:off x="4787900" y="0"/>
            <a:ext cx="4384675" cy="3357563"/>
          </a:xfrm>
        </p:spPr>
      </p:pic>
      <p:pic>
        <p:nvPicPr>
          <p:cNvPr id="41989" name="Рисунок 4"/>
          <p:cNvPicPr>
            <a:picLocks noChangeAspect="1"/>
          </p:cNvPicPr>
          <p:nvPr/>
        </p:nvPicPr>
        <p:blipFill>
          <a:blip r:embed="rId4"/>
          <a:srcRect/>
          <a:stretch>
            <a:fillRect/>
          </a:stretch>
        </p:blipFill>
        <p:spPr bwMode="auto">
          <a:xfrm>
            <a:off x="0" y="3325813"/>
            <a:ext cx="5651500" cy="3532187"/>
          </a:xfrm>
          <a:prstGeom prst="rect">
            <a:avLst/>
          </a:prstGeom>
          <a:noFill/>
          <a:ln w="9525">
            <a:noFill/>
            <a:miter lim="800000"/>
            <a:headEnd/>
            <a:tailEnd/>
          </a:ln>
        </p:spPr>
      </p:pic>
      <p:pic>
        <p:nvPicPr>
          <p:cNvPr id="41990" name="Рисунок 6"/>
          <p:cNvPicPr>
            <a:picLocks noChangeAspect="1"/>
          </p:cNvPicPr>
          <p:nvPr/>
        </p:nvPicPr>
        <p:blipFill>
          <a:blip r:embed="rId5"/>
          <a:srcRect/>
          <a:stretch>
            <a:fillRect/>
          </a:stretch>
        </p:blipFill>
        <p:spPr bwMode="auto">
          <a:xfrm>
            <a:off x="5651500" y="3325813"/>
            <a:ext cx="3492500" cy="3532187"/>
          </a:xfrm>
          <a:prstGeom prst="rect">
            <a:avLst/>
          </a:prstGeom>
          <a:noFill/>
          <a:ln w="9525">
            <a:noFill/>
            <a:miter lim="800000"/>
            <a:headEnd/>
            <a:tailEnd/>
          </a:ln>
        </p:spPr>
      </p:pic>
    </p:spTree>
  </p:cSld>
  <p:clrMapOvr>
    <a:masterClrMapping/>
  </p:clrMapOvr>
  <p:transition spd="slow" advTm="4415">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uk-UA" sz="4800" dirty="0" smtClean="0"/>
              <a:t>Отже..</a:t>
            </a:r>
            <a:endParaRPr lang="ru-RU" sz="4800" dirty="0"/>
          </a:p>
        </p:txBody>
      </p:sp>
      <p:sp>
        <p:nvSpPr>
          <p:cNvPr id="3" name="Объект 2"/>
          <p:cNvSpPr>
            <a:spLocks noGrp="1"/>
          </p:cNvSpPr>
          <p:nvPr>
            <p:ph idx="1"/>
          </p:nvPr>
        </p:nvSpPr>
        <p:spPr/>
        <p:txBody>
          <a:bodyPr rtlCol="0">
            <a:normAutofit fontScale="62500" lnSpcReduction="20000"/>
          </a:bodyPr>
          <a:lstStyle/>
          <a:p>
            <a:pPr marL="0" indent="0" fontAlgn="auto">
              <a:spcAft>
                <a:spcPts val="0"/>
              </a:spcAft>
              <a:buClr>
                <a:schemeClr val="accent1">
                  <a:lumMod val="60000"/>
                  <a:lumOff val="40000"/>
                </a:schemeClr>
              </a:buClr>
              <a:buFont typeface="Arial" pitchFamily="34" charset="0"/>
              <a:buNone/>
              <a:defRPr/>
            </a:pPr>
            <a:r>
              <a:rPr lang="ru-RU" dirty="0" smtClean="0"/>
              <a:t>          </a:t>
            </a:r>
            <a:r>
              <a:rPr lang="ru-RU" dirty="0" err="1" smtClean="0"/>
              <a:t>Вітаміни</a:t>
            </a:r>
            <a:r>
              <a:rPr lang="ru-RU" dirty="0"/>
              <a:t>, </a:t>
            </a:r>
            <a:r>
              <a:rPr lang="ru-RU" dirty="0" err="1"/>
              <a:t>група</a:t>
            </a:r>
            <a:r>
              <a:rPr lang="ru-RU" dirty="0"/>
              <a:t> </a:t>
            </a:r>
            <a:r>
              <a:rPr lang="ru-RU" dirty="0" err="1"/>
              <a:t>незамінних</a:t>
            </a:r>
            <a:r>
              <a:rPr lang="ru-RU" dirty="0"/>
              <a:t> для </a:t>
            </a:r>
            <a:r>
              <a:rPr lang="ru-RU" dirty="0" err="1"/>
              <a:t>організму</a:t>
            </a:r>
            <a:r>
              <a:rPr lang="ru-RU" dirty="0"/>
              <a:t> </a:t>
            </a:r>
            <a:r>
              <a:rPr lang="ru-RU" dirty="0" err="1"/>
              <a:t>людини</a:t>
            </a:r>
            <a:r>
              <a:rPr lang="ru-RU" dirty="0"/>
              <a:t> і </a:t>
            </a:r>
            <a:r>
              <a:rPr lang="ru-RU" dirty="0" err="1"/>
              <a:t>тваринних</a:t>
            </a:r>
            <a:r>
              <a:rPr lang="ru-RU" dirty="0"/>
              <a:t> </a:t>
            </a:r>
            <a:r>
              <a:rPr lang="ru-RU" dirty="0" err="1"/>
              <a:t>органічних</a:t>
            </a:r>
            <a:r>
              <a:rPr lang="ru-RU" dirty="0"/>
              <a:t> </a:t>
            </a:r>
            <a:r>
              <a:rPr lang="ru-RU" dirty="0" err="1"/>
              <a:t>сполук</a:t>
            </a:r>
            <a:r>
              <a:rPr lang="ru-RU" dirty="0"/>
              <a:t>, </a:t>
            </a:r>
            <a:r>
              <a:rPr lang="ru-RU" dirty="0" err="1"/>
              <a:t>що</a:t>
            </a:r>
            <a:r>
              <a:rPr lang="ru-RU" dirty="0"/>
              <a:t> </a:t>
            </a:r>
            <a:r>
              <a:rPr lang="ru-RU" dirty="0" err="1"/>
              <a:t>володіє</a:t>
            </a:r>
            <a:r>
              <a:rPr lang="ru-RU" dirty="0"/>
              <a:t> </a:t>
            </a:r>
            <a:r>
              <a:rPr lang="ru-RU" dirty="0" err="1"/>
              <a:t>дуже</a:t>
            </a:r>
            <a:r>
              <a:rPr lang="ru-RU" dirty="0"/>
              <a:t> </a:t>
            </a:r>
            <a:r>
              <a:rPr lang="ru-RU" dirty="0" err="1"/>
              <a:t>високою</a:t>
            </a:r>
            <a:r>
              <a:rPr lang="ru-RU" dirty="0"/>
              <a:t> </a:t>
            </a:r>
            <a:r>
              <a:rPr lang="ru-RU" dirty="0" err="1"/>
              <a:t>біологічною</a:t>
            </a:r>
            <a:r>
              <a:rPr lang="ru-RU" dirty="0"/>
              <a:t> </a:t>
            </a:r>
            <a:r>
              <a:rPr lang="ru-RU" dirty="0" err="1"/>
              <a:t>активністю</a:t>
            </a:r>
            <a:r>
              <a:rPr lang="ru-RU" dirty="0"/>
              <a:t>, </a:t>
            </a:r>
            <a:r>
              <a:rPr lang="ru-RU" dirty="0" err="1"/>
              <a:t>присутніх</a:t>
            </a:r>
            <a:r>
              <a:rPr lang="ru-RU" dirty="0"/>
              <a:t> у в </a:t>
            </a:r>
            <a:r>
              <a:rPr lang="ru-RU" dirty="0" err="1"/>
              <a:t>нікчемних</a:t>
            </a:r>
            <a:r>
              <a:rPr lang="ru-RU" dirty="0"/>
              <a:t> </a:t>
            </a:r>
            <a:r>
              <a:rPr lang="ru-RU" dirty="0" err="1"/>
              <a:t>кількостях</a:t>
            </a:r>
            <a:r>
              <a:rPr lang="ru-RU" dirty="0"/>
              <a:t> в продуктах </a:t>
            </a:r>
            <a:r>
              <a:rPr lang="ru-RU" dirty="0" err="1"/>
              <a:t>живлення</a:t>
            </a:r>
            <a:r>
              <a:rPr lang="ru-RU" dirty="0"/>
              <a:t>, але </a:t>
            </a:r>
            <a:r>
              <a:rPr lang="ru-RU" dirty="0" err="1"/>
              <a:t>що</a:t>
            </a:r>
            <a:r>
              <a:rPr lang="ru-RU" dirty="0"/>
              <a:t> </a:t>
            </a:r>
            <a:r>
              <a:rPr lang="ru-RU" dirty="0" err="1"/>
              <a:t>мають</a:t>
            </a:r>
            <a:r>
              <a:rPr lang="ru-RU" dirty="0"/>
              <a:t> </a:t>
            </a:r>
            <a:r>
              <a:rPr lang="ru-RU" dirty="0" err="1"/>
              <a:t>величезне</a:t>
            </a:r>
            <a:r>
              <a:rPr lang="ru-RU" dirty="0"/>
              <a:t> </a:t>
            </a:r>
            <a:r>
              <a:rPr lang="ru-RU" dirty="0" err="1"/>
              <a:t>значення</a:t>
            </a:r>
            <a:r>
              <a:rPr lang="ru-RU" dirty="0"/>
              <a:t> для нормального </a:t>
            </a:r>
            <a:r>
              <a:rPr lang="ru-RU" dirty="0" err="1"/>
              <a:t>обміну</a:t>
            </a:r>
            <a:r>
              <a:rPr lang="ru-RU" dirty="0"/>
              <a:t> </a:t>
            </a:r>
            <a:r>
              <a:rPr lang="ru-RU" dirty="0" err="1"/>
              <a:t>речовин</a:t>
            </a:r>
            <a:r>
              <a:rPr lang="ru-RU" dirty="0"/>
              <a:t> і </a:t>
            </a:r>
            <a:r>
              <a:rPr lang="ru-RU" dirty="0" err="1"/>
              <a:t>життєдіяльності</a:t>
            </a:r>
            <a:r>
              <a:rPr lang="ru-RU" dirty="0"/>
              <a:t>. </a:t>
            </a:r>
            <a:r>
              <a:rPr lang="ru-RU" dirty="0" err="1"/>
              <a:t>Основна</a:t>
            </a:r>
            <a:r>
              <a:rPr lang="ru-RU" dirty="0"/>
              <a:t> </a:t>
            </a:r>
            <a:r>
              <a:rPr lang="ru-RU" dirty="0" err="1"/>
              <a:t>їх</a:t>
            </a:r>
            <a:r>
              <a:rPr lang="ru-RU" dirty="0"/>
              <a:t> </a:t>
            </a:r>
            <a:r>
              <a:rPr lang="ru-RU" dirty="0" err="1"/>
              <a:t>кількість</a:t>
            </a:r>
            <a:r>
              <a:rPr lang="ru-RU" dirty="0"/>
              <a:t> </a:t>
            </a:r>
            <a:r>
              <a:rPr lang="ru-RU" dirty="0" err="1"/>
              <a:t>поступає</a:t>
            </a:r>
            <a:r>
              <a:rPr lang="ru-RU" dirty="0"/>
              <a:t> в </a:t>
            </a:r>
            <a:r>
              <a:rPr lang="ru-RU" dirty="0" err="1"/>
              <a:t>організм</a:t>
            </a:r>
            <a:r>
              <a:rPr lang="ru-RU" dirty="0"/>
              <a:t> з </a:t>
            </a:r>
            <a:r>
              <a:rPr lang="ru-RU" dirty="0" err="1"/>
              <a:t>їжею</a:t>
            </a:r>
            <a:r>
              <a:rPr lang="ru-RU" dirty="0"/>
              <a:t>, і </a:t>
            </a:r>
            <a:r>
              <a:rPr lang="ru-RU" dirty="0" err="1"/>
              <a:t>тільки</a:t>
            </a:r>
            <a:r>
              <a:rPr lang="ru-RU" dirty="0"/>
              <a:t> </a:t>
            </a:r>
            <a:r>
              <a:rPr lang="ru-RU" dirty="0" err="1"/>
              <a:t>деякі</a:t>
            </a:r>
            <a:r>
              <a:rPr lang="ru-RU" dirty="0"/>
              <a:t> </a:t>
            </a:r>
            <a:r>
              <a:rPr lang="ru-RU" dirty="0" err="1"/>
              <a:t>синтезуються</a:t>
            </a:r>
            <a:r>
              <a:rPr lang="ru-RU" dirty="0"/>
              <a:t> в кишечнику </a:t>
            </a:r>
            <a:r>
              <a:rPr lang="ru-RU" dirty="0" err="1"/>
              <a:t>мешкаючими</a:t>
            </a:r>
            <a:r>
              <a:rPr lang="ru-RU" dirty="0"/>
              <a:t> в </a:t>
            </a:r>
            <a:r>
              <a:rPr lang="ru-RU" dirty="0" err="1"/>
              <a:t>йому</a:t>
            </a:r>
            <a:r>
              <a:rPr lang="ru-RU" dirty="0"/>
              <a:t> </a:t>
            </a:r>
            <a:r>
              <a:rPr lang="ru-RU" dirty="0" err="1"/>
              <a:t>корисними</a:t>
            </a:r>
            <a:r>
              <a:rPr lang="ru-RU" dirty="0"/>
              <a:t> </a:t>
            </a:r>
            <a:r>
              <a:rPr lang="ru-RU" dirty="0" err="1"/>
              <a:t>мікроорганізмами</a:t>
            </a:r>
            <a:r>
              <a:rPr lang="ru-RU" dirty="0"/>
              <a:t>, </a:t>
            </a:r>
            <a:r>
              <a:rPr lang="ru-RU" dirty="0" err="1"/>
              <a:t>однак</a:t>
            </a:r>
            <a:r>
              <a:rPr lang="ru-RU" dirty="0"/>
              <a:t> і у </a:t>
            </a:r>
            <a:r>
              <a:rPr lang="ru-RU" dirty="0" err="1"/>
              <a:t>цьому</a:t>
            </a:r>
            <a:r>
              <a:rPr lang="ru-RU" dirty="0"/>
              <a:t> </a:t>
            </a:r>
            <a:r>
              <a:rPr lang="ru-RU" dirty="0" err="1"/>
              <a:t>разі</a:t>
            </a:r>
            <a:r>
              <a:rPr lang="ru-RU" dirty="0"/>
              <a:t> </a:t>
            </a:r>
            <a:r>
              <a:rPr lang="ru-RU" dirty="0" err="1"/>
              <a:t>їх</a:t>
            </a:r>
            <a:r>
              <a:rPr lang="ru-RU" dirty="0"/>
              <a:t> </a:t>
            </a:r>
            <a:r>
              <a:rPr lang="ru-RU" dirty="0" err="1"/>
              <a:t>буває</a:t>
            </a:r>
            <a:r>
              <a:rPr lang="ru-RU" dirty="0"/>
              <a:t> не </a:t>
            </a:r>
            <a:r>
              <a:rPr lang="ru-RU" dirty="0" err="1"/>
              <a:t>завжди</a:t>
            </a:r>
            <a:r>
              <a:rPr lang="ru-RU" dirty="0"/>
              <a:t> </a:t>
            </a:r>
            <a:r>
              <a:rPr lang="ru-RU" dirty="0" err="1"/>
              <a:t>досить</a:t>
            </a:r>
            <a:r>
              <a:rPr lang="ru-RU" dirty="0" smtClean="0"/>
              <a:t>. </a:t>
            </a:r>
          </a:p>
          <a:p>
            <a:pPr marL="0" indent="0" fontAlgn="auto">
              <a:spcAft>
                <a:spcPts val="0"/>
              </a:spcAft>
              <a:buClr>
                <a:schemeClr val="accent1">
                  <a:lumMod val="60000"/>
                  <a:lumOff val="40000"/>
                </a:schemeClr>
              </a:buClr>
              <a:buFont typeface="Arial" pitchFamily="34" charset="0"/>
              <a:buNone/>
              <a:defRPr/>
            </a:pPr>
            <a:r>
              <a:rPr lang="ru-RU" dirty="0" smtClean="0"/>
              <a:t>         </a:t>
            </a:r>
            <a:r>
              <a:rPr lang="ru-RU" dirty="0" err="1" smtClean="0"/>
              <a:t>Вітаміни</a:t>
            </a:r>
            <a:r>
              <a:rPr lang="ru-RU" dirty="0" smtClean="0"/>
              <a:t> у </a:t>
            </a:r>
            <a:r>
              <a:rPr lang="ru-RU" dirty="0" err="1" smtClean="0"/>
              <a:t>великій</a:t>
            </a:r>
            <a:r>
              <a:rPr lang="ru-RU" dirty="0" smtClean="0"/>
              <a:t> </a:t>
            </a:r>
            <a:r>
              <a:rPr lang="ru-RU" dirty="0" err="1" smtClean="0"/>
              <a:t>мірі</a:t>
            </a:r>
            <a:r>
              <a:rPr lang="ru-RU" dirty="0" smtClean="0"/>
              <a:t> </a:t>
            </a:r>
            <a:r>
              <a:rPr lang="ru-RU" dirty="0" err="1" smtClean="0"/>
              <a:t>забезпечують</a:t>
            </a:r>
            <a:r>
              <a:rPr lang="ru-RU" dirty="0" smtClean="0"/>
              <a:t> </a:t>
            </a:r>
            <a:r>
              <a:rPr lang="ru-RU" dirty="0" err="1" smtClean="0"/>
              <a:t>нормальне</a:t>
            </a:r>
            <a:r>
              <a:rPr lang="ru-RU" dirty="0"/>
              <a:t> </a:t>
            </a:r>
            <a:r>
              <a:rPr lang="ru-RU" dirty="0" err="1" smtClean="0"/>
              <a:t>функціонування</a:t>
            </a:r>
            <a:r>
              <a:rPr lang="ru-RU" dirty="0" smtClean="0"/>
              <a:t> </a:t>
            </a:r>
            <a:r>
              <a:rPr lang="ru-RU" dirty="0" err="1" smtClean="0"/>
              <a:t>нервової</a:t>
            </a:r>
            <a:r>
              <a:rPr lang="ru-RU" dirty="0" smtClean="0"/>
              <a:t> </a:t>
            </a:r>
            <a:r>
              <a:rPr lang="ru-RU" dirty="0" err="1" smtClean="0"/>
              <a:t>системи</a:t>
            </a:r>
            <a:r>
              <a:rPr lang="ru-RU" dirty="0" smtClean="0"/>
              <a:t>, </a:t>
            </a:r>
            <a:r>
              <a:rPr lang="ru-RU" dirty="0" err="1" smtClean="0"/>
              <a:t>м'язів</a:t>
            </a:r>
            <a:r>
              <a:rPr lang="ru-RU" dirty="0" smtClean="0"/>
              <a:t> і </a:t>
            </a:r>
            <a:r>
              <a:rPr lang="ru-RU" dirty="0" err="1" smtClean="0"/>
              <a:t>інших</a:t>
            </a:r>
            <a:r>
              <a:rPr lang="ru-RU" dirty="0" smtClean="0"/>
              <a:t> </a:t>
            </a:r>
            <a:r>
              <a:rPr lang="ru-RU" dirty="0" err="1" smtClean="0"/>
              <a:t>органів</a:t>
            </a:r>
            <a:r>
              <a:rPr lang="ru-RU" dirty="0" smtClean="0"/>
              <a:t> і </a:t>
            </a:r>
            <a:r>
              <a:rPr lang="ru-RU" dirty="0" err="1" smtClean="0"/>
              <a:t>багатьох</a:t>
            </a:r>
            <a:r>
              <a:rPr lang="ru-RU" dirty="0"/>
              <a:t> </a:t>
            </a:r>
            <a:r>
              <a:rPr lang="ru-RU" dirty="0" err="1" smtClean="0"/>
              <a:t>фізіологічних</a:t>
            </a:r>
            <a:r>
              <a:rPr lang="ru-RU" dirty="0" smtClean="0"/>
              <a:t> систем. </a:t>
            </a:r>
            <a:r>
              <a:rPr lang="ru-RU" dirty="0" err="1" smtClean="0"/>
              <a:t>Від</a:t>
            </a:r>
            <a:r>
              <a:rPr lang="ru-RU" dirty="0" smtClean="0"/>
              <a:t> </a:t>
            </a:r>
            <a:r>
              <a:rPr lang="ru-RU" dirty="0" err="1" smtClean="0"/>
              <a:t>рівня</a:t>
            </a:r>
            <a:r>
              <a:rPr lang="ru-RU" dirty="0" smtClean="0"/>
              <a:t> </a:t>
            </a:r>
            <a:r>
              <a:rPr lang="ru-RU" dirty="0" err="1" smtClean="0"/>
              <a:t>вітамінної</a:t>
            </a:r>
            <a:r>
              <a:rPr lang="ru-RU" dirty="0" smtClean="0"/>
              <a:t> </a:t>
            </a:r>
            <a:r>
              <a:rPr lang="ru-RU" dirty="0" err="1" smtClean="0"/>
              <a:t>забезпеченості</a:t>
            </a:r>
            <a:r>
              <a:rPr lang="ru-RU" dirty="0" smtClean="0"/>
              <a:t> </a:t>
            </a:r>
            <a:r>
              <a:rPr lang="ru-RU" dirty="0" err="1" smtClean="0"/>
              <a:t>живлення</a:t>
            </a:r>
            <a:r>
              <a:rPr lang="ru-RU" dirty="0"/>
              <a:t> </a:t>
            </a:r>
            <a:r>
              <a:rPr lang="ru-RU" dirty="0" err="1" smtClean="0"/>
              <a:t>залежить</a:t>
            </a:r>
            <a:r>
              <a:rPr lang="ru-RU" dirty="0" smtClean="0"/>
              <a:t> </a:t>
            </a:r>
            <a:r>
              <a:rPr lang="ru-RU" dirty="0" err="1" smtClean="0"/>
              <a:t>рівень</a:t>
            </a:r>
            <a:r>
              <a:rPr lang="ru-RU" dirty="0" smtClean="0"/>
              <a:t> </a:t>
            </a:r>
            <a:r>
              <a:rPr lang="ru-RU" dirty="0" err="1" smtClean="0"/>
              <a:t>розумової</a:t>
            </a:r>
            <a:r>
              <a:rPr lang="ru-RU" dirty="0" smtClean="0"/>
              <a:t> і </a:t>
            </a:r>
            <a:r>
              <a:rPr lang="ru-RU" dirty="0" err="1" smtClean="0"/>
              <a:t>фізичної</a:t>
            </a:r>
            <a:r>
              <a:rPr lang="ru-RU" dirty="0" smtClean="0"/>
              <a:t> </a:t>
            </a:r>
            <a:r>
              <a:rPr lang="ru-RU" dirty="0" err="1" smtClean="0"/>
              <a:t>працездатності</a:t>
            </a:r>
            <a:r>
              <a:rPr lang="ru-RU" dirty="0" smtClean="0"/>
              <a:t>, </a:t>
            </a:r>
            <a:r>
              <a:rPr lang="ru-RU" dirty="0" err="1" smtClean="0"/>
              <a:t>витривалості</a:t>
            </a:r>
            <a:r>
              <a:rPr lang="ru-RU" dirty="0" smtClean="0"/>
              <a:t> і </a:t>
            </a:r>
            <a:r>
              <a:rPr lang="ru-RU" dirty="0" err="1" smtClean="0"/>
              <a:t>стійкості</a:t>
            </a:r>
            <a:r>
              <a:rPr lang="ru-RU" dirty="0" smtClean="0"/>
              <a:t> </a:t>
            </a:r>
            <a:r>
              <a:rPr lang="ru-RU" dirty="0" err="1" smtClean="0"/>
              <a:t>організму</a:t>
            </a:r>
            <a:r>
              <a:rPr lang="ru-RU" dirty="0" smtClean="0"/>
              <a:t> до </a:t>
            </a:r>
            <a:r>
              <a:rPr lang="ru-RU" dirty="0" err="1" smtClean="0"/>
              <a:t>впливу</a:t>
            </a:r>
            <a:r>
              <a:rPr lang="ru-RU" dirty="0" smtClean="0"/>
              <a:t> </a:t>
            </a:r>
            <a:r>
              <a:rPr lang="ru-RU" dirty="0" err="1" smtClean="0"/>
              <a:t>несприятливих</a:t>
            </a:r>
            <a:r>
              <a:rPr lang="ru-RU" dirty="0" smtClean="0"/>
              <a:t> </a:t>
            </a:r>
            <a:r>
              <a:rPr lang="ru-RU" dirty="0" err="1" smtClean="0"/>
              <a:t>чинників</a:t>
            </a:r>
            <a:r>
              <a:rPr lang="ru-RU" dirty="0" smtClean="0"/>
              <a:t> </a:t>
            </a:r>
            <a:r>
              <a:rPr lang="ru-RU" dirty="0" err="1" smtClean="0"/>
              <a:t>зовнішньої</a:t>
            </a:r>
            <a:r>
              <a:rPr lang="ru-RU" dirty="0" smtClean="0"/>
              <a:t> </a:t>
            </a:r>
            <a:r>
              <a:rPr lang="ru-RU" dirty="0" err="1" smtClean="0"/>
              <a:t>середи</a:t>
            </a:r>
            <a:r>
              <a:rPr lang="ru-RU" dirty="0" smtClean="0"/>
              <a:t>, </a:t>
            </a:r>
            <a:r>
              <a:rPr lang="ru-RU" dirty="0" err="1" smtClean="0"/>
              <a:t>включаючи</a:t>
            </a:r>
            <a:r>
              <a:rPr lang="ru-RU" dirty="0" smtClean="0"/>
              <a:t> </a:t>
            </a:r>
            <a:r>
              <a:rPr lang="ru-RU" dirty="0" err="1" smtClean="0"/>
              <a:t>інфекції</a:t>
            </a:r>
            <a:r>
              <a:rPr lang="ru-RU" dirty="0" smtClean="0"/>
              <a:t> і </a:t>
            </a:r>
            <a:r>
              <a:rPr lang="ru-RU" dirty="0" err="1" smtClean="0"/>
              <a:t>дії</a:t>
            </a:r>
            <a:r>
              <a:rPr lang="ru-RU" dirty="0" smtClean="0"/>
              <a:t> </a:t>
            </a:r>
            <a:r>
              <a:rPr lang="ru-RU" dirty="0" err="1" smtClean="0"/>
              <a:t>токсинів</a:t>
            </a:r>
            <a:r>
              <a:rPr lang="ru-RU" dirty="0" smtClean="0"/>
              <a:t>. У </a:t>
            </a:r>
            <a:r>
              <a:rPr lang="ru-RU" dirty="0" err="1" smtClean="0"/>
              <a:t>харчових</a:t>
            </a:r>
            <a:r>
              <a:rPr lang="ru-RU" dirty="0" smtClean="0"/>
              <a:t> продуктах </a:t>
            </a:r>
            <a:r>
              <a:rPr lang="ru-RU" dirty="0" err="1" smtClean="0"/>
              <a:t>можуть</a:t>
            </a:r>
            <a:r>
              <a:rPr lang="ru-RU" dirty="0" smtClean="0"/>
              <a:t> </a:t>
            </a:r>
            <a:r>
              <a:rPr lang="ru-RU" dirty="0" err="1" smtClean="0"/>
              <a:t>містяться</a:t>
            </a:r>
            <a:r>
              <a:rPr lang="ru-RU" dirty="0"/>
              <a:t> </a:t>
            </a:r>
            <a:r>
              <a:rPr lang="ru-RU" dirty="0" smtClean="0"/>
              <a:t>не </a:t>
            </a:r>
            <a:r>
              <a:rPr lang="ru-RU" dirty="0" err="1" smtClean="0"/>
              <a:t>тільки</a:t>
            </a:r>
            <a:r>
              <a:rPr lang="ru-RU" dirty="0" smtClean="0"/>
              <a:t> </a:t>
            </a:r>
            <a:r>
              <a:rPr lang="ru-RU" dirty="0" err="1" smtClean="0"/>
              <a:t>самі</a:t>
            </a:r>
            <a:r>
              <a:rPr lang="ru-RU" dirty="0" smtClean="0"/>
              <a:t> </a:t>
            </a:r>
            <a:r>
              <a:rPr lang="ru-RU" dirty="0" err="1" smtClean="0"/>
              <a:t>вітаміни</a:t>
            </a:r>
            <a:r>
              <a:rPr lang="ru-RU" dirty="0" smtClean="0"/>
              <a:t>, але і </a:t>
            </a:r>
            <a:r>
              <a:rPr lang="ru-RU" dirty="0" err="1" smtClean="0"/>
              <a:t>речовини-попередники</a:t>
            </a:r>
            <a:r>
              <a:rPr lang="ru-RU" dirty="0" smtClean="0"/>
              <a:t> </a:t>
            </a:r>
            <a:r>
              <a:rPr lang="ru-RU" dirty="0" err="1" smtClean="0"/>
              <a:t>провітаміни</a:t>
            </a:r>
            <a:r>
              <a:rPr lang="ru-RU" dirty="0" smtClean="0"/>
              <a:t>, </a:t>
            </a:r>
            <a:r>
              <a:rPr lang="ru-RU" dirty="0" err="1" smtClean="0"/>
              <a:t>які</a:t>
            </a:r>
            <a:r>
              <a:rPr lang="ru-RU" dirty="0"/>
              <a:t> </a:t>
            </a:r>
            <a:r>
              <a:rPr lang="ru-RU" dirty="0" err="1" smtClean="0"/>
              <a:t>тільки</a:t>
            </a:r>
            <a:r>
              <a:rPr lang="ru-RU" dirty="0" smtClean="0"/>
              <a:t> </a:t>
            </a:r>
            <a:r>
              <a:rPr lang="ru-RU" dirty="0" err="1" smtClean="0"/>
              <a:t>після</a:t>
            </a:r>
            <a:r>
              <a:rPr lang="ru-RU" dirty="0" smtClean="0"/>
              <a:t> ряду </a:t>
            </a:r>
            <a:r>
              <a:rPr lang="ru-RU" dirty="0" err="1" smtClean="0"/>
              <a:t>перетворень</a:t>
            </a:r>
            <a:r>
              <a:rPr lang="ru-RU" dirty="0" smtClean="0"/>
              <a:t> в </a:t>
            </a:r>
            <a:r>
              <a:rPr lang="ru-RU" dirty="0" err="1" smtClean="0"/>
              <a:t>організмі</a:t>
            </a:r>
            <a:r>
              <a:rPr lang="ru-RU" dirty="0" smtClean="0"/>
              <a:t> </a:t>
            </a:r>
            <a:r>
              <a:rPr lang="ru-RU" dirty="0" err="1" smtClean="0"/>
              <a:t>стають</a:t>
            </a:r>
            <a:r>
              <a:rPr lang="ru-RU" dirty="0" smtClean="0"/>
              <a:t> </a:t>
            </a:r>
            <a:r>
              <a:rPr lang="ru-RU" dirty="0" err="1" smtClean="0"/>
              <a:t>вітамінами</a:t>
            </a:r>
            <a:r>
              <a:rPr lang="ru-RU" dirty="0" smtClean="0"/>
              <a:t>.</a:t>
            </a:r>
            <a:endParaRPr lang="ru-RU" dirty="0"/>
          </a:p>
        </p:txBody>
      </p:sp>
    </p:spTree>
  </p:cSld>
  <p:clrMapOvr>
    <a:masterClrMapping/>
  </p:clrMapOvr>
  <p:transition spd="slow" advTm="8346">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uk-UA" sz="4800" i="1" dirty="0"/>
              <a:t>Водорозчинні вітаміни</a:t>
            </a:r>
            <a:r>
              <a:rPr lang="uk-UA" sz="4800" i="1" dirty="0" smtClean="0"/>
              <a:t>.</a:t>
            </a:r>
            <a:endParaRPr lang="ru-RU" sz="4800" dirty="0"/>
          </a:p>
        </p:txBody>
      </p:sp>
      <p:sp>
        <p:nvSpPr>
          <p:cNvPr id="3" name="Объект 2"/>
          <p:cNvSpPr>
            <a:spLocks noGrp="1"/>
          </p:cNvSpPr>
          <p:nvPr>
            <p:ph idx="1"/>
          </p:nvPr>
        </p:nvSpPr>
        <p:spPr>
          <a:xfrm>
            <a:off x="468313" y="1773238"/>
            <a:ext cx="8229600" cy="4525962"/>
          </a:xfrm>
        </p:spPr>
        <p:txBody>
          <a:bodyPr rtlCol="0">
            <a:normAutofit/>
          </a:bodyPr>
          <a:lstStyle/>
          <a:p>
            <a:pPr marL="0" indent="0" fontAlgn="auto">
              <a:spcAft>
                <a:spcPts val="0"/>
              </a:spcAft>
              <a:buClr>
                <a:schemeClr val="accent1">
                  <a:lumMod val="60000"/>
                  <a:lumOff val="40000"/>
                </a:schemeClr>
              </a:buClr>
              <a:buFont typeface="Arial" pitchFamily="34" charset="0"/>
              <a:buNone/>
              <a:defRPr/>
            </a:pPr>
            <a:r>
              <a:rPr lang="uk-UA" dirty="0" smtClean="0"/>
              <a:t>До </a:t>
            </a:r>
            <a:r>
              <a:rPr lang="uk-UA" dirty="0"/>
              <a:t>них належать вітаміни С, В1, В2, В6, В9, В12, В15, Р, РР, холін, вітамін Н.</a:t>
            </a:r>
            <a:endParaRPr lang="ru-RU" dirty="0"/>
          </a:p>
          <a:p>
            <a:pPr marL="274320" indent="-274320" fontAlgn="auto">
              <a:spcAft>
                <a:spcPts val="0"/>
              </a:spcAft>
              <a:buClr>
                <a:schemeClr val="accent1">
                  <a:lumMod val="60000"/>
                  <a:lumOff val="40000"/>
                </a:schemeClr>
              </a:buClr>
              <a:buFont typeface="Arial" pitchFamily="34" charset="0"/>
              <a:buChar char="•"/>
              <a:defRPr/>
            </a:pPr>
            <a:endParaRPr lang="ru-RU" dirty="0"/>
          </a:p>
        </p:txBody>
      </p:sp>
    </p:spTree>
  </p:cSld>
  <p:clrMapOvr>
    <a:masterClrMapping/>
  </p:clrMapOvr>
  <p:transition spd="slow" advTm="5662">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uk-UA" dirty="0"/>
              <a:t>Вітамін С (аскорбінова кислота) </a:t>
            </a:r>
            <a:endParaRPr lang="ru-RU" dirty="0"/>
          </a:p>
        </p:txBody>
      </p:sp>
      <p:sp>
        <p:nvSpPr>
          <p:cNvPr id="3" name="Объект 2"/>
          <p:cNvSpPr>
            <a:spLocks noGrp="1"/>
          </p:cNvSpPr>
          <p:nvPr>
            <p:ph idx="1"/>
          </p:nvPr>
        </p:nvSpPr>
        <p:spPr/>
        <p:txBody>
          <a:bodyPr rtlCol="0">
            <a:normAutofit fontScale="70000" lnSpcReduction="20000"/>
          </a:bodyPr>
          <a:lstStyle/>
          <a:p>
            <a:pPr marL="0" indent="0" fontAlgn="auto">
              <a:spcAft>
                <a:spcPts val="0"/>
              </a:spcAft>
              <a:buClr>
                <a:schemeClr val="accent1">
                  <a:lumMod val="60000"/>
                  <a:lumOff val="40000"/>
                </a:schemeClr>
              </a:buClr>
              <a:buFont typeface="Arial" pitchFamily="34" charset="0"/>
              <a:buNone/>
              <a:defRPr/>
            </a:pPr>
            <a:r>
              <a:rPr lang="ru-RU" dirty="0" err="1" smtClean="0"/>
              <a:t>бере</a:t>
            </a:r>
            <a:r>
              <a:rPr lang="ru-RU" dirty="0" smtClean="0"/>
              <a:t> </a:t>
            </a:r>
            <a:r>
              <a:rPr lang="ru-RU" dirty="0"/>
              <a:t>участь в </a:t>
            </a:r>
            <a:r>
              <a:rPr lang="ru-RU" dirty="0" err="1"/>
              <a:t>обміні</a:t>
            </a:r>
            <a:r>
              <a:rPr lang="ru-RU" dirty="0"/>
              <a:t> </a:t>
            </a:r>
            <a:r>
              <a:rPr lang="ru-RU" dirty="0" err="1"/>
              <a:t>речовин</a:t>
            </a:r>
            <a:r>
              <a:rPr lang="ru-RU" dirty="0"/>
              <a:t> і </a:t>
            </a:r>
            <a:r>
              <a:rPr lang="ru-RU" dirty="0" err="1"/>
              <a:t>потрібний</a:t>
            </a:r>
            <a:r>
              <a:rPr lang="ru-RU" dirty="0"/>
              <a:t> для </a:t>
            </a:r>
            <a:r>
              <a:rPr lang="ru-RU" dirty="0" err="1"/>
              <a:t>загального</a:t>
            </a:r>
            <a:r>
              <a:rPr lang="ru-RU" dirty="0"/>
              <a:t> </a:t>
            </a:r>
            <a:r>
              <a:rPr lang="ru-RU" dirty="0" err="1"/>
              <a:t>розвитку</a:t>
            </a:r>
            <a:r>
              <a:rPr lang="ru-RU" dirty="0"/>
              <a:t> </a:t>
            </a:r>
            <a:r>
              <a:rPr lang="ru-RU" dirty="0" err="1"/>
              <a:t>організму</a:t>
            </a:r>
            <a:r>
              <a:rPr lang="ru-RU" dirty="0"/>
              <a:t>. </a:t>
            </a:r>
            <a:r>
              <a:rPr lang="ru-RU" dirty="0" err="1"/>
              <a:t>Недостатня</a:t>
            </a:r>
            <a:r>
              <a:rPr lang="ru-RU" dirty="0"/>
              <a:t> </a:t>
            </a:r>
            <a:r>
              <a:rPr lang="ru-RU" dirty="0" err="1"/>
              <a:t>кількість</a:t>
            </a:r>
            <a:r>
              <a:rPr lang="ru-RU" dirty="0"/>
              <a:t> </a:t>
            </a:r>
            <a:r>
              <a:rPr lang="ru-RU" dirty="0" err="1"/>
              <a:t>аскорбінової</a:t>
            </a:r>
            <a:r>
              <a:rPr lang="ru-RU" dirty="0"/>
              <a:t> </a:t>
            </a:r>
            <a:r>
              <a:rPr lang="ru-RU" dirty="0" err="1"/>
              <a:t>кислоти</a:t>
            </a:r>
            <a:r>
              <a:rPr lang="ru-RU" dirty="0"/>
              <a:t> в </a:t>
            </a:r>
            <a:r>
              <a:rPr lang="ru-RU" dirty="0" err="1"/>
              <a:t>організмі</a:t>
            </a:r>
            <a:r>
              <a:rPr lang="ru-RU" dirty="0"/>
              <a:t> </a:t>
            </a:r>
            <a:r>
              <a:rPr lang="ru-RU" dirty="0" err="1"/>
              <a:t>призводить</a:t>
            </a:r>
            <a:r>
              <a:rPr lang="ru-RU" dirty="0"/>
              <a:t> до </a:t>
            </a:r>
            <a:r>
              <a:rPr lang="ru-RU" dirty="0" err="1"/>
              <a:t>зниження</a:t>
            </a:r>
            <a:r>
              <a:rPr lang="ru-RU" dirty="0"/>
              <a:t> </a:t>
            </a:r>
            <a:r>
              <a:rPr lang="ru-RU" dirty="0" err="1"/>
              <a:t>працездатності</a:t>
            </a:r>
            <a:r>
              <a:rPr lang="ru-RU" dirty="0"/>
              <a:t>, </a:t>
            </a:r>
            <a:r>
              <a:rPr lang="ru-RU" dirty="0" err="1"/>
              <a:t>швидкого</a:t>
            </a:r>
            <a:r>
              <a:rPr lang="ru-RU" dirty="0"/>
              <a:t> </a:t>
            </a:r>
            <a:r>
              <a:rPr lang="ru-RU" dirty="0" err="1"/>
              <a:t>стомлення</a:t>
            </a:r>
            <a:r>
              <a:rPr lang="ru-RU" dirty="0"/>
              <a:t>, </a:t>
            </a:r>
            <a:r>
              <a:rPr lang="ru-RU" dirty="0" err="1"/>
              <a:t>різних</a:t>
            </a:r>
            <a:r>
              <a:rPr lang="ru-RU" dirty="0"/>
              <a:t> </a:t>
            </a:r>
            <a:r>
              <a:rPr lang="ru-RU" dirty="0" err="1"/>
              <a:t>захворювань</a:t>
            </a:r>
            <a:r>
              <a:rPr lang="ru-RU" dirty="0"/>
              <a:t>.</a:t>
            </a:r>
          </a:p>
          <a:p>
            <a:pPr marL="0" indent="0" fontAlgn="auto">
              <a:spcAft>
                <a:spcPts val="0"/>
              </a:spcAft>
              <a:buClr>
                <a:schemeClr val="accent1">
                  <a:lumMod val="60000"/>
                  <a:lumOff val="40000"/>
                </a:schemeClr>
              </a:buClr>
              <a:buFont typeface="Arial" pitchFamily="34" charset="0"/>
              <a:buNone/>
              <a:defRPr/>
            </a:pPr>
            <a:r>
              <a:rPr lang="ru-RU" dirty="0" err="1"/>
              <a:t>Вітамін</a:t>
            </a:r>
            <a:r>
              <a:rPr lang="ru-RU" dirty="0"/>
              <a:t> С </a:t>
            </a:r>
            <a:r>
              <a:rPr lang="ru-RU" dirty="0" err="1"/>
              <a:t>виробляють</a:t>
            </a:r>
            <a:r>
              <a:rPr lang="ru-RU" dirty="0"/>
              <a:t> </a:t>
            </a:r>
            <a:r>
              <a:rPr lang="ru-RU" dirty="0" err="1"/>
              <a:t>тільки</a:t>
            </a:r>
            <a:r>
              <a:rPr lang="ru-RU" dirty="0"/>
              <a:t> </a:t>
            </a:r>
            <a:r>
              <a:rPr lang="ru-RU" dirty="0" err="1"/>
              <a:t>рослини</a:t>
            </a:r>
            <a:r>
              <a:rPr lang="ru-RU" dirty="0"/>
              <a:t>, </a:t>
            </a:r>
            <a:r>
              <a:rPr lang="ru-RU" dirty="0" err="1"/>
              <a:t>отож</a:t>
            </a:r>
            <a:r>
              <a:rPr lang="ru-RU" dirty="0"/>
              <a:t> </a:t>
            </a:r>
            <a:r>
              <a:rPr lang="ru-RU" dirty="0" err="1"/>
              <a:t>овочі</a:t>
            </a:r>
            <a:r>
              <a:rPr lang="ru-RU" dirty="0"/>
              <a:t>, плоди і </a:t>
            </a:r>
            <a:r>
              <a:rPr lang="ru-RU" dirty="0" err="1"/>
              <a:t>ягоди</a:t>
            </a:r>
            <a:r>
              <a:rPr lang="ru-RU" dirty="0"/>
              <a:t> є </a:t>
            </a:r>
            <a:r>
              <a:rPr lang="ru-RU" dirty="0" err="1"/>
              <a:t>основним</a:t>
            </a:r>
            <a:r>
              <a:rPr lang="ru-RU" dirty="0"/>
              <a:t> </a:t>
            </a:r>
            <a:r>
              <a:rPr lang="ru-RU" dirty="0" err="1"/>
              <a:t>джерелом</a:t>
            </a:r>
            <a:r>
              <a:rPr lang="ru-RU" dirty="0"/>
              <a:t> </a:t>
            </a:r>
            <a:r>
              <a:rPr lang="ru-RU" dirty="0" err="1"/>
              <a:t>постачання</a:t>
            </a:r>
            <a:r>
              <a:rPr lang="ru-RU" dirty="0"/>
              <a:t>. Особливо </a:t>
            </a:r>
            <a:r>
              <a:rPr lang="ru-RU" dirty="0" err="1"/>
              <a:t>багато</a:t>
            </a:r>
            <a:r>
              <a:rPr lang="ru-RU" dirty="0"/>
              <a:t> </a:t>
            </a:r>
            <a:r>
              <a:rPr lang="ru-RU" dirty="0" err="1"/>
              <a:t>вітаміну</a:t>
            </a:r>
            <a:r>
              <a:rPr lang="ru-RU" dirty="0"/>
              <a:t> С у </a:t>
            </a:r>
            <a:r>
              <a:rPr lang="ru-RU" dirty="0" err="1"/>
              <a:t>шпинаті</a:t>
            </a:r>
            <a:r>
              <a:rPr lang="ru-RU" dirty="0"/>
              <a:t>, </a:t>
            </a:r>
            <a:r>
              <a:rPr lang="ru-RU" dirty="0" err="1"/>
              <a:t>зелених</a:t>
            </a:r>
            <a:r>
              <a:rPr lang="ru-RU" dirty="0"/>
              <a:t> </a:t>
            </a:r>
            <a:r>
              <a:rPr lang="ru-RU" dirty="0" err="1"/>
              <a:t>волоських</a:t>
            </a:r>
            <a:r>
              <a:rPr lang="ru-RU" dirty="0"/>
              <a:t> </a:t>
            </a:r>
            <a:r>
              <a:rPr lang="ru-RU" dirty="0" err="1"/>
              <a:t>горіхах</a:t>
            </a:r>
            <a:r>
              <a:rPr lang="ru-RU" dirty="0"/>
              <a:t>, </a:t>
            </a:r>
            <a:r>
              <a:rPr lang="ru-RU" dirty="0" err="1"/>
              <a:t>чорній</a:t>
            </a:r>
            <a:r>
              <a:rPr lang="ru-RU" dirty="0"/>
              <a:t> </a:t>
            </a:r>
            <a:r>
              <a:rPr lang="ru-RU" dirty="0" err="1"/>
              <a:t>смородині</a:t>
            </a:r>
            <a:r>
              <a:rPr lang="ru-RU" dirty="0"/>
              <a:t>, лимонах, апельсинах, мандаринах, </a:t>
            </a:r>
            <a:r>
              <a:rPr lang="ru-RU" dirty="0" err="1"/>
              <a:t>солодкому</a:t>
            </a:r>
            <a:r>
              <a:rPr lang="ru-RU" dirty="0"/>
              <a:t> стручковому </a:t>
            </a:r>
            <a:r>
              <a:rPr lang="ru-RU" dirty="0" err="1"/>
              <a:t>перці</a:t>
            </a:r>
            <a:r>
              <a:rPr lang="ru-RU" dirty="0"/>
              <a:t>, </a:t>
            </a:r>
            <a:r>
              <a:rPr lang="ru-RU" dirty="0" err="1"/>
              <a:t>суницях</a:t>
            </a:r>
            <a:r>
              <a:rPr lang="ru-RU" dirty="0"/>
              <a:t>, </a:t>
            </a:r>
            <a:r>
              <a:rPr lang="ru-RU" dirty="0" err="1"/>
              <a:t>капусті</a:t>
            </a:r>
            <a:r>
              <a:rPr lang="ru-RU" dirty="0"/>
              <a:t>, томатах. </a:t>
            </a:r>
            <a:r>
              <a:rPr lang="ru-RU" dirty="0" err="1"/>
              <a:t>Багаті</a:t>
            </a:r>
            <a:r>
              <a:rPr lang="ru-RU" dirty="0"/>
              <a:t> на </a:t>
            </a:r>
            <a:r>
              <a:rPr lang="ru-RU" dirty="0" err="1"/>
              <a:t>вітамін</a:t>
            </a:r>
            <a:r>
              <a:rPr lang="ru-RU" dirty="0"/>
              <a:t> С зелена цибуля, салат, шпинат, зелень петрушки і </a:t>
            </a:r>
            <a:r>
              <a:rPr lang="ru-RU" dirty="0" err="1"/>
              <a:t>кропу</a:t>
            </a:r>
            <a:r>
              <a:rPr lang="ru-RU" dirty="0"/>
              <a:t>.</a:t>
            </a:r>
          </a:p>
          <a:p>
            <a:pPr marL="0" indent="0" fontAlgn="auto">
              <a:spcAft>
                <a:spcPts val="0"/>
              </a:spcAft>
              <a:buClr>
                <a:schemeClr val="accent1">
                  <a:lumMod val="60000"/>
                  <a:lumOff val="40000"/>
                </a:schemeClr>
              </a:buClr>
              <a:buFont typeface="Arial" pitchFamily="34" charset="0"/>
              <a:buNone/>
              <a:defRPr/>
            </a:pPr>
            <a:r>
              <a:rPr lang="ru-RU" dirty="0" err="1"/>
              <a:t>Вітамін</a:t>
            </a:r>
            <a:r>
              <a:rPr lang="ru-RU" dirty="0"/>
              <a:t> С </a:t>
            </a:r>
            <a:r>
              <a:rPr lang="ru-RU" dirty="0" err="1"/>
              <a:t>дуже</a:t>
            </a:r>
            <a:r>
              <a:rPr lang="ru-RU" dirty="0"/>
              <a:t> </a:t>
            </a:r>
            <a:r>
              <a:rPr lang="ru-RU" dirty="0" err="1"/>
              <a:t>нестійкий</a:t>
            </a:r>
            <a:r>
              <a:rPr lang="ru-RU" dirty="0"/>
              <a:t>, легко </a:t>
            </a:r>
            <a:r>
              <a:rPr lang="ru-RU" dirty="0" err="1"/>
              <a:t>окислюється</a:t>
            </a:r>
            <a:r>
              <a:rPr lang="ru-RU" dirty="0"/>
              <a:t> </a:t>
            </a:r>
            <a:r>
              <a:rPr lang="ru-RU" dirty="0" err="1"/>
              <a:t>навіть</a:t>
            </a:r>
            <a:r>
              <a:rPr lang="ru-RU" dirty="0"/>
              <a:t> при </a:t>
            </a:r>
            <a:r>
              <a:rPr lang="ru-RU" dirty="0" err="1"/>
              <a:t>звичайній</a:t>
            </a:r>
            <a:r>
              <a:rPr lang="ru-RU" dirty="0"/>
              <a:t> </a:t>
            </a:r>
            <a:r>
              <a:rPr lang="ru-RU" dirty="0" err="1"/>
              <a:t>температурі</a:t>
            </a:r>
            <a:r>
              <a:rPr lang="ru-RU" dirty="0"/>
              <a:t>. </a:t>
            </a:r>
            <a:r>
              <a:rPr lang="ru-RU" dirty="0" err="1"/>
              <a:t>Підвищення</a:t>
            </a:r>
            <a:r>
              <a:rPr lang="ru-RU" dirty="0"/>
              <a:t> </a:t>
            </a:r>
            <a:r>
              <a:rPr lang="ru-RU" dirty="0" err="1"/>
              <a:t>температури</a:t>
            </a:r>
            <a:r>
              <a:rPr lang="ru-RU" dirty="0"/>
              <a:t> </a:t>
            </a:r>
            <a:r>
              <a:rPr lang="ru-RU" dirty="0" err="1"/>
              <a:t>понад</a:t>
            </a:r>
            <a:r>
              <a:rPr lang="ru-RU" dirty="0"/>
              <a:t> 50 °С при </a:t>
            </a:r>
            <a:r>
              <a:rPr lang="ru-RU" dirty="0" err="1"/>
              <a:t>вільному</a:t>
            </a:r>
            <a:r>
              <a:rPr lang="ru-RU" dirty="0"/>
              <a:t> </a:t>
            </a:r>
            <a:r>
              <a:rPr lang="ru-RU" dirty="0" err="1"/>
              <a:t>доступі</a:t>
            </a:r>
            <a:r>
              <a:rPr lang="ru-RU" dirty="0"/>
              <a:t> </a:t>
            </a:r>
            <a:r>
              <a:rPr lang="ru-RU" dirty="0" err="1"/>
              <a:t>повітря</a:t>
            </a:r>
            <a:r>
              <a:rPr lang="ru-RU" dirty="0"/>
              <a:t> </a:t>
            </a:r>
            <a:r>
              <a:rPr lang="ru-RU" dirty="0" err="1"/>
              <a:t>призводить</a:t>
            </a:r>
            <a:r>
              <a:rPr lang="ru-RU" dirty="0"/>
              <a:t> до </a:t>
            </a:r>
            <a:r>
              <a:rPr lang="ru-RU" dirty="0" err="1"/>
              <a:t>швидкого</a:t>
            </a:r>
            <a:r>
              <a:rPr lang="ru-RU" dirty="0"/>
              <a:t> </a:t>
            </a:r>
            <a:r>
              <a:rPr lang="ru-RU" dirty="0" err="1"/>
              <a:t>його</a:t>
            </a:r>
            <a:r>
              <a:rPr lang="ru-RU" dirty="0"/>
              <a:t> </a:t>
            </a:r>
            <a:r>
              <a:rPr lang="ru-RU" dirty="0" err="1"/>
              <a:t>руйнування</a:t>
            </a:r>
            <a:r>
              <a:rPr lang="ru-RU" dirty="0"/>
              <a:t>. Добре </a:t>
            </a:r>
            <a:r>
              <a:rPr lang="ru-RU" dirty="0" err="1"/>
              <a:t>зберігається</a:t>
            </a:r>
            <a:r>
              <a:rPr lang="ru-RU" dirty="0"/>
              <a:t> </a:t>
            </a:r>
            <a:r>
              <a:rPr lang="ru-RU" dirty="0" err="1"/>
              <a:t>вітамін</a:t>
            </a:r>
            <a:r>
              <a:rPr lang="ru-RU" dirty="0"/>
              <a:t> С у кислому </a:t>
            </a:r>
            <a:r>
              <a:rPr lang="ru-RU" dirty="0" err="1"/>
              <a:t>середовищі</a:t>
            </a:r>
            <a:r>
              <a:rPr lang="ru-RU" dirty="0"/>
              <a:t> (квашена капуста). До </a:t>
            </a:r>
            <a:r>
              <a:rPr lang="ru-RU" dirty="0" err="1"/>
              <a:t>вітамінів</a:t>
            </a:r>
            <a:r>
              <a:rPr lang="ru-RU" dirty="0"/>
              <a:t> </a:t>
            </a:r>
            <a:r>
              <a:rPr lang="ru-RU" dirty="0" err="1"/>
              <a:t>групи</a:t>
            </a:r>
            <a:r>
              <a:rPr lang="ru-RU" dirty="0"/>
              <a:t> В належать В1, В2, В6, В9, В12, В15 </a:t>
            </a:r>
            <a:r>
              <a:rPr lang="ru-RU" dirty="0" smtClean="0"/>
              <a:t>.</a:t>
            </a:r>
            <a:endParaRPr lang="ru-RU" dirty="0"/>
          </a:p>
        </p:txBody>
      </p:sp>
    </p:spTree>
  </p:cSld>
  <p:clrMapOvr>
    <a:masterClrMapping/>
  </p:clrMapOvr>
  <p:transition spd="slow" advTm="5460">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endParaRPr lang="ru-RU">
              <a:solidFill>
                <a:schemeClr val="accent6">
                  <a:tint val="1000"/>
                </a:schemeClr>
              </a:solidFill>
            </a:endParaRPr>
          </a:p>
        </p:txBody>
      </p:sp>
      <p:pic>
        <p:nvPicPr>
          <p:cNvPr id="11267" name="Рисунок 5"/>
          <p:cNvPicPr>
            <a:picLocks noChangeAspect="1"/>
          </p:cNvPicPr>
          <p:nvPr/>
        </p:nvPicPr>
        <p:blipFill>
          <a:blip r:embed="rId2"/>
          <a:srcRect t="-3104" r="7787"/>
          <a:stretch>
            <a:fillRect/>
          </a:stretch>
        </p:blipFill>
        <p:spPr bwMode="auto">
          <a:xfrm>
            <a:off x="4076700" y="3175000"/>
            <a:ext cx="5067300" cy="3683000"/>
          </a:xfrm>
          <a:prstGeom prst="rect">
            <a:avLst/>
          </a:prstGeom>
          <a:noFill/>
          <a:ln w="9525">
            <a:noFill/>
            <a:miter lim="800000"/>
            <a:headEnd/>
            <a:tailEnd/>
          </a:ln>
        </p:spPr>
      </p:pic>
      <p:pic>
        <p:nvPicPr>
          <p:cNvPr id="11268" name="Рисунок 6"/>
          <p:cNvPicPr>
            <a:picLocks noChangeAspect="1"/>
          </p:cNvPicPr>
          <p:nvPr/>
        </p:nvPicPr>
        <p:blipFill>
          <a:blip r:embed="rId3"/>
          <a:srcRect/>
          <a:stretch>
            <a:fillRect/>
          </a:stretch>
        </p:blipFill>
        <p:spPr bwMode="auto">
          <a:xfrm>
            <a:off x="0" y="3286125"/>
            <a:ext cx="5080000" cy="3571875"/>
          </a:xfrm>
          <a:prstGeom prst="rect">
            <a:avLst/>
          </a:prstGeom>
          <a:noFill/>
          <a:ln w="9525">
            <a:noFill/>
            <a:miter lim="800000"/>
            <a:headEnd/>
            <a:tailEnd/>
          </a:ln>
        </p:spPr>
      </p:pic>
      <p:pic>
        <p:nvPicPr>
          <p:cNvPr id="11269" name="Рисунок 8"/>
          <p:cNvPicPr>
            <a:picLocks noChangeAspect="1"/>
          </p:cNvPicPr>
          <p:nvPr/>
        </p:nvPicPr>
        <p:blipFill>
          <a:blip r:embed="rId4"/>
          <a:srcRect/>
          <a:stretch>
            <a:fillRect/>
          </a:stretch>
        </p:blipFill>
        <p:spPr bwMode="auto">
          <a:xfrm>
            <a:off x="4776788" y="6350"/>
            <a:ext cx="4367212" cy="3279775"/>
          </a:xfrm>
          <a:prstGeom prst="rect">
            <a:avLst/>
          </a:prstGeom>
          <a:noFill/>
          <a:ln w="9525">
            <a:noFill/>
            <a:miter lim="800000"/>
            <a:headEnd/>
            <a:tailEnd/>
          </a:ln>
        </p:spPr>
      </p:pic>
      <p:pic>
        <p:nvPicPr>
          <p:cNvPr id="11270" name="Объект 3"/>
          <p:cNvPicPr>
            <a:picLocks noGrp="1" noChangeAspect="1"/>
          </p:cNvPicPr>
          <p:nvPr>
            <p:ph idx="1"/>
          </p:nvPr>
        </p:nvPicPr>
        <p:blipFill>
          <a:blip r:embed="rId5"/>
          <a:srcRect/>
          <a:stretch>
            <a:fillRect/>
          </a:stretch>
        </p:blipFill>
        <p:spPr>
          <a:xfrm>
            <a:off x="1588" y="-33338"/>
            <a:ext cx="5310187" cy="3317876"/>
          </a:xfrm>
        </p:spPr>
      </p:pic>
    </p:spTree>
  </p:cSld>
  <p:clrMapOvr>
    <a:masterClrMapping/>
  </p:clrMapOvr>
  <p:transition spd="slow" advTm="5601">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endParaRPr lang="ru-RU">
              <a:solidFill>
                <a:schemeClr val="accent6">
                  <a:tint val="1000"/>
                </a:schemeClr>
              </a:solidFill>
            </a:endParaRPr>
          </a:p>
        </p:txBody>
      </p:sp>
      <p:pic>
        <p:nvPicPr>
          <p:cNvPr id="12291" name="Объект 3"/>
          <p:cNvPicPr>
            <a:picLocks noGrp="1" noChangeAspect="1"/>
          </p:cNvPicPr>
          <p:nvPr>
            <p:ph idx="1"/>
          </p:nvPr>
        </p:nvPicPr>
        <p:blipFill>
          <a:blip r:embed="rId3"/>
          <a:srcRect/>
          <a:stretch>
            <a:fillRect/>
          </a:stretch>
        </p:blipFill>
        <p:spPr>
          <a:xfrm>
            <a:off x="3468688" y="0"/>
            <a:ext cx="5675312" cy="3779838"/>
          </a:xfrm>
        </p:spPr>
      </p:pic>
      <p:pic>
        <p:nvPicPr>
          <p:cNvPr id="12292" name="Рисунок 5"/>
          <p:cNvPicPr>
            <a:picLocks noChangeAspect="1"/>
          </p:cNvPicPr>
          <p:nvPr/>
        </p:nvPicPr>
        <p:blipFill>
          <a:blip r:embed="rId4"/>
          <a:srcRect/>
          <a:stretch>
            <a:fillRect/>
          </a:stretch>
        </p:blipFill>
        <p:spPr bwMode="auto">
          <a:xfrm>
            <a:off x="4219575" y="3779838"/>
            <a:ext cx="4924425" cy="3078162"/>
          </a:xfrm>
          <a:prstGeom prst="rect">
            <a:avLst/>
          </a:prstGeom>
          <a:noFill/>
          <a:ln w="9525">
            <a:noFill/>
            <a:miter lim="800000"/>
            <a:headEnd/>
            <a:tailEnd/>
          </a:ln>
        </p:spPr>
      </p:pic>
      <p:pic>
        <p:nvPicPr>
          <p:cNvPr id="12293" name="Рисунок 6"/>
          <p:cNvPicPr>
            <a:picLocks noChangeAspect="1"/>
          </p:cNvPicPr>
          <p:nvPr/>
        </p:nvPicPr>
        <p:blipFill>
          <a:blip r:embed="rId5"/>
          <a:srcRect/>
          <a:stretch>
            <a:fillRect/>
          </a:stretch>
        </p:blipFill>
        <p:spPr bwMode="auto">
          <a:xfrm>
            <a:off x="0" y="0"/>
            <a:ext cx="4578350" cy="6858000"/>
          </a:xfrm>
          <a:prstGeom prst="rect">
            <a:avLst/>
          </a:prstGeom>
          <a:noFill/>
          <a:ln w="9525">
            <a:noFill/>
            <a:miter lim="800000"/>
            <a:headEnd/>
            <a:tailEnd/>
          </a:ln>
        </p:spPr>
      </p:pic>
    </p:spTree>
  </p:cSld>
  <p:clrMapOvr>
    <a:masterClrMapping/>
  </p:clrMapOvr>
  <p:transition spd="slow" advTm="5491">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uk-UA" dirty="0"/>
              <a:t>Вітамін В1 (тіамін) </a:t>
            </a:r>
            <a:endParaRPr lang="ru-RU" dirty="0"/>
          </a:p>
        </p:txBody>
      </p:sp>
      <p:sp>
        <p:nvSpPr>
          <p:cNvPr id="13315" name="Объект 2"/>
          <p:cNvSpPr>
            <a:spLocks noGrp="1"/>
          </p:cNvSpPr>
          <p:nvPr>
            <p:ph idx="1"/>
          </p:nvPr>
        </p:nvSpPr>
        <p:spPr/>
        <p:txBody>
          <a:bodyPr>
            <a:normAutofit lnSpcReduction="10000"/>
          </a:bodyPr>
          <a:lstStyle/>
          <a:p>
            <a:pPr marL="0" indent="0">
              <a:buFont typeface="Arial" charset="0"/>
              <a:buNone/>
            </a:pPr>
            <a:r>
              <a:rPr lang="uk-UA" smtClean="0"/>
              <a:t>сприяє повному засвоєнню вуглеводів організмом. Недостатня його кількість впливає на нервову систему. Відсутність вітаміну В1 у харчуванні призводить до авітамінозу “бері-бері” (захворювання нервової системи, параліч ніг). Цього вітаміну багато в оболонках і зародку зернових культур, а отже в житньому та пшеничному хлібі, дріжджах, печінці тварин, в овочах, фруктах.</a:t>
            </a:r>
            <a:endParaRPr lang="ru-RU" smtClean="0"/>
          </a:p>
        </p:txBody>
      </p:sp>
    </p:spTree>
  </p:cSld>
  <p:clrMapOvr>
    <a:masterClrMapping/>
  </p:clrMapOvr>
  <p:transition spd="slow" advTm="5648">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endParaRPr lang="ru-RU">
              <a:solidFill>
                <a:schemeClr val="accent6">
                  <a:tint val="1000"/>
                </a:schemeClr>
              </a:solidFill>
            </a:endParaRPr>
          </a:p>
        </p:txBody>
      </p:sp>
      <p:pic>
        <p:nvPicPr>
          <p:cNvPr id="14339" name="Объект 5"/>
          <p:cNvPicPr>
            <a:picLocks noGrp="1" noChangeAspect="1"/>
          </p:cNvPicPr>
          <p:nvPr>
            <p:ph idx="1"/>
          </p:nvPr>
        </p:nvPicPr>
        <p:blipFill>
          <a:blip r:embed="rId2"/>
          <a:srcRect/>
          <a:stretch>
            <a:fillRect/>
          </a:stretch>
        </p:blipFill>
        <p:spPr>
          <a:xfrm>
            <a:off x="0" y="0"/>
            <a:ext cx="9170988" cy="6858000"/>
          </a:xfrm>
        </p:spPr>
      </p:pic>
    </p:spTree>
  </p:cSld>
  <p:clrMapOvr>
    <a:masterClrMapping/>
  </p:clrMapOvr>
  <p:transition spd="slow" advTm="6646">
    <p:circle/>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455</TotalTime>
  <Words>1376</Words>
  <Application>Microsoft Office PowerPoint</Application>
  <PresentationFormat>Экран (4:3)</PresentationFormat>
  <Paragraphs>59</Paragraphs>
  <Slides>36</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36</vt:i4>
      </vt:variant>
    </vt:vector>
  </HeadingPairs>
  <TitlesOfParts>
    <vt:vector size="37" baseType="lpstr">
      <vt:lpstr>Тема Office</vt:lpstr>
      <vt:lpstr>Вітаміни</vt:lpstr>
      <vt:lpstr>Вітаміни</vt:lpstr>
      <vt:lpstr>Слайд 3</vt:lpstr>
      <vt:lpstr>Водорозчинні вітаміни.</vt:lpstr>
      <vt:lpstr>Вітамін С (аскорбінова кислота) </vt:lpstr>
      <vt:lpstr>Слайд 6</vt:lpstr>
      <vt:lpstr>Слайд 7</vt:lpstr>
      <vt:lpstr>Вітамін В1 (тіамін) </vt:lpstr>
      <vt:lpstr>Слайд 9</vt:lpstr>
      <vt:lpstr>Вітамін В2 (рибофлавін) </vt:lpstr>
      <vt:lpstr>Слайд 11</vt:lpstr>
      <vt:lpstr>Вітамін В6 (піридоксин) </vt:lpstr>
      <vt:lpstr>Слайд 13</vt:lpstr>
      <vt:lpstr>Вітамін В9 (фолієва кислота) </vt:lpstr>
      <vt:lpstr>Слайд 15</vt:lpstr>
      <vt:lpstr>Вітамін В12 (ціанкобаламін) </vt:lpstr>
      <vt:lpstr>Слайд 17</vt:lpstr>
      <vt:lpstr>Вітамін В15 (пангамова кислота) </vt:lpstr>
      <vt:lpstr>Слайд 19</vt:lpstr>
      <vt:lpstr>Вітамін Р (цитрин) </vt:lpstr>
      <vt:lpstr>Слайд 21</vt:lpstr>
      <vt:lpstr>Вітамін РР (нікотинова кислота) </vt:lpstr>
      <vt:lpstr>Слайд 23</vt:lpstr>
      <vt:lpstr>Слайд 24</vt:lpstr>
      <vt:lpstr>Вітамін Н (біотин) </vt:lpstr>
      <vt:lpstr>Слайд 26</vt:lpstr>
      <vt:lpstr>Жиророзчинні вітаміни. </vt:lpstr>
      <vt:lpstr>Вітамін А і каротин </vt:lpstr>
      <vt:lpstr>Слайд 29</vt:lpstr>
      <vt:lpstr>Вітамін D (кальциферол) </vt:lpstr>
      <vt:lpstr>Слайд 31</vt:lpstr>
      <vt:lpstr>Вітамін Е (токоферол) </vt:lpstr>
      <vt:lpstr>Слайд 33</vt:lpstr>
      <vt:lpstr>Вітамін К (філохінон) </vt:lpstr>
      <vt:lpstr>Слайд 35</vt:lpstr>
      <vt:lpstr>Отже..</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Теорії походження людини</dc:title>
  <dc:creator>user2</dc:creator>
  <cp:lastModifiedBy>Пользователь Windows</cp:lastModifiedBy>
  <cp:revision>52</cp:revision>
  <dcterms:created xsi:type="dcterms:W3CDTF">2011-09-04T15:42:20Z</dcterms:created>
  <dcterms:modified xsi:type="dcterms:W3CDTF">2015-02-04T15:09:11Z</dcterms:modified>
</cp:coreProperties>
</file>