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88" r:id="rId2"/>
    <p:sldId id="262" r:id="rId3"/>
    <p:sldId id="258" r:id="rId4"/>
    <p:sldId id="257" r:id="rId5"/>
    <p:sldId id="269" r:id="rId6"/>
    <p:sldId id="259" r:id="rId7"/>
    <p:sldId id="260" r:id="rId8"/>
    <p:sldId id="306" r:id="rId9"/>
    <p:sldId id="263" r:id="rId10"/>
    <p:sldId id="264" r:id="rId11"/>
    <p:sldId id="266" r:id="rId12"/>
    <p:sldId id="289" r:id="rId13"/>
    <p:sldId id="280" r:id="rId14"/>
    <p:sldId id="291" r:id="rId15"/>
    <p:sldId id="294" r:id="rId16"/>
    <p:sldId id="297" r:id="rId17"/>
    <p:sldId id="302" r:id="rId18"/>
    <p:sldId id="298" r:id="rId19"/>
    <p:sldId id="292" r:id="rId20"/>
    <p:sldId id="295" r:id="rId21"/>
    <p:sldId id="273" r:id="rId22"/>
    <p:sldId id="267" r:id="rId23"/>
    <p:sldId id="277" r:id="rId24"/>
    <p:sldId id="276" r:id="rId25"/>
    <p:sldId id="284" r:id="rId26"/>
    <p:sldId id="275" r:id="rId27"/>
    <p:sldId id="270" r:id="rId28"/>
    <p:sldId id="279" r:id="rId29"/>
    <p:sldId id="268" r:id="rId30"/>
    <p:sldId id="301" r:id="rId31"/>
    <p:sldId id="300" r:id="rId32"/>
    <p:sldId id="271" r:id="rId33"/>
    <p:sldId id="299" r:id="rId34"/>
    <p:sldId id="285" r:id="rId35"/>
    <p:sldId id="283" r:id="rId36"/>
    <p:sldId id="282" r:id="rId37"/>
    <p:sldId id="286" r:id="rId38"/>
    <p:sldId id="293" r:id="rId39"/>
    <p:sldId id="304" r:id="rId40"/>
    <p:sldId id="274" r:id="rId41"/>
    <p:sldId id="303" r:id="rId42"/>
    <p:sldId id="30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0CA"/>
    <a:srgbClr val="232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жителей</c:v>
                </c:pt>
              </c:strCache>
            </c:strRef>
          </c:tx>
          <c:xVal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xVal>
          <c:yVal>
            <c:numRef>
              <c:f>Лист1!$B$2:$B$6</c:f>
              <c:numCache>
                <c:formatCode>General</c:formatCode>
                <c:ptCount val="5"/>
                <c:pt idx="0">
                  <c:v>12336</c:v>
                </c:pt>
                <c:pt idx="1">
                  <c:v>12287</c:v>
                </c:pt>
                <c:pt idx="2">
                  <c:v>12200</c:v>
                </c:pt>
                <c:pt idx="3">
                  <c:v>12172</c:v>
                </c:pt>
                <c:pt idx="4">
                  <c:v>12164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38976"/>
        <c:axId val="34223616"/>
      </c:scatterChart>
      <c:valAx>
        <c:axId val="32238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223616"/>
        <c:crosses val="autoZero"/>
        <c:crossBetween val="midCat"/>
      </c:valAx>
      <c:valAx>
        <c:axId val="3422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389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Коэффициент </c:v>
                </c:pt>
              </c:strCache>
            </c:strRef>
          </c:tx>
          <c:xVal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xVal>
          <c:yVal>
            <c:numRef>
              <c:f>Лист1!$B$2:$B$6</c:f>
              <c:numCache>
                <c:formatCode>General</c:formatCode>
                <c:ptCount val="5"/>
                <c:pt idx="0">
                  <c:v>-4</c:v>
                </c:pt>
                <c:pt idx="1">
                  <c:v>-3.6</c:v>
                </c:pt>
                <c:pt idx="2">
                  <c:v>-4.5</c:v>
                </c:pt>
                <c:pt idx="3">
                  <c:v>-2.2999999999999998</c:v>
                </c:pt>
                <c:pt idx="4">
                  <c:v>-3.2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583680"/>
        <c:axId val="34245248"/>
      </c:scatterChart>
      <c:valAx>
        <c:axId val="3458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245248"/>
        <c:crosses val="autoZero"/>
        <c:crossBetween val="midCat"/>
      </c:valAx>
      <c:valAx>
        <c:axId val="34245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5836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до 16 лет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6.6</c:v>
                </c:pt>
                <c:pt idx="1">
                  <c:v>6.6</c:v>
                </c:pt>
                <c:pt idx="2">
                  <c:v>8.3000000000000007</c:v>
                </c:pt>
                <c:pt idx="3">
                  <c:v>16.100000000000001</c:v>
                </c:pt>
                <c:pt idx="4">
                  <c:v>19.100000000000001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Трудоспособное население(16-59 лет)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62.9</c:v>
                </c:pt>
                <c:pt idx="1">
                  <c:v>63.8</c:v>
                </c:pt>
                <c:pt idx="2">
                  <c:v>52.2</c:v>
                </c:pt>
                <c:pt idx="3">
                  <c:v>54.3</c:v>
                </c:pt>
                <c:pt idx="4">
                  <c:v>68.3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Пенсионеры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30.4</c:v>
                </c:pt>
                <c:pt idx="1">
                  <c:v>29.6</c:v>
                </c:pt>
                <c:pt idx="2">
                  <c:v>29.5</c:v>
                </c:pt>
                <c:pt idx="3">
                  <c:v>29.6</c:v>
                </c:pt>
                <c:pt idx="4">
                  <c:v>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711744"/>
        <c:axId val="33026432"/>
      </c:barChart>
      <c:catAx>
        <c:axId val="9171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026432"/>
        <c:crosses val="autoZero"/>
        <c:auto val="1"/>
        <c:lblAlgn val="ctr"/>
        <c:lblOffset val="100"/>
        <c:noMultiLvlLbl val="0"/>
      </c:catAx>
      <c:valAx>
        <c:axId val="33026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7117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Удовлетворены ли жильцы</a:t>
            </a:r>
            <a:r>
              <a:rPr lang="ru-RU" baseline="0" dirty="0" smtClean="0"/>
              <a:t> города </a:t>
            </a:r>
            <a:r>
              <a:rPr lang="ru-RU" baseline="0" dirty="0" err="1" smtClean="0"/>
              <a:t>Светлодарска</a:t>
            </a:r>
            <a:r>
              <a:rPr lang="ru-RU" baseline="0" dirty="0" smtClean="0"/>
              <a:t> жилищными условиями и работой учреждений сферы обслуживания?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2.351429716146335E-2"/>
                  <c:y val="-0.207501573899196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Частично</c:v>
                </c:pt>
                <c:pt idx="2">
                  <c:v>Нет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52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7029806043019583"/>
          <c:y val="0.45172888197607675"/>
          <c:w val="0.22286133107054731"/>
          <c:h val="0.373327222901159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244AF-F23A-4518-85B8-98D84BBC216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A283F-6FED-418F-A296-7655455EB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176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C948-7506-48BC-95C7-1E5DA21C98C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3099D-D9F2-4D4D-AE0E-1FB8F172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8253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1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donetskstat.gov.u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" descr="P9031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92"/>
            <a:ext cx="9401390" cy="68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660566"/>
            <a:ext cx="7560840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Социальный паспорт города </a:t>
            </a:r>
            <a:r>
              <a:rPr lang="ru-RU" sz="4800" b="1" dirty="0" err="1">
                <a:solidFill>
                  <a:schemeClr val="bg1"/>
                </a:solidFill>
              </a:rPr>
              <a:t>Светлодарска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Социальная инфраструктура города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Жилищный фонд</a:t>
            </a:r>
          </a:p>
          <a:p>
            <a:r>
              <a:rPr lang="ru-RU" dirty="0" smtClean="0"/>
              <a:t>Торговля</a:t>
            </a:r>
          </a:p>
          <a:p>
            <a:r>
              <a:rPr lang="ru-RU" dirty="0" smtClean="0"/>
              <a:t>Бытовое обслуживание</a:t>
            </a:r>
          </a:p>
          <a:p>
            <a:r>
              <a:rPr lang="ru-RU" dirty="0" smtClean="0"/>
              <a:t>Услуги связи</a:t>
            </a:r>
          </a:p>
          <a:p>
            <a:r>
              <a:rPr lang="ru-RU" dirty="0" smtClean="0"/>
              <a:t>Жилищно-коммунальное хозяйство</a:t>
            </a:r>
          </a:p>
          <a:p>
            <a:r>
              <a:rPr lang="ru-RU" dirty="0" smtClean="0"/>
              <a:t>Образование</a:t>
            </a:r>
          </a:p>
          <a:p>
            <a:r>
              <a:rPr lang="ru-RU" dirty="0" smtClean="0"/>
              <a:t>Охрана здоровья</a:t>
            </a:r>
          </a:p>
          <a:p>
            <a:r>
              <a:rPr lang="ru-RU" dirty="0" smtClean="0"/>
              <a:t>Учреждения культуры</a:t>
            </a:r>
          </a:p>
          <a:p>
            <a:r>
              <a:rPr lang="ru-RU" dirty="0" smtClean="0"/>
              <a:t>Спортивные учреждения и сооружения</a:t>
            </a:r>
          </a:p>
          <a:p>
            <a:r>
              <a:rPr lang="ru-RU" dirty="0" smtClean="0"/>
              <a:t>Рекреационные территории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Жилищный фонд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9"/>
          <a:stretch/>
        </p:blipFill>
        <p:spPr>
          <a:xfrm>
            <a:off x="611559" y="1484784"/>
            <a:ext cx="4017701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1700808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t">
              <a:buFont typeface="Wingdings" panose="05000000000000000000" pitchFamily="2" charset="2"/>
              <a:buChar char="q"/>
            </a:pPr>
            <a:r>
              <a:rPr lang="ru-RU" sz="2800" dirty="0" smtClean="0"/>
              <a:t>Обеспеченность на одного жителя 20 м</a:t>
            </a:r>
            <a:r>
              <a:rPr lang="ru-RU" sz="2800" dirty="0"/>
              <a:t>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/>
              <a:t>Количество квартир с центральным отоплением, канализацией, горячим водоснабжением-100%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022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12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200">
            <a:off x="113844" y="3028651"/>
            <a:ext cx="5291432" cy="353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MG_12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556">
            <a:off x="3917566" y="195191"/>
            <a:ext cx="5060856" cy="3762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Торговля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7085"/>
              </p:ext>
            </p:extLst>
          </p:nvPr>
        </p:nvGraphicFramePr>
        <p:xfrm>
          <a:off x="251521" y="1484781"/>
          <a:ext cx="8568951" cy="375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1296144"/>
                <a:gridCol w="1224136"/>
                <a:gridCol w="1224136"/>
                <a:gridCol w="1440160"/>
                <a:gridCol w="1296144"/>
              </a:tblGrid>
              <a:tr h="429109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2009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2013</a:t>
                      </a:r>
                      <a:endParaRPr lang="ru-RU" sz="2000" dirty="0"/>
                    </a:p>
                  </a:txBody>
                  <a:tcPr/>
                </a:tc>
              </a:tr>
              <a:tr h="434990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Магазины: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/>
                </a:tc>
              </a:tr>
              <a:tr h="42910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0" dirty="0" smtClean="0"/>
                        <a:t>- продуктовые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18</a:t>
                      </a:r>
                      <a:endParaRPr lang="ru-RU" sz="2000" b="1" dirty="0"/>
                    </a:p>
                  </a:txBody>
                  <a:tcPr/>
                </a:tc>
              </a:tr>
              <a:tr h="429109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- промышленные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26</a:t>
                      </a:r>
                      <a:endParaRPr lang="ru-RU" sz="2000" b="1" dirty="0"/>
                    </a:p>
                  </a:txBody>
                  <a:tcPr/>
                </a:tc>
              </a:tr>
              <a:tr h="429109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- другие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</a:t>
                      </a:r>
                      <a:endParaRPr lang="ru-RU" sz="2000" b="1" dirty="0"/>
                    </a:p>
                  </a:txBody>
                  <a:tcPr/>
                </a:tc>
              </a:tr>
              <a:tr h="429109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Частные(всего)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49</a:t>
                      </a:r>
                      <a:endParaRPr lang="ru-RU" sz="2000" b="1" dirty="0"/>
                    </a:p>
                  </a:txBody>
                  <a:tcPr/>
                </a:tc>
              </a:tr>
              <a:tr h="429109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Рынки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</a:tr>
              <a:tr h="740654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Предприятия</a:t>
                      </a:r>
                      <a:r>
                        <a:rPr lang="ru-RU" sz="2000" b="0" baseline="0" dirty="0" smtClean="0"/>
                        <a:t> быта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11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8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813"/>
            <a:ext cx="10351698" cy="6858000"/>
          </a:xfrm>
        </p:spPr>
      </p:pic>
      <p:sp>
        <p:nvSpPr>
          <p:cNvPr id="2" name="TextBox 1"/>
          <p:cNvSpPr txBox="1"/>
          <p:nvPr/>
        </p:nvSpPr>
        <p:spPr>
          <a:xfrm>
            <a:off x="-612576" y="30413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Промышленные магазины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380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24"/>
            <a:ext cx="9185332" cy="6891924"/>
          </a:xfrm>
        </p:spPr>
      </p:pic>
    </p:spTree>
    <p:extLst>
      <p:ext uri="{BB962C8B-B14F-4D97-AF65-F5344CB8AC3E}">
        <p14:creationId xmlns:p14="http://schemas.microsoft.com/office/powerpoint/2010/main" val="107541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>
          <a:xfrm>
            <a:off x="2121688" y="2413604"/>
            <a:ext cx="6836478" cy="431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571644" cy="3424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08104" y="359658"/>
            <a:ext cx="3223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Продуктовые магазины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821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5" b="16862"/>
          <a:stretch/>
        </p:blipFill>
        <p:spPr>
          <a:xfrm rot="21294408">
            <a:off x="431275" y="460040"/>
            <a:ext cx="4609122" cy="263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946">
            <a:off x="4442291" y="2075156"/>
            <a:ext cx="4293096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7544" y="4184243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Финансовые учреждения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341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Бытовое обслуживание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300479"/>
              </p:ext>
            </p:extLst>
          </p:nvPr>
        </p:nvGraphicFramePr>
        <p:xfrm>
          <a:off x="457200" y="1600200"/>
          <a:ext cx="822960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296144"/>
                <a:gridCol w="1368152"/>
                <a:gridCol w="1296144"/>
                <a:gridCol w="1224136"/>
                <a:gridCol w="116247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деятельности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Парикмахерские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Ателье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Ремонт обуви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Прачечная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Фотоуслуги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Сауна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Гостиница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Дом быта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Общежитие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8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96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g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16558"/>
            <a:ext cx="9123606" cy="684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856113"/>
              </p:ext>
            </p:extLst>
          </p:nvPr>
        </p:nvGraphicFramePr>
        <p:xfrm>
          <a:off x="4932040" y="260648"/>
          <a:ext cx="4067944" cy="3693059"/>
        </p:xfrm>
        <a:graphic>
          <a:graphicData uri="http://schemas.openxmlformats.org/drawingml/2006/table">
            <a:tbl>
              <a:tblPr/>
              <a:tblGrid>
                <a:gridCol w="1742129"/>
                <a:gridCol w="2325815"/>
              </a:tblGrid>
              <a:tr h="604130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dirty="0">
                          <a:solidFill>
                            <a:schemeClr val="tx1"/>
                          </a:solidFill>
                          <a:effectLst/>
                        </a:rPr>
                        <a:t>Статус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</a:rPr>
                        <a:t>город районного значения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Область</a:t>
                      </a:r>
                      <a:endParaRPr lang="ru-RU" sz="1800" b="1" u="sng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Донецкая область</a:t>
                      </a:r>
                      <a:endParaRPr lang="ru-RU" sz="18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9307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Община</a:t>
                      </a:r>
                      <a:endParaRPr lang="ru-RU" sz="1800" b="1" u="sng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Дебальцевский</a:t>
                      </a: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городской совет</a:t>
                      </a:r>
                      <a:endParaRPr lang="ru-RU" sz="18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721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dirty="0">
                          <a:solidFill>
                            <a:schemeClr val="tx1"/>
                          </a:solidFill>
                          <a:effectLst/>
                        </a:rPr>
                        <a:t>Основан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1970</a:t>
                      </a:r>
                      <a:endParaRPr lang="ru-RU" sz="18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721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Площадь</a:t>
                      </a:r>
                      <a:endParaRPr lang="ru-RU" sz="1800" b="1" u="sng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</a:rPr>
                        <a:t>9,3 </a:t>
                      </a: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км²</a:t>
                      </a:r>
                      <a:endParaRPr lang="ru-RU" sz="18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dirty="0">
                          <a:solidFill>
                            <a:schemeClr val="tx1"/>
                          </a:solidFill>
                          <a:effectLst/>
                        </a:rPr>
                        <a:t>Официальный язык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украинский</a:t>
                      </a:r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русский</a:t>
                      </a:r>
                      <a:endParaRPr lang="ru-RU" sz="18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908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dirty="0">
                          <a:solidFill>
                            <a:schemeClr val="tx1"/>
                          </a:solidFill>
                          <a:effectLst/>
                        </a:rPr>
                        <a:t>Население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</a:rPr>
                        <a:t>12 </a:t>
                      </a:r>
                      <a:r>
                        <a:rPr lang="ru-RU" sz="1800" b="1" u="none" dirty="0" smtClean="0">
                          <a:solidFill>
                            <a:schemeClr val="tx1"/>
                          </a:solidFill>
                          <a:effectLst/>
                        </a:rPr>
                        <a:t>172</a:t>
                      </a:r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</a:rPr>
                        <a:t> тыс. человек 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u="sng" dirty="0">
                          <a:solidFill>
                            <a:schemeClr val="tx1"/>
                          </a:solidFill>
                          <a:effectLst/>
                        </a:rPr>
                        <a:t>Плотность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</a:rPr>
                        <a:t>1 418 чел./км²</a:t>
                      </a:r>
                    </a:p>
                  </a:txBody>
                  <a:tcPr marL="32561" marR="32561" marT="16280" marB="162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381375" y="3680301"/>
          <a:ext cx="2381250" cy="365760"/>
        </p:xfrm>
        <a:graphic>
          <a:graphicData uri="http://schemas.openxmlformats.org/drawingml/2006/table">
            <a:tbl>
              <a:tblPr/>
              <a:tblGrid>
                <a:gridCol w="23812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endParaRPr lang="ru-RU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52812" y="3680301"/>
          <a:ext cx="2238375" cy="365760"/>
        </p:xfrm>
        <a:graphic>
          <a:graphicData uri="http://schemas.openxmlformats.org/drawingml/2006/table">
            <a:tbl>
              <a:tblPr/>
              <a:tblGrid>
                <a:gridCol w="223837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6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Услуги связи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966875"/>
              </p:ext>
            </p:extLst>
          </p:nvPr>
        </p:nvGraphicFramePr>
        <p:xfrm>
          <a:off x="467544" y="1628800"/>
          <a:ext cx="8229600" cy="235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224136"/>
                <a:gridCol w="1368152"/>
                <a:gridCol w="1296144"/>
                <a:gridCol w="1224136"/>
                <a:gridCol w="1234480"/>
              </a:tblGrid>
              <a:tr h="783704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2009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2013</a:t>
                      </a:r>
                      <a:endParaRPr lang="ru-RU" sz="2400" dirty="0"/>
                    </a:p>
                  </a:txBody>
                  <a:tcPr/>
                </a:tc>
              </a:tr>
              <a:tr h="78370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Абонентов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3699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3124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2550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2300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</a:t>
                      </a:r>
                      <a:endParaRPr lang="ru-RU" sz="2400" b="1" dirty="0"/>
                    </a:p>
                  </a:txBody>
                  <a:tcPr/>
                </a:tc>
              </a:tr>
              <a:tr h="78370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Радиоточек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564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380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292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285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3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261" y="-44017"/>
            <a:ext cx="8147248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Жилищно-коммунальное хозяйство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585" y="1196752"/>
            <a:ext cx="5173572" cy="5661248"/>
          </a:xfrm>
        </p:spPr>
        <p:txBody>
          <a:bodyPr>
            <a:normAutofit/>
          </a:bodyPr>
          <a:lstStyle/>
          <a:p>
            <a:r>
              <a:rPr lang="ru-RU" dirty="0" smtClean="0"/>
              <a:t>Число работающих на 2013 год: 125 чел.</a:t>
            </a:r>
          </a:p>
          <a:p>
            <a:r>
              <a:rPr lang="ru-RU" altLang="ru-RU" dirty="0"/>
              <a:t>Задача ЖКХ состоит в обслуживании жилых домов, благоустройстве домов и дворов, ремонте жилья, водо- и электроснабжении, лифтов, удалении мусора.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640" y="1649992"/>
            <a:ext cx="4830621" cy="3622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8" t="28889" r="30151" b="20808"/>
          <a:stretch/>
        </p:blipFill>
        <p:spPr>
          <a:xfrm>
            <a:off x="2339752" y="3995281"/>
            <a:ext cx="2056850" cy="26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23177"/>
              </p:ext>
            </p:extLst>
          </p:nvPr>
        </p:nvGraphicFramePr>
        <p:xfrm>
          <a:off x="457200" y="1268760"/>
          <a:ext cx="8686800" cy="400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468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учреждения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2013</a:t>
                      </a:r>
                      <a:endParaRPr lang="ru-RU" sz="2000" dirty="0"/>
                    </a:p>
                  </a:txBody>
                  <a:tcPr/>
                </a:tc>
              </a:tr>
              <a:tr h="82939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Школы( всего учащихся)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1093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1036</a:t>
                      </a:r>
                      <a:endParaRPr lang="ru-RU" sz="2000" b="1" dirty="0"/>
                    </a:p>
                  </a:txBody>
                  <a:tcPr/>
                </a:tc>
              </a:tr>
              <a:tr h="468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ОШ </a:t>
                      </a:r>
                      <a:r>
                        <a:rPr lang="en-US" sz="2000" dirty="0" smtClean="0"/>
                        <a:t>I-III</a:t>
                      </a:r>
                      <a:r>
                        <a:rPr lang="ru-RU" sz="2000" dirty="0" smtClean="0"/>
                        <a:t> ступени</a:t>
                      </a:r>
                      <a:r>
                        <a:rPr lang="ru-RU" sz="2000" baseline="0" dirty="0" smtClean="0"/>
                        <a:t> №11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653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592</a:t>
                      </a:r>
                      <a:endParaRPr lang="ru-RU" sz="2000" b="1" dirty="0"/>
                    </a:p>
                  </a:txBody>
                  <a:tcPr/>
                </a:tc>
              </a:tr>
              <a:tr h="468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УВК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444</a:t>
                      </a:r>
                      <a:endParaRPr lang="ru-RU" sz="2000" b="1" dirty="0"/>
                    </a:p>
                  </a:txBody>
                  <a:tcPr/>
                </a:tc>
              </a:tr>
              <a:tr h="468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Музыкальная школа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64</a:t>
                      </a:r>
                      <a:endParaRPr lang="ru-RU" sz="2000" b="1" dirty="0"/>
                    </a:p>
                  </a:txBody>
                  <a:tcPr/>
                </a:tc>
              </a:tr>
              <a:tr h="82939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Дошкольные учреждения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527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625</a:t>
                      </a:r>
                      <a:endParaRPr lang="ru-RU" sz="2000" b="1" dirty="0"/>
                    </a:p>
                  </a:txBody>
                  <a:tcPr/>
                </a:tc>
              </a:tr>
              <a:tr h="468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ЦДЮТ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340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342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6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IMG_13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33" y="0"/>
            <a:ext cx="91863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4247" y="5880217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</a:rPr>
              <a:t>Светлодарский</a:t>
            </a:r>
            <a:r>
              <a:rPr lang="ru-RU" sz="3200" b="1" dirty="0" smtClean="0">
                <a:solidFill>
                  <a:schemeClr val="bg1"/>
                </a:solidFill>
              </a:rPr>
              <a:t> УВК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IMG_12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188640"/>
            <a:ext cx="360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ОШ </a:t>
            </a:r>
            <a:r>
              <a:rPr lang="en-US" sz="2800" b="1" dirty="0" smtClean="0">
                <a:solidFill>
                  <a:schemeClr val="bg1"/>
                </a:solidFill>
              </a:rPr>
              <a:t>I-III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ступени №11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186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IMG_12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" y="404664"/>
            <a:ext cx="9101163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91880" y="276304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Ц Д Ю Т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IMG_14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32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805264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Детское дошкольное учреждение №10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560338"/>
              </p:ext>
            </p:extLst>
          </p:nvPr>
        </p:nvGraphicFramePr>
        <p:xfrm>
          <a:off x="457200" y="1600200"/>
          <a:ext cx="8229600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Учреждения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Больницы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Поликлиника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Амбулатории</a:t>
                      </a:r>
                      <a:r>
                        <a:rPr lang="ru-RU" baseline="0" dirty="0" smtClean="0"/>
                        <a:t> семейной медицины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Центры</a:t>
                      </a:r>
                      <a:r>
                        <a:rPr lang="ru-RU" baseline="0" dirty="0" smtClean="0"/>
                        <a:t> первичной помощи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Аптеки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лечебных коек на 1000 жителей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4,5</a:t>
                      </a:r>
                    </a:p>
                    <a:p>
                      <a:pPr algn="ctr"/>
                      <a:r>
                        <a:rPr lang="ru-RU" dirty="0" smtClean="0"/>
                        <a:t>(В</a:t>
                      </a:r>
                      <a:r>
                        <a:rPr lang="ru-RU" baseline="0" dirty="0" smtClean="0"/>
                        <a:t> области – 8,3)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врачей на 1000 жителей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7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G_13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" y="0"/>
            <a:ext cx="9209528" cy="683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2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Учреждения культуры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699951"/>
              </p:ext>
            </p:extLst>
          </p:nvPr>
        </p:nvGraphicFramePr>
        <p:xfrm>
          <a:off x="457200" y="1600200"/>
          <a:ext cx="8229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520"/>
                <a:gridCol w="114868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2009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2013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Библиотеки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Картинная</a:t>
                      </a:r>
                      <a:r>
                        <a:rPr lang="ru-RU" sz="2000" baseline="0" dirty="0" smtClean="0"/>
                        <a:t> галерея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3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cs typeface="Arial" panose="020B0604020202020204" pitchFamily="34" charset="0"/>
              </a:rPr>
              <a:t>План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1. Цели и задачи исследования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2. Характеристика социального паспорта 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2.1. Население 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Динамика численности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Естественный и механический прирост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Возрастная структура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Национальный состав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Субъекты хозяйствования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2.2 Социальная инфраструктура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Жилищный фонд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Учреждения сферы образования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Здравоохранение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Учреждения культуры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Физкультура и спорт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• Рекреационные территории</a:t>
            </a:r>
            <a:endParaRPr lang="ru-RU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  <a:cs typeface="Arial" panose="020B0604020202020204" pitchFamily="34" charset="0"/>
              </a:rPr>
              <a:t>3. Вывод</a:t>
            </a:r>
            <a:endParaRPr lang="ru-RU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4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" y="-99392"/>
            <a:ext cx="9276523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580112" y="21712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Дворец культуры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050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2" t="42959" r="75583" b="44658"/>
          <a:stretch/>
        </p:blipFill>
        <p:spPr>
          <a:xfrm rot="5400000">
            <a:off x="406044" y="109239"/>
            <a:ext cx="3253179" cy="355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82" y="2780928"/>
            <a:ext cx="5143742" cy="385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355976" y="604067"/>
            <a:ext cx="439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Библиотечный фонд</a:t>
            </a:r>
          </a:p>
          <a:p>
            <a:r>
              <a:rPr lang="ru-RU" sz="2400" b="1" dirty="0" smtClean="0"/>
              <a:t>На 1 жителя – 5 книг</a:t>
            </a:r>
          </a:p>
          <a:p>
            <a:r>
              <a:rPr lang="ru-RU" sz="2400" b="1" dirty="0" smtClean="0"/>
              <a:t>На 1 жителя в области – 6 книг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13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Физкультура и спорт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322876"/>
              </p:ext>
            </p:extLst>
          </p:nvPr>
        </p:nvGraphicFramePr>
        <p:xfrm>
          <a:off x="457200" y="1600200"/>
          <a:ext cx="82296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Кол-во</a:t>
                      </a:r>
                      <a:r>
                        <a:rPr lang="ru-RU" sz="2400" baseline="0" dirty="0" smtClean="0"/>
                        <a:t> спорт. сооружений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2013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Всего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Спорт площадки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Спорт залы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Плавательные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dirty="0" smtClean="0"/>
                        <a:t>бас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3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6701" cy="6858000"/>
          </a:xfrm>
        </p:spPr>
      </p:pic>
    </p:spTree>
    <p:extLst>
      <p:ext uri="{BB962C8B-B14F-4D97-AF65-F5344CB8AC3E}">
        <p14:creationId xmlns:p14="http://schemas.microsoft.com/office/powerpoint/2010/main" val="19273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168">
            <a:off x="3646618" y="343217"/>
            <a:ext cx="5280920" cy="351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Изображение 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791">
            <a:off x="440922" y="2984686"/>
            <a:ext cx="4839900" cy="362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178" y="84216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Стадионы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410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561662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0" name="Picture 8" descr="svtl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1" y="3429000"/>
            <a:ext cx="6668353" cy="329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8348" y="548680"/>
            <a:ext cx="3725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Рекреационные </a:t>
            </a:r>
            <a:r>
              <a:rPr lang="ru-RU" sz="3200" b="1" dirty="0" smtClean="0"/>
              <a:t>территории</a:t>
            </a:r>
          </a:p>
          <a:p>
            <a:pPr algn="ctr"/>
            <a:r>
              <a:rPr lang="ru-RU" sz="3200" b="1" dirty="0" smtClean="0"/>
              <a:t>(парковые зоны)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081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IMG_25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4291">
            <a:off x="261772" y="527774"/>
            <a:ext cx="4187839" cy="256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11" descr="IMG_25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684596"/>
            <a:ext cx="4236890" cy="282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IMG_25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547">
            <a:off x="4738448" y="958239"/>
            <a:ext cx="4030128" cy="268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7791" y="169477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Поляна сказок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582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IMG_13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8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Опрос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761868"/>
              </p:ext>
            </p:extLst>
          </p:nvPr>
        </p:nvGraphicFramePr>
        <p:xfrm>
          <a:off x="179512" y="908720"/>
          <a:ext cx="88056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060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80" y="-171400"/>
            <a:ext cx="8229600" cy="899592"/>
          </a:xfrm>
        </p:spPr>
        <p:txBody>
          <a:bodyPr/>
          <a:lstStyle/>
          <a:p>
            <a:r>
              <a:rPr lang="ru-RU" sz="4000" u="sng" dirty="0" smtClean="0"/>
              <a:t>Цели исследования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872" y="548680"/>
            <a:ext cx="8147248" cy="1252736"/>
          </a:xfrm>
        </p:spPr>
        <p:txBody>
          <a:bodyPr/>
          <a:lstStyle/>
          <a:p>
            <a:r>
              <a:rPr lang="ru-RU" sz="2800" dirty="0" smtClean="0"/>
              <a:t>Исследовать уровень развития социальной инфраструктуры г. </a:t>
            </a:r>
            <a:r>
              <a:rPr lang="ru-RU" sz="2800" dirty="0" err="1" smtClean="0"/>
              <a:t>Светлодарска</a:t>
            </a:r>
            <a:endParaRPr lang="ru-RU" sz="2800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98240" y="1628800"/>
            <a:ext cx="7920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u="sng" dirty="0" smtClean="0"/>
              <a:t>Задачи:</a:t>
            </a:r>
          </a:p>
          <a:p>
            <a:r>
              <a:rPr lang="ru-RU" sz="2800" dirty="0" smtClean="0"/>
              <a:t>• Проанализировать статистические материалы Паспорта территориальной громады  </a:t>
            </a:r>
            <a:r>
              <a:rPr lang="ru-RU" sz="2800" dirty="0" err="1" smtClean="0"/>
              <a:t>Светлодарского</a:t>
            </a:r>
            <a:r>
              <a:rPr lang="ru-RU" sz="2800" dirty="0" smtClean="0"/>
              <a:t> городского совета</a:t>
            </a:r>
          </a:p>
          <a:p>
            <a:r>
              <a:rPr lang="ru-RU" sz="2800" dirty="0" smtClean="0"/>
              <a:t>• Сравнить развитие социальной инфраструктуры в течение пяти лет</a:t>
            </a:r>
          </a:p>
          <a:p>
            <a:r>
              <a:rPr lang="ru-RU" altLang="ru-RU" sz="2800" dirty="0" smtClean="0"/>
              <a:t>• Провести </a:t>
            </a:r>
            <a:r>
              <a:rPr lang="ru-RU" altLang="ru-RU" sz="2800" dirty="0"/>
              <a:t>социологический опрос об уровне удовлетворённости жителей </a:t>
            </a:r>
            <a:r>
              <a:rPr lang="ru-RU" altLang="ru-RU" sz="2800" dirty="0" smtClean="0"/>
              <a:t>сферой обслуживания города</a:t>
            </a:r>
            <a:endParaRPr lang="ru-RU" sz="2800" dirty="0" smtClean="0"/>
          </a:p>
          <a:p>
            <a:r>
              <a:rPr lang="ru-RU" sz="2800" dirty="0" smtClean="0"/>
              <a:t>• Определить уровень и динамику развития</a:t>
            </a:r>
            <a:r>
              <a:rPr lang="ru-RU" sz="2800" dirty="0"/>
              <a:t> социальной инфраструктуры </a:t>
            </a:r>
          </a:p>
        </p:txBody>
      </p:sp>
    </p:spTree>
    <p:extLst>
      <p:ext uri="{BB962C8B-B14F-4D97-AF65-F5344CB8AC3E}">
        <p14:creationId xmlns:p14="http://schemas.microsoft.com/office/powerpoint/2010/main" val="14493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>Вывод:</a:t>
            </a:r>
            <a:r>
              <a:rPr lang="ru-RU" dirty="0" smtClean="0"/>
              <a:t> </a:t>
            </a:r>
            <a:r>
              <a:rPr lang="ru-RU" sz="3600" dirty="0" smtClean="0"/>
              <a:t>социальная инфраструктура города достаточно развита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8877672" cy="6048672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smtClean="0"/>
              <a:t>Жилищный фонд города имеет высокое качество </a:t>
            </a:r>
          </a:p>
          <a:p>
            <a:r>
              <a:rPr lang="ru-RU" sz="3100" dirty="0" smtClean="0"/>
              <a:t>Хорошо развита торговая сеть: достаточное количество магазинов различных категорий</a:t>
            </a:r>
          </a:p>
          <a:p>
            <a:r>
              <a:rPr lang="ru-RU" altLang="ru-RU" sz="3100" dirty="0"/>
              <a:t>Кредитно-финансовое </a:t>
            </a:r>
            <a:r>
              <a:rPr lang="ru-RU" altLang="ru-RU" sz="3100" dirty="0" smtClean="0"/>
              <a:t>обслуживание осуществляют 3 банка</a:t>
            </a:r>
          </a:p>
          <a:p>
            <a:r>
              <a:rPr lang="ru-RU" altLang="ru-RU" sz="3100" dirty="0" smtClean="0"/>
              <a:t>Учреждения бытового обслуживания предоставляют более 10 видов услуг</a:t>
            </a:r>
          </a:p>
          <a:p>
            <a:r>
              <a:rPr lang="ru-RU" altLang="ru-RU" sz="3100" dirty="0" smtClean="0"/>
              <a:t>В городе есть современная гостиница</a:t>
            </a:r>
          </a:p>
          <a:p>
            <a:r>
              <a:rPr lang="ru-RU" altLang="ru-RU" sz="3100" dirty="0" smtClean="0"/>
              <a:t>Действует АТС, радиоузел, интернет</a:t>
            </a:r>
          </a:p>
          <a:p>
            <a:r>
              <a:rPr lang="ru-RU" altLang="ru-RU" sz="3100" dirty="0" smtClean="0"/>
              <a:t>Учреждения  сферы образования полностью удовлетворяют потребности населения</a:t>
            </a:r>
          </a:p>
          <a:p>
            <a:r>
              <a:rPr lang="ru-RU" altLang="ru-RU" sz="3100" dirty="0" smtClean="0"/>
              <a:t>В городе достаточное количество объектов здравоохранения</a:t>
            </a:r>
          </a:p>
          <a:p>
            <a:r>
              <a:rPr lang="ru-RU" altLang="ru-RU" sz="3100" dirty="0" smtClean="0"/>
              <a:t>Дворец культуры и библиотеки  - центры культурной жизни</a:t>
            </a:r>
          </a:p>
          <a:p>
            <a:r>
              <a:rPr lang="ru-RU" altLang="ru-RU" sz="3100" dirty="0" smtClean="0"/>
              <a:t>Есть картинная галерея с выставочным залом </a:t>
            </a:r>
          </a:p>
          <a:p>
            <a:r>
              <a:rPr lang="ru-RU" altLang="ru-RU" sz="3100" dirty="0" smtClean="0"/>
              <a:t>В городе функционирует СОК (плавательный бассейн, игровые спортивные залы), 2 стадиона</a:t>
            </a:r>
          </a:p>
          <a:p>
            <a:r>
              <a:rPr lang="ru-RU" altLang="ru-RU" sz="3100" dirty="0" smtClean="0"/>
              <a:t>Зеленая зона города составляет 13 Га (6,1% общей площади). Включает парковые зоны для отдыха</a:t>
            </a:r>
          </a:p>
          <a:p>
            <a:endParaRPr lang="ru-RU" altLang="ru-RU" sz="3100" dirty="0" smtClean="0"/>
          </a:p>
          <a:p>
            <a:endParaRPr lang="ru-RU" altLang="ru-RU" dirty="0" smtClean="0"/>
          </a:p>
          <a:p>
            <a:endParaRPr lang="ru-RU" alt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8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u="sng" dirty="0"/>
              <a:t>Проблемы инфраструктурного комплекса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99715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Повышение качества работы ЖКХ</a:t>
            </a:r>
          </a:p>
          <a:p>
            <a:r>
              <a:rPr lang="ru-RU" dirty="0" smtClean="0"/>
              <a:t>Улучшение культуры обслуживания населения учреждениями торговли </a:t>
            </a:r>
          </a:p>
          <a:p>
            <a:r>
              <a:rPr lang="ru-RU" dirty="0" smtClean="0"/>
              <a:t>Недостаточное финансирование учреждений сферы образования</a:t>
            </a:r>
          </a:p>
          <a:p>
            <a:r>
              <a:rPr lang="ru-RU" dirty="0" smtClean="0"/>
              <a:t>Недостаточная обеспеченность врачами городской больницы, низкий уровень обслуживания</a:t>
            </a:r>
          </a:p>
          <a:p>
            <a:r>
              <a:rPr lang="ru-RU" dirty="0" smtClean="0"/>
              <a:t>Устаревший книжный фонд библиотек</a:t>
            </a:r>
          </a:p>
          <a:p>
            <a:r>
              <a:rPr lang="ru-RU" dirty="0" smtClean="0"/>
              <a:t>Охрана зеленых насаждений, поддержание порядка в парковых зонах и набережной водохранилища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433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Использованные материалы: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err="1" smtClean="0"/>
              <a:t>Масляк</a:t>
            </a:r>
            <a:r>
              <a:rPr lang="ru-RU" dirty="0" smtClean="0"/>
              <a:t> </a:t>
            </a:r>
            <a:r>
              <a:rPr lang="ru-RU" dirty="0"/>
              <a:t>П.О. </a:t>
            </a:r>
            <a:r>
              <a:rPr lang="uk-UA" dirty="0" err="1"/>
              <a:t>Економічка</a:t>
            </a:r>
            <a:r>
              <a:rPr lang="uk-UA" dirty="0"/>
              <a:t> і соціальна географія України: </a:t>
            </a:r>
            <a:r>
              <a:rPr lang="uk-UA" dirty="0" err="1"/>
              <a:t>Підруч</a:t>
            </a:r>
            <a:r>
              <a:rPr lang="uk-UA" dirty="0"/>
              <a:t>. для  9 кл. </a:t>
            </a:r>
            <a:r>
              <a:rPr lang="uk-UA" dirty="0" err="1"/>
              <a:t>загальноосвіт</a:t>
            </a:r>
            <a:r>
              <a:rPr lang="uk-UA" dirty="0"/>
              <a:t>. </a:t>
            </a:r>
            <a:r>
              <a:rPr lang="uk-UA" dirty="0" err="1"/>
              <a:t>навч</a:t>
            </a:r>
            <a:r>
              <a:rPr lang="uk-UA" dirty="0"/>
              <a:t>. закладів. – К.:</a:t>
            </a:r>
            <a:r>
              <a:rPr lang="uk-UA" dirty="0" err="1"/>
              <a:t>Зодіак-ЕКО</a:t>
            </a:r>
            <a:r>
              <a:rPr lang="uk-UA" dirty="0"/>
              <a:t>,2006</a:t>
            </a:r>
            <a:r>
              <a:rPr lang="uk-UA" dirty="0" smtClean="0"/>
              <a:t>.</a:t>
            </a:r>
          </a:p>
          <a:p>
            <a:pPr marL="514350" indent="-514350">
              <a:buAutoNum type="arabicPeriod"/>
            </a:pPr>
            <a:r>
              <a:rPr lang="ru-RU" u="sng" dirty="0" smtClean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ru-RU" u="sng" dirty="0" smtClean="0">
                <a:hlinkClick r:id="rId2"/>
              </a:rPr>
              <a:t>donetskstat.gov.ua</a:t>
            </a:r>
            <a:endParaRPr lang="ru-RU" u="sng" dirty="0" smtClean="0"/>
          </a:p>
          <a:p>
            <a:pPr marL="514350" indent="-514350">
              <a:buAutoNum type="arabicPeriod"/>
            </a:pPr>
            <a:r>
              <a:rPr lang="en-US" u="sng" dirty="0"/>
              <a:t>http://ru.wikipedia.org/wiki/%D0%A1%D0%B2%D0%B5%D1%82%D0%BB%D0%BE%D0%B4%D0%B0%D1%80%D1%81%D0%BA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4313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971353"/>
              </p:ext>
            </p:extLst>
          </p:nvPr>
        </p:nvGraphicFramePr>
        <p:xfrm>
          <a:off x="-535" y="421240"/>
          <a:ext cx="9324528" cy="648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733"/>
                <a:gridCol w="1271772"/>
                <a:gridCol w="1429000"/>
                <a:gridCol w="1429000"/>
                <a:gridCol w="1129807"/>
                <a:gridCol w="1944216"/>
              </a:tblGrid>
              <a:tr h="1497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</a:tr>
              <a:tr h="623987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r>
                        <a:rPr lang="ru-RU" baseline="0" dirty="0" smtClean="0"/>
                        <a:t> (чел.)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12336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12287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12200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12172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12164</a:t>
                      </a:r>
                      <a:endParaRPr lang="ru-RU" b="1" dirty="0"/>
                    </a:p>
                  </a:txBody>
                  <a:tcPr/>
                </a:tc>
              </a:tr>
              <a:tr h="683880"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 дошкольного возраста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276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561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559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 школьного возраста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1086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1475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1398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891411"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Граждане пенсионного возраста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3746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3636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1630</a:t>
                      </a:r>
                    </a:p>
                    <a:p>
                      <a:pPr algn="ctr"/>
                      <a:r>
                        <a:rPr lang="ru-RU" b="1" dirty="0" smtClean="0"/>
                        <a:t>(13,4%, в области – 25,6%)</a:t>
                      </a:r>
                      <a:endParaRPr lang="ru-RU" b="1" dirty="0"/>
                    </a:p>
                  </a:txBody>
                  <a:tcPr/>
                </a:tc>
              </a:tr>
              <a:tr h="669776">
                <a:tc>
                  <a:txBody>
                    <a:bodyPr/>
                    <a:lstStyle/>
                    <a:p>
                      <a:r>
                        <a:rPr lang="ru-RU" dirty="0" smtClean="0"/>
                        <a:t>Трудоспособное население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7759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7843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6364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6615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8314</a:t>
                      </a:r>
                      <a:endParaRPr lang="ru-RU" b="1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Число</a:t>
                      </a:r>
                      <a:r>
                        <a:rPr lang="ru-RU" baseline="0" dirty="0" smtClean="0"/>
                        <a:t> работающих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7630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7734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</a:tr>
              <a:tr h="623987">
                <a:tc>
                  <a:txBody>
                    <a:bodyPr/>
                    <a:lstStyle/>
                    <a:p>
                      <a:r>
                        <a:rPr lang="ru-RU" dirty="0" smtClean="0"/>
                        <a:t>Коэффициент рождаемости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8,1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8,00</a:t>
                      </a:r>
                    </a:p>
                    <a:p>
                      <a:pPr algn="ctr"/>
                      <a:r>
                        <a:rPr lang="ru-RU" b="1" dirty="0" smtClean="0"/>
                        <a:t>(в области  9,4)</a:t>
                      </a:r>
                      <a:endParaRPr lang="ru-RU" b="1" dirty="0"/>
                    </a:p>
                  </a:txBody>
                  <a:tcPr/>
                </a:tc>
              </a:tr>
              <a:tr h="623987">
                <a:tc>
                  <a:txBody>
                    <a:bodyPr/>
                    <a:lstStyle/>
                    <a:p>
                      <a:r>
                        <a:rPr lang="ru-RU" dirty="0" smtClean="0"/>
                        <a:t>Коэффициент смертности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11,2</a:t>
                      </a:r>
                    </a:p>
                    <a:p>
                      <a:pPr algn="ctr"/>
                      <a:r>
                        <a:rPr lang="ru-RU" b="1" dirty="0" smtClean="0"/>
                        <a:t>(в области  15,9)</a:t>
                      </a:r>
                      <a:endParaRPr lang="ru-RU" b="1" dirty="0"/>
                    </a:p>
                  </a:txBody>
                  <a:tcPr/>
                </a:tc>
              </a:tr>
              <a:tr h="714300">
                <a:tc>
                  <a:txBody>
                    <a:bodyPr/>
                    <a:lstStyle/>
                    <a:p>
                      <a:r>
                        <a:rPr lang="ru-RU" dirty="0" smtClean="0"/>
                        <a:t>Коэффициент естественного прироста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-3,6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-4,5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-2,3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-3,2</a:t>
                      </a:r>
                    </a:p>
                    <a:p>
                      <a:pPr algn="ctr"/>
                      <a:r>
                        <a:rPr lang="ru-RU" b="1" dirty="0" smtClean="0"/>
                        <a:t>(в</a:t>
                      </a:r>
                      <a:r>
                        <a:rPr lang="ru-RU" b="1" baseline="0" dirty="0" smtClean="0"/>
                        <a:t> области    -6,5)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66853" y="-9939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Динамика численности населения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Население(динамика численности)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0319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64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Население(естественный прирост)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6198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820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192" y="0"/>
            <a:ext cx="8229600" cy="4525963"/>
          </a:xfrm>
        </p:spPr>
        <p:txBody>
          <a:bodyPr/>
          <a:lstStyle/>
          <a:p>
            <a:r>
              <a:rPr lang="ru-RU" dirty="0"/>
              <a:t>Демографическая ситуация в </a:t>
            </a:r>
            <a:r>
              <a:rPr lang="ru-RU" dirty="0" err="1"/>
              <a:t>Светлодарске</a:t>
            </a:r>
            <a:r>
              <a:rPr lang="ru-RU" dirty="0"/>
              <a:t> улучшается т.к. увеличился уровень рождаемости и естественного </a:t>
            </a:r>
            <a:r>
              <a:rPr lang="ru-RU" dirty="0" smtClean="0"/>
              <a:t>прироста.</a:t>
            </a:r>
          </a:p>
          <a:p>
            <a:r>
              <a:rPr lang="ru-RU" dirty="0" smtClean="0"/>
              <a:t>Уменьшение общего числа жителей за последние годы связано также с миграционными процессами.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5580" b="11235"/>
          <a:stretch/>
        </p:blipFill>
        <p:spPr>
          <a:xfrm>
            <a:off x="1835696" y="3212976"/>
            <a:ext cx="5872305" cy="35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Население(возрастной состав)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944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98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867</Words>
  <Application>Microsoft Office PowerPoint</Application>
  <PresentationFormat>Экран (4:3)</PresentationFormat>
  <Paragraphs>384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План</vt:lpstr>
      <vt:lpstr>Цели исследования:</vt:lpstr>
      <vt:lpstr>Презентация PowerPoint</vt:lpstr>
      <vt:lpstr>Население(динамика численности)</vt:lpstr>
      <vt:lpstr>Население(естественный прирост)</vt:lpstr>
      <vt:lpstr>Презентация PowerPoint</vt:lpstr>
      <vt:lpstr>Население(возрастной состав)</vt:lpstr>
      <vt:lpstr>Социальная инфраструктура города</vt:lpstr>
      <vt:lpstr>Жилищный фонд</vt:lpstr>
      <vt:lpstr>Презентация PowerPoint</vt:lpstr>
      <vt:lpstr>Торговля</vt:lpstr>
      <vt:lpstr>Презентация PowerPoint</vt:lpstr>
      <vt:lpstr>Презентация PowerPoint</vt:lpstr>
      <vt:lpstr>Презентация PowerPoint</vt:lpstr>
      <vt:lpstr>Презентация PowerPoint</vt:lpstr>
      <vt:lpstr>Бытовое обслуживание</vt:lpstr>
      <vt:lpstr>Презентация PowerPoint</vt:lpstr>
      <vt:lpstr>Услуги связи</vt:lpstr>
      <vt:lpstr>Жилищно-коммунальное хозяйство</vt:lpstr>
      <vt:lpstr>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Здравоохранение</vt:lpstr>
      <vt:lpstr>Презентация PowerPoint</vt:lpstr>
      <vt:lpstr>Учреждения культуры</vt:lpstr>
      <vt:lpstr>Презентация PowerPoint</vt:lpstr>
      <vt:lpstr>Презентация PowerPoint</vt:lpstr>
      <vt:lpstr>Физкультура и 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 </vt:lpstr>
      <vt:lpstr>Вывод: социальная инфраструктура города достаточно развита</vt:lpstr>
      <vt:lpstr>Проблемы инфраструктурного комплекса</vt:lpstr>
      <vt:lpstr>Использованные материалы: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паспорт города Светлодарска</dc:title>
  <dc:creator>PC-1</dc:creator>
  <cp:lastModifiedBy>PC-1</cp:lastModifiedBy>
  <cp:revision>56</cp:revision>
  <dcterms:created xsi:type="dcterms:W3CDTF">2014-02-21T07:10:22Z</dcterms:created>
  <dcterms:modified xsi:type="dcterms:W3CDTF">2014-03-24T10:19:34Z</dcterms:modified>
</cp:coreProperties>
</file>