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3" r:id="rId11"/>
    <p:sldId id="265" r:id="rId12"/>
    <p:sldId id="266" r:id="rId13"/>
    <p:sldId id="278" r:id="rId14"/>
    <p:sldId id="267" r:id="rId15"/>
    <p:sldId id="279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3" d="100"/>
          <a:sy n="73" d="100"/>
        </p:scale>
        <p:origin x="-121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56BBC-290A-4752-B891-3ADF843A74D2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AF63603-60AE-4D6A-BE28-8B8C385EBC45}">
      <dgm:prSet phldrT="[Текст]" custT="1"/>
      <dgm:spPr/>
      <dgm:t>
        <a:bodyPr/>
        <a:lstStyle/>
        <a:p>
          <a:r>
            <a:rPr lang="uk-UA" sz="4000" b="1" dirty="0" smtClean="0"/>
            <a:t>Принципи акмеїзму</a:t>
          </a:r>
          <a:endParaRPr lang="ru-RU" sz="4000" b="1" dirty="0"/>
        </a:p>
      </dgm:t>
    </dgm:pt>
    <dgm:pt modelId="{0B5444C5-13C6-4BCD-9D8C-CCB8B950FEB6}" type="parTrans" cxnId="{EC8E76E3-FF84-43BA-8963-EEAC70DDF8C5}">
      <dgm:prSet/>
      <dgm:spPr/>
      <dgm:t>
        <a:bodyPr/>
        <a:lstStyle/>
        <a:p>
          <a:endParaRPr lang="ru-RU"/>
        </a:p>
      </dgm:t>
    </dgm:pt>
    <dgm:pt modelId="{1D1142EB-C26C-4742-B56C-BB02FE0FDF15}" type="sibTrans" cxnId="{EC8E76E3-FF84-43BA-8963-EEAC70DDF8C5}">
      <dgm:prSet/>
      <dgm:spPr/>
      <dgm:t>
        <a:bodyPr/>
        <a:lstStyle/>
        <a:p>
          <a:endParaRPr lang="ru-RU"/>
        </a:p>
      </dgm:t>
    </dgm:pt>
    <dgm:pt modelId="{86668473-B6C5-4616-A9A5-23DE91205FAC}">
      <dgm:prSet phldrT="[Текст]" custT="1"/>
      <dgm:spPr/>
      <dgm:t>
        <a:bodyPr/>
        <a:lstStyle/>
        <a:p>
          <a:r>
            <a:rPr lang="uk-UA" sz="2400" b="1" dirty="0" smtClean="0"/>
            <a:t>Мужньо ясний погляд на земне життя. Предметно-чуттєве спрямування творів мистецтва</a:t>
          </a:r>
          <a:endParaRPr lang="ru-RU" sz="2400" b="1" dirty="0"/>
        </a:p>
      </dgm:t>
    </dgm:pt>
    <dgm:pt modelId="{55C69636-E97A-40DF-A38A-97DCCC5410D9}" type="parTrans" cxnId="{C01162D7-4DF0-42D9-872B-003A8AC93EDA}">
      <dgm:prSet/>
      <dgm:spPr/>
      <dgm:t>
        <a:bodyPr/>
        <a:lstStyle/>
        <a:p>
          <a:endParaRPr lang="ru-RU"/>
        </a:p>
      </dgm:t>
    </dgm:pt>
    <dgm:pt modelId="{C558B242-01C9-4F71-AFFC-E4FD5FADBEE5}" type="sibTrans" cxnId="{C01162D7-4DF0-42D9-872B-003A8AC93EDA}">
      <dgm:prSet/>
      <dgm:spPr/>
      <dgm:t>
        <a:bodyPr/>
        <a:lstStyle/>
        <a:p>
          <a:endParaRPr lang="ru-RU"/>
        </a:p>
      </dgm:t>
    </dgm:pt>
    <dgm:pt modelId="{E34219AD-7805-4EDD-A9FA-B0CFB6EDA4C5}">
      <dgm:prSet phldrT="[Текст]" custT="1"/>
      <dgm:spPr/>
      <dgm:t>
        <a:bodyPr/>
        <a:lstStyle/>
        <a:p>
          <a:r>
            <a:rPr lang="uk-UA" sz="2000" b="1" dirty="0" err="1" smtClean="0"/>
            <a:t>“Сприймати</a:t>
          </a:r>
          <a:r>
            <a:rPr lang="uk-UA" sz="2000" b="1" dirty="0" smtClean="0"/>
            <a:t> світ у всій сукупності його краси та </a:t>
          </a:r>
          <a:r>
            <a:rPr lang="uk-UA" sz="2000" b="1" dirty="0" err="1" smtClean="0"/>
            <a:t>потворності”</a:t>
          </a:r>
          <a:r>
            <a:rPr lang="uk-UA" sz="2000" b="1" dirty="0" smtClean="0"/>
            <a:t> (Самоцінність матеріальних речей та їхнього первісного сенсу)</a:t>
          </a:r>
          <a:endParaRPr lang="ru-RU" sz="2000" b="1" dirty="0"/>
        </a:p>
      </dgm:t>
    </dgm:pt>
    <dgm:pt modelId="{F7CD6C33-7A93-4B10-96B6-8859451A2474}" type="parTrans" cxnId="{0D77C603-ED2E-4C3C-9DFE-97E0E5E619AA}">
      <dgm:prSet/>
      <dgm:spPr/>
      <dgm:t>
        <a:bodyPr/>
        <a:lstStyle/>
        <a:p>
          <a:endParaRPr lang="ru-RU"/>
        </a:p>
      </dgm:t>
    </dgm:pt>
    <dgm:pt modelId="{9931950F-AB40-4001-9AAC-B0C08BAA2D34}" type="sibTrans" cxnId="{0D77C603-ED2E-4C3C-9DFE-97E0E5E619AA}">
      <dgm:prSet/>
      <dgm:spPr/>
      <dgm:t>
        <a:bodyPr/>
        <a:lstStyle/>
        <a:p>
          <a:endParaRPr lang="ru-RU"/>
        </a:p>
      </dgm:t>
    </dgm:pt>
    <dgm:pt modelId="{D83EB1AA-F60C-4EA6-AC0D-F2C12571C00A}" type="pres">
      <dgm:prSet presAssocID="{32356BBC-290A-4752-B891-3ADF843A74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6CEE6B-90AC-4E66-9D67-062F0E2685D5}" type="pres">
      <dgm:prSet presAssocID="{0AF63603-60AE-4D6A-BE28-8B8C385EBC45}" presName="hierRoot1" presStyleCnt="0"/>
      <dgm:spPr/>
    </dgm:pt>
    <dgm:pt modelId="{6FD48234-1860-4DC2-B110-95F8B7DBE5C6}" type="pres">
      <dgm:prSet presAssocID="{0AF63603-60AE-4D6A-BE28-8B8C385EBC45}" presName="composite" presStyleCnt="0"/>
      <dgm:spPr/>
    </dgm:pt>
    <dgm:pt modelId="{280B83BC-FE67-4E0F-B61D-8C601AB5218B}" type="pres">
      <dgm:prSet presAssocID="{0AF63603-60AE-4D6A-BE28-8B8C385EBC45}" presName="background" presStyleLbl="node0" presStyleIdx="0" presStyleCnt="1"/>
      <dgm:spPr/>
      <dgm:t>
        <a:bodyPr/>
        <a:lstStyle/>
        <a:p>
          <a:endParaRPr lang="ru-RU"/>
        </a:p>
      </dgm:t>
    </dgm:pt>
    <dgm:pt modelId="{D5FA0485-AB08-45E5-90F9-D0795A6EED03}" type="pres">
      <dgm:prSet presAssocID="{0AF63603-60AE-4D6A-BE28-8B8C385EBC45}" presName="text" presStyleLbl="fgAcc0" presStyleIdx="0" presStyleCnt="1" custLinFactNeighborX="-3070" custLinFactNeighborY="2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18B6F-A1BB-4B5D-A91C-6E7585291B16}" type="pres">
      <dgm:prSet presAssocID="{0AF63603-60AE-4D6A-BE28-8B8C385EBC45}" presName="hierChild2" presStyleCnt="0"/>
      <dgm:spPr/>
    </dgm:pt>
    <dgm:pt modelId="{3C6ED92C-6418-4ED2-A975-0B5271245D78}" type="pres">
      <dgm:prSet presAssocID="{55C69636-E97A-40DF-A38A-97DCCC5410D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EA43DFE-C15F-488B-875C-AC3FD560A293}" type="pres">
      <dgm:prSet presAssocID="{86668473-B6C5-4616-A9A5-23DE91205FAC}" presName="hierRoot2" presStyleCnt="0"/>
      <dgm:spPr/>
    </dgm:pt>
    <dgm:pt modelId="{7A36EF93-D570-4D36-8271-1DFBE71B856A}" type="pres">
      <dgm:prSet presAssocID="{86668473-B6C5-4616-A9A5-23DE91205FAC}" presName="composite2" presStyleCnt="0"/>
      <dgm:spPr/>
    </dgm:pt>
    <dgm:pt modelId="{95C8A905-9F04-4351-99EB-F5E7CA7E250D}" type="pres">
      <dgm:prSet presAssocID="{86668473-B6C5-4616-A9A5-23DE91205FAC}" presName="background2" presStyleLbl="node2" presStyleIdx="0" presStyleCnt="2"/>
      <dgm:spPr/>
    </dgm:pt>
    <dgm:pt modelId="{66E270DF-32F8-4632-B58D-2E6A7880939F}" type="pres">
      <dgm:prSet presAssocID="{86668473-B6C5-4616-A9A5-23DE91205FAC}" presName="text2" presStyleLbl="fgAcc2" presStyleIdx="0" presStyleCnt="2" custLinFactNeighborX="-1094" custLinFactNeighborY="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8ACE7-FE81-40E4-99E5-28A206C176F2}" type="pres">
      <dgm:prSet presAssocID="{86668473-B6C5-4616-A9A5-23DE91205FAC}" presName="hierChild3" presStyleCnt="0"/>
      <dgm:spPr/>
    </dgm:pt>
    <dgm:pt modelId="{81ACA959-132F-41E4-9597-D59ECEE947F5}" type="pres">
      <dgm:prSet presAssocID="{F7CD6C33-7A93-4B10-96B6-8859451A247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CE32EA-26A1-45D2-8D10-75D9055BC813}" type="pres">
      <dgm:prSet presAssocID="{E34219AD-7805-4EDD-A9FA-B0CFB6EDA4C5}" presName="hierRoot2" presStyleCnt="0"/>
      <dgm:spPr/>
    </dgm:pt>
    <dgm:pt modelId="{BE23BBD1-019F-485E-A55F-3EBF66A1543E}" type="pres">
      <dgm:prSet presAssocID="{E34219AD-7805-4EDD-A9FA-B0CFB6EDA4C5}" presName="composite2" presStyleCnt="0"/>
      <dgm:spPr/>
    </dgm:pt>
    <dgm:pt modelId="{69ECC1D8-99C8-4718-ACA5-FE1371F1687D}" type="pres">
      <dgm:prSet presAssocID="{E34219AD-7805-4EDD-A9FA-B0CFB6EDA4C5}" presName="background2" presStyleLbl="node2" presStyleIdx="1" presStyleCnt="2"/>
      <dgm:spPr/>
    </dgm:pt>
    <dgm:pt modelId="{6C10251E-6E21-4C6E-9804-08AC4D8A9D85}" type="pres">
      <dgm:prSet presAssocID="{E34219AD-7805-4EDD-A9FA-B0CFB6EDA4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14F2-2E6B-438E-A6CE-FD45CAE0E156}" type="pres">
      <dgm:prSet presAssocID="{E34219AD-7805-4EDD-A9FA-B0CFB6EDA4C5}" presName="hierChild3" presStyleCnt="0"/>
      <dgm:spPr/>
    </dgm:pt>
  </dgm:ptLst>
  <dgm:cxnLst>
    <dgm:cxn modelId="{AC724138-A08E-4734-97F0-BCB76C9D318F}" type="presOf" srcId="{55C69636-E97A-40DF-A38A-97DCCC5410D9}" destId="{3C6ED92C-6418-4ED2-A975-0B5271245D78}" srcOrd="0" destOrd="0" presId="urn:microsoft.com/office/officeart/2005/8/layout/hierarchy1"/>
    <dgm:cxn modelId="{69FF96CD-F049-47D4-96BF-1C844E764200}" type="presOf" srcId="{0AF63603-60AE-4D6A-BE28-8B8C385EBC45}" destId="{D5FA0485-AB08-45E5-90F9-D0795A6EED03}" srcOrd="0" destOrd="0" presId="urn:microsoft.com/office/officeart/2005/8/layout/hierarchy1"/>
    <dgm:cxn modelId="{C01162D7-4DF0-42D9-872B-003A8AC93EDA}" srcId="{0AF63603-60AE-4D6A-BE28-8B8C385EBC45}" destId="{86668473-B6C5-4616-A9A5-23DE91205FAC}" srcOrd="0" destOrd="0" parTransId="{55C69636-E97A-40DF-A38A-97DCCC5410D9}" sibTransId="{C558B242-01C9-4F71-AFFC-E4FD5FADBEE5}"/>
    <dgm:cxn modelId="{76CACC02-8B1C-4D45-A0FF-5DF4764234F7}" type="presOf" srcId="{86668473-B6C5-4616-A9A5-23DE91205FAC}" destId="{66E270DF-32F8-4632-B58D-2E6A7880939F}" srcOrd="0" destOrd="0" presId="urn:microsoft.com/office/officeart/2005/8/layout/hierarchy1"/>
    <dgm:cxn modelId="{FBFA480C-BE68-4473-9982-06EF7F267137}" type="presOf" srcId="{32356BBC-290A-4752-B891-3ADF843A74D2}" destId="{D83EB1AA-F60C-4EA6-AC0D-F2C12571C00A}" srcOrd="0" destOrd="0" presId="urn:microsoft.com/office/officeart/2005/8/layout/hierarchy1"/>
    <dgm:cxn modelId="{389C6236-8AE9-4732-A040-11127FD841D1}" type="presOf" srcId="{E34219AD-7805-4EDD-A9FA-B0CFB6EDA4C5}" destId="{6C10251E-6E21-4C6E-9804-08AC4D8A9D85}" srcOrd="0" destOrd="0" presId="urn:microsoft.com/office/officeart/2005/8/layout/hierarchy1"/>
    <dgm:cxn modelId="{0D77C603-ED2E-4C3C-9DFE-97E0E5E619AA}" srcId="{0AF63603-60AE-4D6A-BE28-8B8C385EBC45}" destId="{E34219AD-7805-4EDD-A9FA-B0CFB6EDA4C5}" srcOrd="1" destOrd="0" parTransId="{F7CD6C33-7A93-4B10-96B6-8859451A2474}" sibTransId="{9931950F-AB40-4001-9AAC-B0C08BAA2D34}"/>
    <dgm:cxn modelId="{EC8E76E3-FF84-43BA-8963-EEAC70DDF8C5}" srcId="{32356BBC-290A-4752-B891-3ADF843A74D2}" destId="{0AF63603-60AE-4D6A-BE28-8B8C385EBC45}" srcOrd="0" destOrd="0" parTransId="{0B5444C5-13C6-4BCD-9D8C-CCB8B950FEB6}" sibTransId="{1D1142EB-C26C-4742-B56C-BB02FE0FDF15}"/>
    <dgm:cxn modelId="{B7CC445C-6021-4B70-BBD1-E5FFDB6E46EC}" type="presOf" srcId="{F7CD6C33-7A93-4B10-96B6-8859451A2474}" destId="{81ACA959-132F-41E4-9597-D59ECEE947F5}" srcOrd="0" destOrd="0" presId="urn:microsoft.com/office/officeart/2005/8/layout/hierarchy1"/>
    <dgm:cxn modelId="{87E8855B-1104-4675-98AF-8FFA69994FF8}" type="presParOf" srcId="{D83EB1AA-F60C-4EA6-AC0D-F2C12571C00A}" destId="{1B6CEE6B-90AC-4E66-9D67-062F0E2685D5}" srcOrd="0" destOrd="0" presId="urn:microsoft.com/office/officeart/2005/8/layout/hierarchy1"/>
    <dgm:cxn modelId="{00381D05-4170-4B30-918A-E4A732829404}" type="presParOf" srcId="{1B6CEE6B-90AC-4E66-9D67-062F0E2685D5}" destId="{6FD48234-1860-4DC2-B110-95F8B7DBE5C6}" srcOrd="0" destOrd="0" presId="urn:microsoft.com/office/officeart/2005/8/layout/hierarchy1"/>
    <dgm:cxn modelId="{09A575E4-6FB0-4EF7-A955-B74C38DDCAD3}" type="presParOf" srcId="{6FD48234-1860-4DC2-B110-95F8B7DBE5C6}" destId="{280B83BC-FE67-4E0F-B61D-8C601AB5218B}" srcOrd="0" destOrd="0" presId="urn:microsoft.com/office/officeart/2005/8/layout/hierarchy1"/>
    <dgm:cxn modelId="{F7103E0F-F04F-47B7-AFFF-A944841324D4}" type="presParOf" srcId="{6FD48234-1860-4DC2-B110-95F8B7DBE5C6}" destId="{D5FA0485-AB08-45E5-90F9-D0795A6EED03}" srcOrd="1" destOrd="0" presId="urn:microsoft.com/office/officeart/2005/8/layout/hierarchy1"/>
    <dgm:cxn modelId="{661EC678-F772-4610-8E34-522274181D50}" type="presParOf" srcId="{1B6CEE6B-90AC-4E66-9D67-062F0E2685D5}" destId="{E2318B6F-A1BB-4B5D-A91C-6E7585291B16}" srcOrd="1" destOrd="0" presId="urn:microsoft.com/office/officeart/2005/8/layout/hierarchy1"/>
    <dgm:cxn modelId="{E473459C-06AE-4575-B7EE-03EEA1FFF645}" type="presParOf" srcId="{E2318B6F-A1BB-4B5D-A91C-6E7585291B16}" destId="{3C6ED92C-6418-4ED2-A975-0B5271245D78}" srcOrd="0" destOrd="0" presId="urn:microsoft.com/office/officeart/2005/8/layout/hierarchy1"/>
    <dgm:cxn modelId="{6F8D995E-87B0-49BD-B4EE-10714CA0FB4B}" type="presParOf" srcId="{E2318B6F-A1BB-4B5D-A91C-6E7585291B16}" destId="{EEA43DFE-C15F-488B-875C-AC3FD560A293}" srcOrd="1" destOrd="0" presId="urn:microsoft.com/office/officeart/2005/8/layout/hierarchy1"/>
    <dgm:cxn modelId="{C38A67C2-2515-462E-8368-2B4403AB57FA}" type="presParOf" srcId="{EEA43DFE-C15F-488B-875C-AC3FD560A293}" destId="{7A36EF93-D570-4D36-8271-1DFBE71B856A}" srcOrd="0" destOrd="0" presId="urn:microsoft.com/office/officeart/2005/8/layout/hierarchy1"/>
    <dgm:cxn modelId="{59CBA58D-68CF-4097-81BD-7B74655EC0A9}" type="presParOf" srcId="{7A36EF93-D570-4D36-8271-1DFBE71B856A}" destId="{95C8A905-9F04-4351-99EB-F5E7CA7E250D}" srcOrd="0" destOrd="0" presId="urn:microsoft.com/office/officeart/2005/8/layout/hierarchy1"/>
    <dgm:cxn modelId="{3AC57B36-78CD-4418-BDF3-E14C559CE709}" type="presParOf" srcId="{7A36EF93-D570-4D36-8271-1DFBE71B856A}" destId="{66E270DF-32F8-4632-B58D-2E6A7880939F}" srcOrd="1" destOrd="0" presId="urn:microsoft.com/office/officeart/2005/8/layout/hierarchy1"/>
    <dgm:cxn modelId="{3ACFE634-2EC6-4B40-90D6-58971B4279CB}" type="presParOf" srcId="{EEA43DFE-C15F-488B-875C-AC3FD560A293}" destId="{9128ACE7-FE81-40E4-99E5-28A206C176F2}" srcOrd="1" destOrd="0" presId="urn:microsoft.com/office/officeart/2005/8/layout/hierarchy1"/>
    <dgm:cxn modelId="{585F1B21-6CB5-4E88-9DFD-B7E6B23F48E0}" type="presParOf" srcId="{E2318B6F-A1BB-4B5D-A91C-6E7585291B16}" destId="{81ACA959-132F-41E4-9597-D59ECEE947F5}" srcOrd="2" destOrd="0" presId="urn:microsoft.com/office/officeart/2005/8/layout/hierarchy1"/>
    <dgm:cxn modelId="{1587546E-641C-48E1-B4B1-923AE42D0D57}" type="presParOf" srcId="{E2318B6F-A1BB-4B5D-A91C-6E7585291B16}" destId="{4BCE32EA-26A1-45D2-8D10-75D9055BC813}" srcOrd="3" destOrd="0" presId="urn:microsoft.com/office/officeart/2005/8/layout/hierarchy1"/>
    <dgm:cxn modelId="{BBE5ECE2-32CF-483D-AB55-C1A9E48E9203}" type="presParOf" srcId="{4BCE32EA-26A1-45D2-8D10-75D9055BC813}" destId="{BE23BBD1-019F-485E-A55F-3EBF66A1543E}" srcOrd="0" destOrd="0" presId="urn:microsoft.com/office/officeart/2005/8/layout/hierarchy1"/>
    <dgm:cxn modelId="{DEA67333-183B-4E34-B264-9110E586BE1D}" type="presParOf" srcId="{BE23BBD1-019F-485E-A55F-3EBF66A1543E}" destId="{69ECC1D8-99C8-4718-ACA5-FE1371F1687D}" srcOrd="0" destOrd="0" presId="urn:microsoft.com/office/officeart/2005/8/layout/hierarchy1"/>
    <dgm:cxn modelId="{5CE81957-02CD-4847-8224-14D936D2EAAC}" type="presParOf" srcId="{BE23BBD1-019F-485E-A55F-3EBF66A1543E}" destId="{6C10251E-6E21-4C6E-9804-08AC4D8A9D85}" srcOrd="1" destOrd="0" presId="urn:microsoft.com/office/officeart/2005/8/layout/hierarchy1"/>
    <dgm:cxn modelId="{DD30EF98-BC8E-495E-97F3-147F40B71C57}" type="presParOf" srcId="{4BCE32EA-26A1-45D2-8D10-75D9055BC813}" destId="{26F114F2-2E6B-438E-A6CE-FD45CAE0E1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ACA959-132F-41E4-9597-D59ECEE947F5}">
      <dsp:nvSpPr>
        <dsp:cNvPr id="0" name=""/>
        <dsp:cNvSpPr/>
      </dsp:nvSpPr>
      <dsp:spPr>
        <a:xfrm>
          <a:off x="3608838" y="2155601"/>
          <a:ext cx="2117154" cy="899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837"/>
              </a:lnTo>
              <a:lnTo>
                <a:pt x="2117154" y="593837"/>
              </a:lnTo>
              <a:lnTo>
                <a:pt x="2117154" y="8994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ED92C-6418-4ED2-A975-0B5271245D78}">
      <dsp:nvSpPr>
        <dsp:cNvPr id="0" name=""/>
        <dsp:cNvSpPr/>
      </dsp:nvSpPr>
      <dsp:spPr>
        <a:xfrm>
          <a:off x="1658136" y="2155601"/>
          <a:ext cx="1950701" cy="900391"/>
        </a:xfrm>
        <a:custGeom>
          <a:avLst/>
          <a:gdLst/>
          <a:ahLst/>
          <a:cxnLst/>
          <a:rect l="0" t="0" r="0" b="0"/>
          <a:pathLst>
            <a:path>
              <a:moveTo>
                <a:pt x="1950701" y="0"/>
              </a:moveTo>
              <a:lnTo>
                <a:pt x="1950701" y="594802"/>
              </a:lnTo>
              <a:lnTo>
                <a:pt x="0" y="594802"/>
              </a:lnTo>
              <a:lnTo>
                <a:pt x="0" y="9003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B83BC-FE67-4E0F-B61D-8C601AB5218B}">
      <dsp:nvSpPr>
        <dsp:cNvPr id="0" name=""/>
        <dsp:cNvSpPr/>
      </dsp:nvSpPr>
      <dsp:spPr>
        <a:xfrm>
          <a:off x="1959478" y="60914"/>
          <a:ext cx="3298719" cy="20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FA0485-AB08-45E5-90F9-D0795A6EED03}">
      <dsp:nvSpPr>
        <dsp:cNvPr id="0" name=""/>
        <dsp:cNvSpPr/>
      </dsp:nvSpPr>
      <dsp:spPr>
        <a:xfrm>
          <a:off x="2326002" y="409112"/>
          <a:ext cx="3298719" cy="209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Принципи акмеїзму</a:t>
          </a:r>
          <a:endParaRPr lang="ru-RU" sz="4000" b="1" kern="1200" dirty="0"/>
        </a:p>
      </dsp:txBody>
      <dsp:txXfrm>
        <a:off x="2326002" y="409112"/>
        <a:ext cx="3298719" cy="2094686"/>
      </dsp:txXfrm>
    </dsp:sp>
    <dsp:sp modelId="{95C8A905-9F04-4351-99EB-F5E7CA7E250D}">
      <dsp:nvSpPr>
        <dsp:cNvPr id="0" name=""/>
        <dsp:cNvSpPr/>
      </dsp:nvSpPr>
      <dsp:spPr>
        <a:xfrm>
          <a:off x="8777" y="3055993"/>
          <a:ext cx="3298719" cy="20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E270DF-32F8-4632-B58D-2E6A7880939F}">
      <dsp:nvSpPr>
        <dsp:cNvPr id="0" name=""/>
        <dsp:cNvSpPr/>
      </dsp:nvSpPr>
      <dsp:spPr>
        <a:xfrm>
          <a:off x="375301" y="3404191"/>
          <a:ext cx="3298719" cy="209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Мужньо ясний погляд на земне життя. Предметно-чуттєве спрямування творів мистецтва</a:t>
          </a:r>
          <a:endParaRPr lang="ru-RU" sz="2400" b="1" kern="1200" dirty="0"/>
        </a:p>
      </dsp:txBody>
      <dsp:txXfrm>
        <a:off x="375301" y="3404191"/>
        <a:ext cx="3298719" cy="2094686"/>
      </dsp:txXfrm>
    </dsp:sp>
    <dsp:sp modelId="{69ECC1D8-99C8-4718-ACA5-FE1371F1687D}">
      <dsp:nvSpPr>
        <dsp:cNvPr id="0" name=""/>
        <dsp:cNvSpPr/>
      </dsp:nvSpPr>
      <dsp:spPr>
        <a:xfrm>
          <a:off x="4076633" y="3055028"/>
          <a:ext cx="3298719" cy="20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10251E-6E21-4C6E-9804-08AC4D8A9D85}">
      <dsp:nvSpPr>
        <dsp:cNvPr id="0" name=""/>
        <dsp:cNvSpPr/>
      </dsp:nvSpPr>
      <dsp:spPr>
        <a:xfrm>
          <a:off x="4443157" y="3403226"/>
          <a:ext cx="3298719" cy="2094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“Сприймати</a:t>
          </a:r>
          <a:r>
            <a:rPr lang="uk-UA" sz="2000" b="1" kern="1200" dirty="0" smtClean="0"/>
            <a:t> світ у всій сукупності його краси та </a:t>
          </a:r>
          <a:r>
            <a:rPr lang="uk-UA" sz="2000" b="1" kern="1200" dirty="0" err="1" smtClean="0"/>
            <a:t>потворності”</a:t>
          </a:r>
          <a:r>
            <a:rPr lang="uk-UA" sz="2000" b="1" kern="1200" dirty="0" smtClean="0"/>
            <a:t> (Самоцінність матеріальних речей та їхнього первісного сенсу)</a:t>
          </a:r>
          <a:endParaRPr lang="ru-RU" sz="2000" b="1" kern="1200" dirty="0"/>
        </a:p>
      </dsp:txBody>
      <dsp:txXfrm>
        <a:off x="4443157" y="3403226"/>
        <a:ext cx="3298719" cy="2094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82;&#1072;\Desktop\&#1042;.%20&#1040;.%20&#1052;&#1086;&#1094;&#1072;&#1088;&#1090;.%20&#8211;%20&#1055;&#1083;&#1072;&#1095;%20&#1087;&#1086;%20&#1083;&#1102;&#1073;&#1074;&#1080;.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98%D0%B7%D0%BE%D0%B1%D1%80%D0%B0%D0%B6%D0%B5%D0%BD%D0%B8%D0%B5:%D0%90%D1%85%D0%BC%D0%B0%D1%82%D0%BE%D0%B2%D0%B0_192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98%D0%B7%D0%BE%D0%B1%D1%80%D0%B0%D0%B6%D0%B5%D0%BD%D0%B8%D0%B5:%D0%90%D1%85%D0%BC%D0%B0%D1%82%D0%BE%D0%B2%D0%B0_192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1268412"/>
            <a:ext cx="8447087" cy="38887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Презентація  за </a:t>
            </a:r>
            <a:r>
              <a:rPr kumimoji="0" lang="uk-UA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темою:</a:t>
            </a:r>
            <a:r>
              <a:rPr kumimoji="0" lang="uk-UA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“Срібна</a:t>
            </a: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uk-UA" sz="60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доба”російської</a:t>
            </a: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uk-UA" sz="60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поезіі”</a:t>
            </a: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  <a:b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Анна Ахматова</a:t>
            </a:r>
            <a:endParaRPr kumimoji="0" lang="ru-RU" sz="6000" b="1" i="1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9744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Гевко</a:t>
            </a:r>
            <a:r>
              <a:rPr lang="uk-UA" dirty="0" smtClean="0"/>
              <a:t> Оксана</a:t>
            </a:r>
            <a:endParaRPr lang="uk-UA" dirty="0"/>
          </a:p>
        </p:txBody>
      </p:sp>
      <p:pic>
        <p:nvPicPr>
          <p:cNvPr id="4" name="В. А. Моцарт. – Плач по любв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5949280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Ахматова згадувала, що вчилася читати по азбуці</a:t>
            </a:r>
          </a:p>
          <a:p>
            <a:r>
              <a:rPr lang="uk-UA" dirty="0" smtClean="0"/>
              <a:t> Льва Толстого. У п'ять років, слухаючи, як вчителька </a:t>
            </a:r>
          </a:p>
          <a:p>
            <a:r>
              <a:rPr lang="uk-UA" dirty="0" smtClean="0"/>
              <a:t>займалася зі старшими дітьми, вона навчилася говорити</a:t>
            </a:r>
          </a:p>
          <a:p>
            <a:r>
              <a:rPr lang="uk-UA" dirty="0" smtClean="0"/>
              <a:t> по-французьки . У Петербурзі майбутня поетеса</a:t>
            </a:r>
          </a:p>
          <a:p>
            <a:r>
              <a:rPr lang="uk-UA" dirty="0" smtClean="0"/>
              <a:t> застала «краєчок епохи, в якій жив Пушкін»; при </a:t>
            </a:r>
          </a:p>
          <a:p>
            <a:r>
              <a:rPr lang="uk-UA" dirty="0" smtClean="0"/>
              <a:t>цьому запам'ятався їй і Петербург «</a:t>
            </a:r>
            <a:r>
              <a:rPr lang="uk-UA" dirty="0" err="1" smtClean="0"/>
              <a:t>дотрамвайний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кінський, кінний, </a:t>
            </a:r>
            <a:r>
              <a:rPr lang="uk-UA" dirty="0" err="1" smtClean="0"/>
              <a:t>коночних</a:t>
            </a:r>
            <a:r>
              <a:rPr lang="uk-UA" dirty="0" smtClean="0"/>
              <a:t>, громохкий і скреготливий,</a:t>
            </a:r>
          </a:p>
          <a:p>
            <a:r>
              <a:rPr lang="uk-UA" dirty="0" smtClean="0"/>
              <a:t> завішані з ніг до голови вивісками». Як писав Н.</a:t>
            </a:r>
          </a:p>
          <a:p>
            <a:r>
              <a:rPr lang="uk-UA" dirty="0" smtClean="0"/>
              <a:t> ​​</a:t>
            </a:r>
            <a:r>
              <a:rPr lang="uk-UA" dirty="0" err="1" smtClean="0"/>
              <a:t>Струве</a:t>
            </a:r>
            <a:r>
              <a:rPr lang="uk-UA" dirty="0" smtClean="0"/>
              <a:t>, </a:t>
            </a:r>
            <a:r>
              <a:rPr lang="uk-UA" i="1" u="sng" dirty="0" smtClean="0"/>
              <a:t>«Остання велика представниця </a:t>
            </a:r>
            <a:r>
              <a:rPr lang="uk-UA" i="1" u="sng" dirty="0" err="1" smtClean="0"/>
              <a:t>велико</a:t>
            </a:r>
            <a:endParaRPr lang="uk-UA" i="1" u="sng" dirty="0" smtClean="0"/>
          </a:p>
          <a:p>
            <a:r>
              <a:rPr lang="uk-UA" i="1" u="sng" dirty="0" smtClean="0"/>
              <a:t>ї російської дворянської культури, Ахматова в себе всю цю культуру увібрала і втілила в музику» 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Свій перший вірш вона опублікувала в 1911 році. В молодості примикала до акмеїстів (збірки «Вечір», 1912, «</a:t>
            </a:r>
            <a:r>
              <a:rPr lang="uk-UA" dirty="0" err="1" smtClean="0"/>
              <a:t>Четки</a:t>
            </a:r>
            <a:r>
              <a:rPr lang="uk-UA" dirty="0" smtClean="0"/>
              <a:t>», 1914). Характерними рисами творчості Ахматової можна назвати вірність моральним основам буття, тонке розуміння психології почуття, осмислення загальнонародних трагедій XX століття, поєднане з особистими переживаннями, тяжіння до класичного стилю поетичної мови.</a:t>
            </a:r>
            <a:endParaRPr lang="ru-RU" dirty="0"/>
          </a:p>
        </p:txBody>
      </p:sp>
      <p:pic>
        <p:nvPicPr>
          <p:cNvPr id="3" name="Picture 3" descr="C:\Users\Администратор\Desktop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286016" cy="262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1052736"/>
            <a:ext cx="8991600" cy="44148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квітня 1910 р. вона повінчалася з Н.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Гумільовим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З 1910 по 1916 р. жила в Царському Селі.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1" descr=",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895600" cy="3505200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905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548680"/>
            <a:ext cx="8219256" cy="10367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1911 – 1912 рр. подорожувала Францією та Італією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947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2889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764704"/>
            <a:ext cx="33843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1912 р. відзначився двома важливими подіями: виходом у світ першої поетичної збірки «Вечір», що відразу була схвалена критикою, і народженням сина - Льва </a:t>
            </a:r>
            <a:r>
              <a:rPr lang="uk-UA" sz="2800" dirty="0" err="1" smtClean="0"/>
              <a:t>Гумільова</a:t>
            </a:r>
            <a:r>
              <a:rPr lang="uk-UA" sz="2800" dirty="0" smtClean="0"/>
              <a:t>, який згодом став видатним істориком. </a:t>
            </a:r>
            <a:endParaRPr lang="uk-UA" sz="2800" dirty="0"/>
          </a:p>
        </p:txBody>
      </p:sp>
      <p:pic>
        <p:nvPicPr>
          <p:cNvPr id="3" name="Picture 5" descr="200px-%D0%90%D1%85%D0%BC%D0%B0%D1%82%D0%BE%D0%B2%D0%B0_1922">
            <a:hlinkClick r:id="rId2" tooltip="Ахматова 1922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743325" cy="489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600200"/>
            <a:ext cx="4402832" cy="36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1912 – 1922 рр. вийшло друком 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ять поетичних збірок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Вечір“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(1912), "Чотки" (1914),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Біла зграя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(1917),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Подорожник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(1921),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“Anno Domini”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484784"/>
            <a:ext cx="2671762" cy="380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У серпні 1921 р. А. Ахматова отримала страшну звістку про розстріл колишнього свого чоловіка М. </a:t>
            </a:r>
            <a:r>
              <a:rPr lang="uk-UA" sz="2400" dirty="0" err="1" smtClean="0"/>
              <a:t>Гумільова</a:t>
            </a:r>
            <a:r>
              <a:rPr lang="uk-UA" sz="2400" dirty="0" smtClean="0"/>
              <a:t>, якого було (</a:t>
            </a:r>
            <a:r>
              <a:rPr lang="uk-UA" sz="2400" dirty="0" err="1" smtClean="0"/>
              <a:t>іммнувачено</a:t>
            </a:r>
            <a:r>
              <a:rPr lang="uk-UA" sz="2400" dirty="0" smtClean="0"/>
              <a:t> у змові проти радянської влади. Ще не раз вона довідається про арешти, тортури і зникнення друзів та знайомих у залитих кров'ю камерах в'язниць і бараках сибірських таборів.</a:t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1524001"/>
            <a:ext cx="3308176" cy="3505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1935 – 1943 рр. працювала на поемою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Реквієм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ятником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доби сталінського терору.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,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321620" cy="420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23528" y="980728"/>
            <a:ext cx="41148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трагічних 1930 - 1940-і роки Ахматова розділила долю багато своїх співвітчизників, переживши арешт сина, загибель друзів, своє відлучення від літератури партійною постановою 1946 р.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268760"/>
            <a:ext cx="4038600" cy="41465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9600" y="685800"/>
            <a:ext cx="3962400" cy="586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Творчість Ахматової як найбільше явище культури XX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отримало світове визнання. У 1964 р. вона стала лауреатом міжнародної премії "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Етна-Таорміна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", в 1965 р. обрана почесним доктором Оксфордського університету.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381000"/>
            <a:ext cx="3708400" cy="3040063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70175"/>
            <a:ext cx="29321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"/>
            <a:ext cx="81439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400" dirty="0" smtClean="0"/>
              <a:t> 7 березня </a:t>
            </a:r>
            <a:r>
              <a:rPr lang="uk-UA" sz="2000" dirty="0" smtClean="0"/>
              <a:t>- о 22:00 по Всесоюзному радіо передали повідомлення про смерть видатної поетеси Анни Ахматової. Похована на цвинтарі в Комарові під Ленінградом. Л. </a:t>
            </a:r>
            <a:r>
              <a:rPr lang="uk-UA" sz="2000" dirty="0" err="1" smtClean="0"/>
              <a:t>Гумільов</a:t>
            </a:r>
            <a:r>
              <a:rPr lang="uk-UA" sz="2000" dirty="0" smtClean="0"/>
              <a:t>, коли будував пам'ятник матері разом зі своїми студентами, камені для стіни збирав де міг. Стіну клали самі - це символ стіни, під якою стояла його мати з передачами синові в «Хрести». Там, де зараз барельєф Ахматової, спочатку була ніша, схожа на тюремне вікно; символічно, що надалі ця амбразура була закрита барельєфом Ахматової. Спочатку хрест був дерев'яний, як і заповідала покійна. Офіційна влада планувала встановити </a:t>
            </a:r>
          </a:p>
          <a:p>
            <a:r>
              <a:rPr lang="uk-UA" sz="2000" dirty="0" smtClean="0"/>
              <a:t>на могилі пам'ятник у вигляді традиційної </a:t>
            </a:r>
          </a:p>
          <a:p>
            <a:r>
              <a:rPr lang="uk-UA" sz="2000" dirty="0" smtClean="0"/>
              <a:t>пірамідки.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3573016"/>
            <a:ext cx="4752528" cy="307834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81438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/>
            <a:r>
              <a:rPr lang="uk-UA" sz="2400" i="1" dirty="0">
                <a:latin typeface="Times New Roman" pitchFamily="18" charset="0"/>
              </a:rPr>
              <a:t>Шлях символістів виявився трагічним. У голодному Петрограді загинув О. Блок; В’ячеслав Іванов, що проголосив: </a:t>
            </a:r>
            <a:r>
              <a:rPr lang="uk-UA" sz="2400" i="1" dirty="0" err="1">
                <a:latin typeface="Times New Roman" pitchFamily="18" charset="0"/>
              </a:rPr>
              <a:t>“Світ</a:t>
            </a:r>
            <a:r>
              <a:rPr lang="uk-UA" sz="2400" i="1" dirty="0">
                <a:latin typeface="Times New Roman" pitchFamily="18" charset="0"/>
              </a:rPr>
              <a:t> прекрасний! Людина вільна!”, емігрував і сповив свою свободу рясою католицького священнослужителя; гіркого хліба еміграції скуштував Д. </a:t>
            </a:r>
            <a:r>
              <a:rPr lang="uk-UA" sz="2400" i="1" dirty="0" err="1">
                <a:latin typeface="Times New Roman" pitchFamily="18" charset="0"/>
              </a:rPr>
              <a:t>Мережковський</a:t>
            </a:r>
            <a:r>
              <a:rPr lang="uk-UA" sz="2400" i="1" dirty="0">
                <a:latin typeface="Times New Roman" pitchFamily="18" charset="0"/>
              </a:rPr>
              <a:t>.</a:t>
            </a:r>
          </a:p>
          <a:p>
            <a:pPr indent="361950"/>
            <a:r>
              <a:rPr lang="uk-UA" sz="2400" i="1" dirty="0">
                <a:latin typeface="Times New Roman" pitchFamily="18" charset="0"/>
              </a:rPr>
              <a:t>Криза символізму 1910-1911 </a:t>
            </a:r>
            <a:r>
              <a:rPr lang="uk-UA" sz="2400" i="1" dirty="0" err="1">
                <a:latin typeface="Times New Roman" pitchFamily="18" charset="0"/>
              </a:rPr>
              <a:t>рр</a:t>
            </a:r>
            <a:r>
              <a:rPr lang="uk-UA" sz="2400" i="1" dirty="0">
                <a:latin typeface="Times New Roman" pitchFamily="18" charset="0"/>
              </a:rPr>
              <a:t> породила нову поетичну школу – акмеїзм . У своїй творчості акмеїсти спиралися на минуле та культуру. </a:t>
            </a:r>
          </a:p>
          <a:p>
            <a:pPr indent="361950"/>
            <a:r>
              <a:rPr lang="uk-UA" sz="2400" b="1" i="1" dirty="0">
                <a:latin typeface="Times New Roman" pitchFamily="18" charset="0"/>
              </a:rPr>
              <a:t> - Що таке акмеїзм?</a:t>
            </a:r>
          </a:p>
          <a:p>
            <a:pPr indent="361950"/>
            <a:r>
              <a:rPr lang="uk-UA" sz="2400" b="1" i="1" dirty="0">
                <a:latin typeface="Times New Roman" pitchFamily="18" charset="0"/>
              </a:rPr>
              <a:t> - Туга за світовою культурою.</a:t>
            </a:r>
          </a:p>
          <a:p>
            <a:pPr indent="361950"/>
            <a:r>
              <a:rPr lang="uk-UA" sz="2400" b="1" i="1" dirty="0">
                <a:latin typeface="Times New Roman" pitchFamily="18" charset="0"/>
              </a:rPr>
              <a:t>			Осип </a:t>
            </a:r>
            <a:r>
              <a:rPr lang="uk-UA" sz="2400" b="1" i="1" dirty="0" err="1">
                <a:latin typeface="Times New Roman" pitchFamily="18" charset="0"/>
              </a:rPr>
              <a:t>Мандельштам</a:t>
            </a:r>
            <a:endParaRPr lang="en-US" sz="2400" b="1" i="1" dirty="0">
              <a:latin typeface="Times New Roman" pitchFamily="18" charset="0"/>
            </a:endParaRPr>
          </a:p>
          <a:p>
            <a:pPr indent="361950"/>
            <a:endParaRPr lang="uk-UA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228600" y="1524000"/>
            <a:ext cx="470344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 після смерті в Санкт-Петербурзі відкрили  музей А. Ахматової у  будинку, в якому жила письменниця. Там знаходяться всі особисті речі поетеси.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7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628800"/>
            <a:ext cx="2893496" cy="376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omarov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2808287" cy="2880320"/>
          </a:xfrm>
          <a:prstGeom prst="rect">
            <a:avLst/>
          </a:prstGeom>
          <a:noFill/>
        </p:spPr>
      </p:pic>
      <p:pic>
        <p:nvPicPr>
          <p:cNvPr id="3" name="Picture 5" descr="komarov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2880320" cy="2880320"/>
          </a:xfrm>
          <a:prstGeom prst="rect">
            <a:avLst/>
          </a:prstGeom>
          <a:noFill/>
        </p:spPr>
      </p:pic>
      <p:pic>
        <p:nvPicPr>
          <p:cNvPr id="4" name="Picture 11" descr="sevas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2305050" cy="242088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9752" y="332656"/>
            <a:ext cx="374459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Могила Анни Ахматової</a:t>
            </a:r>
            <a:endParaRPr kumimoji="0" lang="ru-RU" sz="1600" b="1" i="1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47664" y="5013176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ru-RU" sz="1600" dirty="0" err="1">
                <a:latin typeface="Arial" charset="0"/>
              </a:rPr>
              <a:t>Меморіальна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1600" dirty="0" err="1">
                <a:latin typeface="Arial" charset="0"/>
              </a:rPr>
              <a:t>дошка</a:t>
            </a:r>
            <a:r>
              <a:rPr lang="ru-RU" sz="1600" dirty="0">
                <a:latin typeface="Arial" charset="0"/>
              </a:rPr>
              <a:t> в </a:t>
            </a:r>
            <a:r>
              <a:rPr lang="ru-RU" sz="1600" dirty="0" err="1">
                <a:latin typeface="Arial" charset="0"/>
              </a:rPr>
              <a:t>Севастополі</a:t>
            </a:r>
            <a:endParaRPr lang="ru-RU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umilev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76464" cy="3986053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95736" y="836712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ятник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Миколі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Гумільову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Анні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Ахматовій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Леву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Гумільову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Бежецьку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dess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952328" cy="4385732"/>
          </a:xfrm>
          <a:prstGeom prst="rect">
            <a:avLst/>
          </a:prstGeom>
          <a:noFill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27584" y="1844824"/>
            <a:ext cx="35990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800" dirty="0" err="1"/>
              <a:t>Надпис</a:t>
            </a:r>
            <a:r>
              <a:rPr lang="ru-RU" sz="2800" dirty="0"/>
              <a:t> на </a:t>
            </a:r>
            <a:r>
              <a:rPr lang="ru-RU" sz="2800" dirty="0" err="1"/>
              <a:t>пам</a:t>
            </a:r>
            <a:r>
              <a:rPr lang="en-US" sz="2800" dirty="0"/>
              <a:t>”</a:t>
            </a:r>
            <a:r>
              <a:rPr lang="ru-RU" sz="2800" dirty="0" err="1"/>
              <a:t>ятнику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"Здесь в глубине аллеи находился дом, где родилась Анна Андреевна Ахматова (Горенко) - русский поэт 1889-1989".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91683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solidFill>
                  <a:srgbClr val="FF0000"/>
                </a:solidFill>
              </a:rPr>
              <a:t>Дякую за увагу</a:t>
            </a:r>
            <a:endParaRPr lang="uk-UA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68310" y="1351867"/>
          <a:ext cx="7786742" cy="549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0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Акмеїзм (“акме” – грец. “ясність”, “вершина”)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932040" y="1916113"/>
            <a:ext cx="3967485" cy="23769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Поетеса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Письменник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Літературознавець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Літературний критик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Перекладач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Picture 5" descr="200px-%D0%90%D1%85%D0%BC%D0%B0%D1%82%D0%BE%D0%B2%D0%B0_1922">
            <a:hlinkClick r:id="rId2" tooltip="Ахматова 1922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743325" cy="4897438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0"/>
            <a:ext cx="8301037" cy="2519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Горенко Анна Андр</a:t>
            </a:r>
            <a:r>
              <a:rPr kumimoji="0" lang="uk-UA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ії</a:t>
            </a: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вна (Ахматова)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(1889-1966)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661248"/>
            <a:ext cx="8820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i="1" dirty="0">
                <a:latin typeface="Monotype Corsiva" pitchFamily="66" charset="0"/>
              </a:rPr>
              <a:t>Я </a:t>
            </a:r>
            <a:r>
              <a:rPr lang="ru-RU" sz="4000" i="1" dirty="0" err="1">
                <a:latin typeface="Monotype Corsiva" pitchFamily="66" charset="0"/>
              </a:rPr>
              <a:t>була</a:t>
            </a:r>
            <a:r>
              <a:rPr lang="ru-RU" sz="4000" i="1" dirty="0">
                <a:latin typeface="Monotype Corsiva" pitchFamily="66" charset="0"/>
              </a:rPr>
              <a:t> </a:t>
            </a:r>
            <a:r>
              <a:rPr lang="ru-RU" sz="4000" i="1" dirty="0" err="1">
                <a:latin typeface="Monotype Corsiva" pitchFamily="66" charset="0"/>
              </a:rPr>
              <a:t>тоді</a:t>
            </a:r>
            <a:r>
              <a:rPr lang="ru-RU" sz="4000" i="1" dirty="0">
                <a:latin typeface="Monotype Corsiva" pitchFamily="66" charset="0"/>
              </a:rPr>
              <a:t> </a:t>
            </a:r>
            <a:r>
              <a:rPr lang="ru-RU" sz="4000" i="1" dirty="0" err="1">
                <a:latin typeface="Monotype Corsiva" pitchFamily="66" charset="0"/>
              </a:rPr>
              <a:t>з</a:t>
            </a:r>
            <a:r>
              <a:rPr lang="ru-RU" sz="4000" i="1" dirty="0">
                <a:latin typeface="Monotype Corsiva" pitchFamily="66" charset="0"/>
              </a:rPr>
              <a:t> </a:t>
            </a:r>
            <a:r>
              <a:rPr lang="ru-RU" sz="4000" i="1" dirty="0" err="1">
                <a:latin typeface="Monotype Corsiva" pitchFamily="66" charset="0"/>
              </a:rPr>
              <a:t>моїм</a:t>
            </a:r>
            <a:r>
              <a:rPr lang="ru-RU" sz="4000" i="1" dirty="0">
                <a:latin typeface="Monotype Corsiva" pitchFamily="66" charset="0"/>
              </a:rPr>
              <a:t> народом, там, де </a:t>
            </a:r>
            <a:r>
              <a:rPr lang="ru-RU" sz="4000" i="1" dirty="0" err="1">
                <a:latin typeface="Monotype Corsiva" pitchFamily="66" charset="0"/>
              </a:rPr>
              <a:t>мій</a:t>
            </a:r>
            <a:r>
              <a:rPr lang="ru-RU" sz="4000" i="1" dirty="0">
                <a:latin typeface="Monotype Corsiva" pitchFamily="66" charset="0"/>
              </a:rPr>
              <a:t> народ, на </a:t>
            </a:r>
            <a:r>
              <a:rPr lang="ru-RU" sz="4000" i="1" dirty="0" err="1">
                <a:latin typeface="Monotype Corsiva" pitchFamily="66" charset="0"/>
              </a:rPr>
              <a:t>нещастя</a:t>
            </a:r>
            <a:r>
              <a:rPr lang="ru-RU" sz="4000" i="1" dirty="0">
                <a:latin typeface="Monotype Corsiva" pitchFamily="66" charset="0"/>
              </a:rPr>
              <a:t>, </a:t>
            </a:r>
            <a:r>
              <a:rPr lang="ru-RU" sz="4000" i="1" dirty="0" err="1">
                <a:latin typeface="Monotype Corsiva" pitchFamily="66" charset="0"/>
              </a:rPr>
              <a:t>був</a:t>
            </a:r>
            <a:endParaRPr lang="ru-RU" sz="40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5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04056"/>
            <a:ext cx="7308304" cy="602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Біографія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Народилася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Одещині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Великий Фонтан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сім'ї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потомственого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дворянина 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інженера-механіка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флоту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відставці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А. А. Горенко,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став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після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переїзду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столицю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колезьким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асесором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чиновником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особливих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доручень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Держконтролю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Її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Еразмівна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Стогова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полягала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віддаленому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спорідненні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Ганною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Буніною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вважається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першою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російською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поетесою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Своїм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предком по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материнській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лінії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Ахматова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вважала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ординського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хана Ахмата,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імені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згодом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утворила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псевдонім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Администратор\Desktop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57173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?id=22898922&amp;tov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808287" cy="3311525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16632"/>
            <a:ext cx="8229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Батьки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i?id=9966458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535237" cy="338455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30663" y="4725144"/>
            <a:ext cx="511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Arial" charset="0"/>
              </a:rPr>
              <a:t>Інна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Еразмівна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Стогова</a:t>
            </a:r>
            <a:r>
              <a:rPr lang="ru-RU" dirty="0">
                <a:latin typeface="Arial" charset="0"/>
              </a:rPr>
              <a:t>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4797152"/>
            <a:ext cx="341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charset="0"/>
              </a:rPr>
              <a:t>Андрій</a:t>
            </a:r>
            <a:r>
              <a:rPr lang="ru-RU" sz="2400" dirty="0">
                <a:latin typeface="Arial" charset="0"/>
              </a:rPr>
              <a:t> Антонович Горенко.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764704"/>
            <a:ext cx="4724400" cy="53614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1905 р. після розлучення батьків Ахматова з матір'ю переїхала до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Евпаторії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 1906 - 1907 рр. вона вчилася у випускному класі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Маріїнської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гімназії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7336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Кожне літо проводила під Севастополем, де за сміливість і норовливість отримала прізвисько «дика дівчинка» . За її власними словами:</a:t>
            </a:r>
          </a:p>
          <a:p>
            <a:r>
              <a:rPr lang="uk-UA" sz="2000" i="1" u="sng" dirty="0" smtClean="0"/>
              <a:t>Я отримала прізвисько «дика дівчинка», бо ходила босоніж, бродила без капелюха і т.д., кидалася з човна у відкрите море, купалася під час шторму, і засмагала до того, що сходила шкіра, і всім цим шокувала провінційних севастопольських панянок . »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Згадуючи дитинство, поетеса писала:</a:t>
            </a:r>
            <a:br>
              <a:rPr lang="uk-UA" sz="2000" dirty="0" smtClean="0"/>
            </a:br>
            <a:r>
              <a:rPr lang="uk-UA" sz="2000" i="1" u="sng" dirty="0" smtClean="0"/>
              <a:t>«Мої перші спогади - </a:t>
            </a:r>
            <a:r>
              <a:rPr lang="uk-UA" sz="2000" i="1" u="sng" dirty="0" err="1" smtClean="0"/>
              <a:t>царськосільський</a:t>
            </a:r>
            <a:r>
              <a:rPr lang="uk-UA" sz="2000" i="1" u="sng" dirty="0" smtClean="0"/>
              <a:t>: зелене, сире пишність парків, вигін, куди мене водила няня, іподром, де скакали маленькі строкаті конячки, старий вокзал і щось інше, що увійшло згодом у «</a:t>
            </a:r>
            <a:r>
              <a:rPr lang="uk-UA" sz="2000" i="1" u="sng" dirty="0" err="1" smtClean="0"/>
              <a:t>Царськосельський</a:t>
            </a:r>
            <a:r>
              <a:rPr lang="uk-UA" sz="2000" i="1" u="sng" dirty="0" smtClean="0"/>
              <a:t> оду ». Кожне літо я проводила під Севастополем, на березі Стрілецької бухти, і там подружилася з морем. Найсильніше враження цих років - древній Херсонес, біля якого ми жили.</a:t>
            </a:r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1988840"/>
            <a:ext cx="2141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 1908 - 1910 рр. - на юридичному відділенні Київських вищих жіночих курсів.</a:t>
            </a:r>
            <a:r>
              <a:rPr lang="ru-RU" sz="2800" b="1" dirty="0" smtClean="0"/>
              <a:t> </a:t>
            </a:r>
            <a:endParaRPr lang="uk-UA" sz="2800" b="1" dirty="0"/>
          </a:p>
        </p:txBody>
      </p:sp>
      <p:pic>
        <p:nvPicPr>
          <p:cNvPr id="2050" name="Picture 2" descr="http://rusrep.ru/images/photo/1362525510236758_big_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68863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635</Words>
  <Application>Microsoft Office PowerPoint</Application>
  <PresentationFormat>Экран (4:3)</PresentationFormat>
  <Paragraphs>54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Гевко</dc:creator>
  <cp:lastModifiedBy>Галинка</cp:lastModifiedBy>
  <cp:revision>5</cp:revision>
  <dcterms:created xsi:type="dcterms:W3CDTF">2013-12-03T17:30:26Z</dcterms:created>
  <dcterms:modified xsi:type="dcterms:W3CDTF">2013-12-03T21:51:45Z</dcterms:modified>
</cp:coreProperties>
</file>