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8%D1%82%D1%83%D1%87%D0%BD%D0%B8%D0%B9_%D1%81%D1%83%D0%BF%D1%83%D1%82%D0%BD%D0%B8%D0%BA" TargetMode="External"/><Relationship Id="rId2" Type="http://schemas.openxmlformats.org/officeDocument/2006/relationships/hyperlink" Target="http://uk.wikipedia.org/wiki/%D0%A1%D0%A0%D0%A1%D0%A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Астроф</a:t>
            </a:r>
            <a:r>
              <a:rPr lang="uk-UA" dirty="0" smtClean="0"/>
              <a:t>і</a:t>
            </a:r>
            <a:r>
              <a:rPr lang="ru-RU" dirty="0" err="1" smtClean="0"/>
              <a:t>зика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4953000"/>
            <a:ext cx="3124200" cy="1502898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Підготували </a:t>
            </a:r>
            <a:r>
              <a:rPr lang="uk-UA" dirty="0" smtClean="0"/>
              <a:t>учениця 6-А класу </a:t>
            </a:r>
            <a:r>
              <a:rPr lang="uk-UA" dirty="0" err="1" smtClean="0"/>
              <a:t>Федун</a:t>
            </a:r>
            <a:r>
              <a:rPr lang="uk-UA" dirty="0" smtClean="0"/>
              <a:t> Юлія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Вклад радянських вчених у розвиток астрофізики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0922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Академік В.А.Амбарцумян та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фундаментальні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вивченні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газових</a:t>
            </a:r>
            <a:r>
              <a:rPr lang="ru-RU" sz="2400" dirty="0" smtClean="0"/>
              <a:t> туманностей та </a:t>
            </a:r>
            <a:r>
              <a:rPr lang="ru-RU" sz="2400" dirty="0" err="1" smtClean="0"/>
              <a:t>зоряних</a:t>
            </a:r>
            <a:r>
              <a:rPr lang="ru-RU" sz="2400" dirty="0" smtClean="0"/>
              <a:t> атмосфер,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розсіяння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світла</a:t>
            </a:r>
            <a:r>
              <a:rPr lang="ru-RU" sz="2400" dirty="0" smtClean="0"/>
              <a:t>, </a:t>
            </a:r>
            <a:r>
              <a:rPr lang="ru-RU" sz="2400" dirty="0" err="1" smtClean="0"/>
              <a:t>фізики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нестаціонарних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зір</a:t>
            </a:r>
            <a:r>
              <a:rPr lang="ru-RU" sz="2400" dirty="0" smtClean="0"/>
              <a:t> та в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галузях</a:t>
            </a:r>
            <a:r>
              <a:rPr lang="ru-RU" sz="2400" dirty="0" smtClean="0"/>
              <a:t> </a:t>
            </a:r>
            <a:r>
              <a:rPr lang="ru-RU" sz="2400" dirty="0" err="1" smtClean="0"/>
              <a:t>астрофізики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Вивчення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Сонці</a:t>
            </a:r>
            <a:r>
              <a:rPr lang="ru-RU" sz="2400" dirty="0" smtClean="0"/>
              <a:t> (Е.Р.Мустель, </a:t>
            </a:r>
            <a:r>
              <a:rPr lang="ru-RU" sz="2400" dirty="0" err="1" smtClean="0"/>
              <a:t>А.Б.Сєверний</a:t>
            </a:r>
            <a:r>
              <a:rPr lang="ru-RU" sz="2400" dirty="0" smtClean="0"/>
              <a:t>, В.О.Крат, </a:t>
            </a:r>
            <a:r>
              <a:rPr lang="ru-RU" sz="2400" dirty="0" err="1" smtClean="0"/>
              <a:t>Й.С.Шкловський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)</a:t>
            </a:r>
          </a:p>
          <a:p>
            <a:r>
              <a:rPr lang="ru-RU" sz="2400" dirty="0" err="1" smtClean="0"/>
              <a:t>Вивченні</a:t>
            </a:r>
            <a:r>
              <a:rPr lang="ru-RU" sz="2400" dirty="0" smtClean="0"/>
              <a:t> планет (Г.А.Тихов, </a:t>
            </a:r>
            <a:r>
              <a:rPr lang="ru-RU" sz="2400" dirty="0" err="1" smtClean="0"/>
              <a:t>М.П.Барабашов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).</a:t>
            </a:r>
          </a:p>
          <a:p>
            <a:r>
              <a:rPr lang="uk-UA" sz="2400" dirty="0" smtClean="0"/>
              <a:t>Вивчення </a:t>
            </a:r>
            <a:r>
              <a:rPr lang="ru-RU" sz="2400" dirty="0" err="1" smtClean="0"/>
              <a:t>міжпланетного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(</a:t>
            </a:r>
            <a:r>
              <a:rPr lang="ru-RU" sz="2400" dirty="0" err="1" smtClean="0"/>
              <a:t>В.Г.Фесенков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848600" cy="758952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Провідні</a:t>
            </a:r>
            <a:r>
              <a:rPr lang="ru-RU" sz="3600" dirty="0" smtClean="0"/>
              <a:t> </a:t>
            </a:r>
            <a:r>
              <a:rPr lang="ru-RU" sz="3600" dirty="0" err="1" smtClean="0"/>
              <a:t>науково-дослідницькі</a:t>
            </a:r>
            <a:r>
              <a:rPr lang="ru-RU" sz="3600" dirty="0" smtClean="0"/>
              <a:t> установи СРСР в </a:t>
            </a:r>
            <a:r>
              <a:rPr lang="ru-RU" sz="3600" dirty="0" err="1" smtClean="0"/>
              <a:t>галузі</a:t>
            </a:r>
            <a:r>
              <a:rPr lang="ru-RU" sz="3600" dirty="0" smtClean="0"/>
              <a:t> </a:t>
            </a:r>
            <a:r>
              <a:rPr lang="ru-RU" sz="3600" dirty="0" err="1" smtClean="0"/>
              <a:t>астрофізики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1778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Кримська </a:t>
            </a:r>
            <a:r>
              <a:rPr lang="ru-RU" dirty="0" err="1" smtClean="0"/>
              <a:t>астрофізична</a:t>
            </a:r>
            <a:r>
              <a:rPr lang="ru-RU" dirty="0" smtClean="0"/>
              <a:t> </a:t>
            </a:r>
            <a:r>
              <a:rPr lang="ru-RU" dirty="0" err="1" smtClean="0"/>
              <a:t>обсерваторія</a:t>
            </a:r>
            <a:r>
              <a:rPr lang="ru-RU" dirty="0" smtClean="0"/>
              <a:t> АН СРСР</a:t>
            </a:r>
          </a:p>
          <a:p>
            <a:r>
              <a:rPr lang="ru-RU" dirty="0" smtClean="0"/>
              <a:t>Головна (</a:t>
            </a:r>
            <a:r>
              <a:rPr lang="ru-RU" dirty="0" err="1" smtClean="0"/>
              <a:t>Пулковська</a:t>
            </a:r>
            <a:r>
              <a:rPr lang="ru-RU" dirty="0" smtClean="0"/>
              <a:t>) </a:t>
            </a:r>
            <a:r>
              <a:rPr lang="ru-RU" dirty="0" err="1" smtClean="0"/>
              <a:t>астрономічна</a:t>
            </a:r>
            <a:r>
              <a:rPr lang="ru-RU" dirty="0" smtClean="0"/>
              <a:t> </a:t>
            </a:r>
            <a:r>
              <a:rPr lang="ru-RU" dirty="0" err="1" smtClean="0"/>
              <a:t>обсерваторія</a:t>
            </a:r>
            <a:r>
              <a:rPr lang="ru-RU" dirty="0" smtClean="0"/>
              <a:t> АН СРСР</a:t>
            </a:r>
          </a:p>
          <a:p>
            <a:r>
              <a:rPr lang="ru-RU" dirty="0" err="1" smtClean="0"/>
              <a:t>Астрономічний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</a:t>
            </a:r>
            <a:r>
              <a:rPr lang="ru-RU" dirty="0" err="1" smtClean="0"/>
              <a:t>Штернберга</a:t>
            </a:r>
            <a:r>
              <a:rPr lang="ru-RU" dirty="0" smtClean="0"/>
              <a:t> МДУ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32000" contrast="-40000"/>
          </a:blip>
          <a:srcRect/>
          <a:stretch>
            <a:fillRect/>
          </a:stretch>
        </p:blipFill>
        <p:spPr bwMode="auto">
          <a:xfrm>
            <a:off x="381000" y="1524000"/>
            <a:ext cx="8001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Астрофізика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розділ астрономії,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вивчає</a:t>
            </a:r>
            <a:r>
              <a:rPr lang="ru-RU" b="1" dirty="0" smtClean="0"/>
              <a:t> всю </a:t>
            </a:r>
            <a:r>
              <a:rPr lang="ru-RU" b="1" dirty="0" err="1" smtClean="0"/>
              <a:t>різноманітність</a:t>
            </a:r>
            <a:r>
              <a:rPr lang="ru-RU" b="1" dirty="0" smtClean="0"/>
              <a:t> фізичних </a:t>
            </a:r>
            <a:r>
              <a:rPr lang="ru-RU" b="1" dirty="0" err="1" smtClean="0"/>
              <a:t>явищ</a:t>
            </a:r>
            <a:r>
              <a:rPr lang="ru-RU" b="1" dirty="0" smtClean="0"/>
              <a:t> у Всесвіті.</a:t>
            </a:r>
          </a:p>
          <a:p>
            <a:r>
              <a:rPr lang="ru-RU" b="1" dirty="0" smtClean="0"/>
              <a:t>розділ астрономії,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вивчає</a:t>
            </a:r>
            <a:r>
              <a:rPr lang="ru-RU" b="1" dirty="0" smtClean="0"/>
              <a:t> </a:t>
            </a:r>
            <a:r>
              <a:rPr lang="ru-RU" b="1" dirty="0" err="1" smtClean="0"/>
              <a:t>фізичний</a:t>
            </a:r>
            <a:r>
              <a:rPr lang="ru-RU" b="1" dirty="0" smtClean="0"/>
              <a:t> стан і хімічний склад </a:t>
            </a:r>
            <a:r>
              <a:rPr lang="ru-RU" b="1" dirty="0" err="1" smtClean="0"/>
              <a:t>небесних</a:t>
            </a:r>
            <a:r>
              <a:rPr lang="ru-RU" b="1" dirty="0" smtClean="0"/>
              <a:t> </a:t>
            </a:r>
            <a:r>
              <a:rPr lang="ru-RU" b="1" dirty="0" err="1" smtClean="0"/>
              <a:t>тіл</a:t>
            </a:r>
            <a:r>
              <a:rPr lang="ru-RU" b="1" dirty="0" smtClean="0"/>
              <a:t> і </a:t>
            </a:r>
            <a:r>
              <a:rPr lang="ru-RU" b="1" dirty="0" err="1" smtClean="0"/>
              <a:t>міжзоряного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відбуваються</a:t>
            </a:r>
            <a:r>
              <a:rPr lang="ru-RU" b="1" dirty="0" smtClean="0"/>
              <a:t> в них.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4038600" cy="4648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Астрофізика</a:t>
            </a:r>
            <a:r>
              <a:rPr lang="ru-RU" dirty="0" smtClean="0"/>
              <a:t> </a:t>
            </a:r>
            <a:r>
              <a:rPr lang="ru-RU" dirty="0" err="1" smtClean="0"/>
              <a:t>розпочала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спектроскопії в 19 </a:t>
            </a:r>
            <a:r>
              <a:rPr lang="ru-RU" dirty="0" err="1" smtClean="0"/>
              <a:t>столітті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дозволило астрономам </a:t>
            </a:r>
            <a:r>
              <a:rPr lang="ru-RU" dirty="0" err="1" smtClean="0"/>
              <a:t>аналізувати</a:t>
            </a:r>
            <a:r>
              <a:rPr lang="ru-RU" dirty="0" smtClean="0"/>
              <a:t> склад </a:t>
            </a:r>
            <a:r>
              <a:rPr lang="ru-RU" dirty="0" err="1" smtClean="0"/>
              <a:t>зір</a:t>
            </a:r>
            <a:r>
              <a:rPr lang="ru-RU" dirty="0" smtClean="0"/>
              <a:t> за </a:t>
            </a:r>
            <a:r>
              <a:rPr lang="ru-RU" dirty="0" err="1" smtClean="0"/>
              <a:t>випромінюваним</a:t>
            </a:r>
            <a:r>
              <a:rPr lang="ru-RU" dirty="0" smtClean="0"/>
              <a:t> ними </a:t>
            </a:r>
            <a:r>
              <a:rPr lang="ru-RU" dirty="0" err="1" smtClean="0"/>
              <a:t>світлом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Астрофізики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</a:t>
            </a:r>
            <a:r>
              <a:rPr lang="ru-RU" dirty="0" err="1" smtClean="0"/>
              <a:t>Всесвіт</a:t>
            </a:r>
            <a:r>
              <a:rPr lang="ru-RU" dirty="0" smtClean="0"/>
              <a:t> як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лабораторію</a:t>
            </a:r>
            <a:r>
              <a:rPr lang="ru-RU" dirty="0" smtClean="0"/>
              <a:t>, у </a:t>
            </a:r>
            <a:r>
              <a:rPr lang="ru-RU" dirty="0" err="1" smtClean="0"/>
              <a:t>якій</a:t>
            </a:r>
            <a:r>
              <a:rPr lang="ru-RU" dirty="0" smtClean="0"/>
              <a:t>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вивчати</a:t>
            </a:r>
            <a:r>
              <a:rPr lang="ru-RU" dirty="0" smtClean="0"/>
              <a:t> </a:t>
            </a:r>
            <a:r>
              <a:rPr lang="ru-RU" dirty="0" err="1" smtClean="0"/>
              <a:t>матерію</a:t>
            </a:r>
            <a:r>
              <a:rPr lang="ru-RU" dirty="0" smtClean="0"/>
              <a:t> при різних температурах, </a:t>
            </a:r>
            <a:r>
              <a:rPr lang="ru-RU" dirty="0" err="1" smtClean="0"/>
              <a:t>тиску</a:t>
            </a:r>
            <a:r>
              <a:rPr lang="ru-RU" dirty="0" smtClean="0"/>
              <a:t> і </a:t>
            </a:r>
            <a:r>
              <a:rPr lang="ru-RU" dirty="0" err="1" smtClean="0"/>
              <a:t>щільності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недосяжні</a:t>
            </a:r>
            <a:r>
              <a:rPr lang="ru-RU" dirty="0" smtClean="0"/>
              <a:t> на Землі.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399" y="2209800"/>
            <a:ext cx="4803601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Розвиток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254009"/>
          </a:xfrm>
        </p:spPr>
        <p:txBody>
          <a:bodyPr/>
          <a:lstStyle/>
          <a:p>
            <a:r>
              <a:rPr lang="ru-RU" dirty="0" smtClean="0"/>
              <a:t>На початку 20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розроблення</a:t>
            </a:r>
            <a:r>
              <a:rPr lang="ru-RU" dirty="0" smtClean="0"/>
              <a:t> теоретичної </a:t>
            </a:r>
            <a:r>
              <a:rPr lang="ru-RU" dirty="0" err="1" smtClean="0"/>
              <a:t>фізики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і атомної </a:t>
            </a:r>
            <a:r>
              <a:rPr lang="ru-RU" dirty="0" err="1" smtClean="0"/>
              <a:t>фізики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 стали </a:t>
            </a:r>
            <a:r>
              <a:rPr lang="ru-RU" dirty="0" err="1" smtClean="0"/>
              <a:t>передумовою</a:t>
            </a:r>
            <a:r>
              <a:rPr lang="ru-RU" dirty="0" smtClean="0"/>
              <a:t> </a:t>
            </a:r>
            <a:r>
              <a:rPr lang="ru-RU" dirty="0" err="1" smtClean="0"/>
              <a:t>інтенсивного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астрофізики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розділи</a:t>
            </a:r>
            <a:r>
              <a:rPr lang="ru-RU" dirty="0" smtClean="0"/>
              <a:t> </a:t>
            </a:r>
            <a:r>
              <a:rPr lang="ru-RU" dirty="0" err="1" smtClean="0"/>
              <a:t>астрофізики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514600"/>
            <a:ext cx="7162800" cy="3200400"/>
          </a:xfrm>
        </p:spPr>
        <p:txBody>
          <a:bodyPr/>
          <a:lstStyle/>
          <a:p>
            <a:r>
              <a:rPr lang="ru-RU" dirty="0" smtClean="0"/>
              <a:t>Ф</a:t>
            </a:r>
            <a:r>
              <a:rPr lang="uk-UA" dirty="0" err="1" smtClean="0"/>
              <a:t>ізика</a:t>
            </a:r>
            <a:r>
              <a:rPr lang="uk-UA" dirty="0" smtClean="0"/>
              <a:t> Сонця</a:t>
            </a:r>
          </a:p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зоряних</a:t>
            </a:r>
            <a:r>
              <a:rPr lang="ru-RU" dirty="0" smtClean="0"/>
              <a:t> атмосфер</a:t>
            </a:r>
          </a:p>
          <a:p>
            <a:r>
              <a:rPr lang="ru-RU" dirty="0" err="1" smtClean="0"/>
              <a:t>фізика</a:t>
            </a:r>
            <a:r>
              <a:rPr lang="ru-RU" dirty="0" smtClean="0"/>
              <a:t> </a:t>
            </a:r>
            <a:r>
              <a:rPr lang="ru-RU" dirty="0" err="1" smtClean="0"/>
              <a:t>газових</a:t>
            </a:r>
            <a:r>
              <a:rPr lang="ru-RU" dirty="0" smtClean="0"/>
              <a:t> туманностей</a:t>
            </a:r>
          </a:p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endParaRPr lang="ru-RU" dirty="0" smtClean="0"/>
          </a:p>
          <a:p>
            <a:r>
              <a:rPr lang="ru-RU" dirty="0" err="1" smtClean="0"/>
              <a:t>фізика</a:t>
            </a:r>
            <a:r>
              <a:rPr lang="ru-RU" dirty="0" smtClean="0"/>
              <a:t> планет</a:t>
            </a:r>
            <a:endParaRPr lang="ru-RU" dirty="0"/>
          </a:p>
        </p:txBody>
      </p:sp>
      <p:sp>
        <p:nvSpPr>
          <p:cNvPr id="5" name="Стрелка углом 4"/>
          <p:cNvSpPr/>
          <p:nvPr/>
        </p:nvSpPr>
        <p:spPr>
          <a:xfrm flipV="1">
            <a:off x="609600" y="1524000"/>
            <a:ext cx="762000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углом 5"/>
          <p:cNvSpPr/>
          <p:nvPr/>
        </p:nvSpPr>
        <p:spPr>
          <a:xfrm flipV="1">
            <a:off x="685800" y="2819400"/>
            <a:ext cx="7620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 flipV="1">
            <a:off x="685800" y="3352800"/>
            <a:ext cx="7620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flipV="1">
            <a:off x="685800" y="3886200"/>
            <a:ext cx="7620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flipV="1">
            <a:off x="762000" y="4419600"/>
            <a:ext cx="7620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pPr algn="ctr"/>
            <a:r>
              <a:rPr lang="uk-UA" dirty="0" smtClean="0"/>
              <a:t>Астрофізика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2166708">
            <a:off x="2074253" y="1458579"/>
            <a:ext cx="533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358158">
            <a:off x="6198912" y="1377088"/>
            <a:ext cx="533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2438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Практична</a:t>
            </a:r>
          </a:p>
          <a:p>
            <a:r>
              <a:rPr lang="uk-UA" b="1" dirty="0" smtClean="0"/>
              <a:t>(</a:t>
            </a:r>
            <a:r>
              <a:rPr lang="ru-RU" dirty="0" err="1" smtClean="0"/>
              <a:t>розробляє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небесних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uk-UA" b="1" dirty="0" smtClean="0"/>
              <a:t>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819400"/>
            <a:ext cx="3048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Теоретична</a:t>
            </a:r>
          </a:p>
          <a:p>
            <a:r>
              <a:rPr lang="uk-UA" b="1" dirty="0" smtClean="0"/>
              <a:t>(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для </a:t>
            </a:r>
            <a:r>
              <a:rPr lang="ru-RU" dirty="0" err="1" smtClean="0"/>
              <a:t>з'ясування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небесних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uk-UA" b="1" dirty="0" smtClean="0"/>
              <a:t>)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43400"/>
            <a:ext cx="2514600" cy="2294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19600"/>
            <a:ext cx="3286125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209800"/>
            <a:ext cx="238125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Області досліджень: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Елементарні </a:t>
            </a:r>
            <a:r>
              <a:rPr lang="ru-RU" dirty="0" err="1" smtClean="0"/>
              <a:t>частинки</a:t>
            </a:r>
            <a:r>
              <a:rPr lang="ru-RU" dirty="0" smtClean="0"/>
              <a:t> і поля в </a:t>
            </a:r>
            <a:r>
              <a:rPr lang="ru-RU" dirty="0" err="1" smtClean="0"/>
              <a:t>астрофізиці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. </a:t>
            </a:r>
            <a:r>
              <a:rPr lang="ru-RU" dirty="0" err="1" smtClean="0"/>
              <a:t>Походження</a:t>
            </a:r>
            <a:r>
              <a:rPr lang="ru-RU" dirty="0" smtClean="0"/>
              <a:t> елементів.</a:t>
            </a:r>
          </a:p>
          <a:p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будова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. Атмосфери </a:t>
            </a:r>
            <a:r>
              <a:rPr lang="ru-RU" dirty="0" err="1" smtClean="0"/>
              <a:t>зір</a:t>
            </a:r>
            <a:r>
              <a:rPr lang="ru-RU" dirty="0" smtClean="0"/>
              <a:t>. </a:t>
            </a:r>
            <a:r>
              <a:rPr lang="ru-RU" dirty="0" err="1" smtClean="0"/>
              <a:t>Навколозоряні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Змінні </a:t>
            </a:r>
            <a:r>
              <a:rPr lang="ru-RU" dirty="0" err="1" smtClean="0"/>
              <a:t>зорі</a:t>
            </a:r>
            <a:r>
              <a:rPr lang="ru-RU" dirty="0" smtClean="0"/>
              <a:t>. </a:t>
            </a:r>
            <a:r>
              <a:rPr lang="ru-RU" dirty="0" err="1" smtClean="0"/>
              <a:t>Подвійні</a:t>
            </a:r>
            <a:r>
              <a:rPr lang="ru-RU" dirty="0" smtClean="0"/>
              <a:t> та </a:t>
            </a:r>
            <a:r>
              <a:rPr lang="ru-RU" dirty="0" err="1" smtClean="0"/>
              <a:t>кратні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. </a:t>
            </a:r>
            <a:r>
              <a:rPr lang="ru-RU" dirty="0" err="1" smtClean="0"/>
              <a:t>Зоряні</a:t>
            </a:r>
            <a:r>
              <a:rPr lang="ru-RU" dirty="0" smtClean="0"/>
              <a:t> </a:t>
            </a:r>
            <a:r>
              <a:rPr lang="ru-RU" dirty="0" err="1" smtClean="0"/>
              <a:t>скупчення</a:t>
            </a:r>
            <a:r>
              <a:rPr lang="ru-RU" dirty="0" smtClean="0"/>
              <a:t>, </a:t>
            </a:r>
            <a:r>
              <a:rPr lang="ru-RU" dirty="0" err="1" smtClean="0"/>
              <a:t>асоціації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Міжзоряне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. </a:t>
            </a:r>
            <a:r>
              <a:rPr lang="ru-RU" dirty="0" err="1" smtClean="0"/>
              <a:t>Молекули</a:t>
            </a:r>
            <a:r>
              <a:rPr lang="ru-RU" dirty="0" smtClean="0"/>
              <a:t> в </a:t>
            </a:r>
            <a:r>
              <a:rPr lang="ru-RU" dirty="0" err="1" smtClean="0"/>
              <a:t>міжзоряному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Кінематика</a:t>
            </a:r>
            <a:r>
              <a:rPr lang="ru-RU" dirty="0" smtClean="0"/>
              <a:t> та </a:t>
            </a:r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 smtClean="0"/>
              <a:t>зоряних</a:t>
            </a:r>
            <a:r>
              <a:rPr lang="ru-RU" dirty="0" smtClean="0"/>
              <a:t> систем.</a:t>
            </a:r>
          </a:p>
          <a:p>
            <a:r>
              <a:rPr lang="ru-RU" dirty="0" smtClean="0"/>
              <a:t>Будова і еволюція галактик.</a:t>
            </a:r>
          </a:p>
          <a:p>
            <a:r>
              <a:rPr lang="ru-RU" dirty="0" smtClean="0"/>
              <a:t>Теплове </a:t>
            </a:r>
            <a:r>
              <a:rPr lang="ru-RU" dirty="0" err="1" smtClean="0"/>
              <a:t>радіовипромінювання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Космічні </a:t>
            </a:r>
            <a:r>
              <a:rPr lang="ru-RU" dirty="0" err="1" smtClean="0"/>
              <a:t>промені</a:t>
            </a:r>
            <a:r>
              <a:rPr lang="ru-RU" dirty="0" smtClean="0"/>
              <a:t>, </a:t>
            </a:r>
            <a:r>
              <a:rPr lang="ru-RU" dirty="0" err="1" smtClean="0"/>
              <a:t>радіовипромінювання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</a:t>
            </a:r>
            <a:r>
              <a:rPr lang="ru-RU" dirty="0" err="1" smtClean="0"/>
              <a:t>наднових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Радіовипромінювання</a:t>
            </a:r>
            <a:r>
              <a:rPr lang="ru-RU" dirty="0" smtClean="0"/>
              <a:t> Місяця, планет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Радіовипромінювання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Радіоджерела</a:t>
            </a:r>
            <a:r>
              <a:rPr lang="ru-RU" dirty="0" smtClean="0"/>
              <a:t> в Галактиці, </a:t>
            </a:r>
            <a:r>
              <a:rPr lang="ru-RU" dirty="0" err="1" smtClean="0"/>
              <a:t>будова</a:t>
            </a:r>
            <a:r>
              <a:rPr lang="ru-RU" dirty="0" smtClean="0"/>
              <a:t> Галактики за </a:t>
            </a:r>
            <a:r>
              <a:rPr lang="ru-RU" dirty="0" err="1" smtClean="0"/>
              <a:t>радіоданими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Методи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та </a:t>
            </a:r>
            <a:r>
              <a:rPr lang="ru-RU" dirty="0" err="1" smtClean="0"/>
              <a:t>фізико-математичні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апаратури</a:t>
            </a:r>
            <a:r>
              <a:rPr lang="ru-RU" dirty="0" smtClean="0"/>
              <a:t> для </a:t>
            </a:r>
            <a:r>
              <a:rPr lang="ru-RU" dirty="0" err="1" smtClean="0"/>
              <a:t>астрофізичних</a:t>
            </a:r>
            <a:r>
              <a:rPr lang="ru-RU" dirty="0" smtClean="0"/>
              <a:t> та </a:t>
            </a:r>
            <a:r>
              <a:rPr lang="ru-RU" dirty="0" err="1" smtClean="0"/>
              <a:t>радіоастрономічних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Методи астрофізики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517582">
            <a:off x="1303221" y="1501323"/>
            <a:ext cx="609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810000" y="1524000"/>
            <a:ext cx="609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979911">
            <a:off x="6807031" y="1498969"/>
            <a:ext cx="609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2400" y="3200401"/>
            <a:ext cx="19812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Астрометрія</a:t>
            </a:r>
          </a:p>
          <a:p>
            <a:r>
              <a:rPr lang="uk-UA" sz="1600" dirty="0" smtClean="0"/>
              <a:t>(завдання: </a:t>
            </a:r>
            <a:r>
              <a:rPr lang="ru-RU" sz="1600" dirty="0" err="1" smtClean="0"/>
              <a:t>вимірювання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розташування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блиску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небесних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тіл</a:t>
            </a:r>
            <a:r>
              <a:rPr lang="ru-RU" sz="1600" dirty="0" smtClean="0"/>
              <a:t> за 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візуальних</a:t>
            </a:r>
            <a:r>
              <a:rPr lang="ru-RU" sz="1600" dirty="0" smtClean="0"/>
              <a:t>, </a:t>
            </a:r>
            <a:r>
              <a:rPr lang="ru-RU" sz="1600" dirty="0" err="1" smtClean="0"/>
              <a:t>фотографічних</a:t>
            </a:r>
            <a:r>
              <a:rPr lang="ru-RU" sz="1600" dirty="0" smtClean="0"/>
              <a:t> і </a:t>
            </a:r>
            <a:r>
              <a:rPr lang="ru-RU" sz="1600" dirty="0" err="1" smtClean="0"/>
              <a:t>фотоелектричних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спостережень</a:t>
            </a:r>
            <a:r>
              <a:rPr lang="uk-UA" sz="1600" dirty="0" smtClean="0"/>
              <a:t>)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3200401"/>
            <a:ext cx="3048000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/>
              <a:t>Астроспектроскопія</a:t>
            </a:r>
            <a:endParaRPr lang="ru-RU" sz="1600" dirty="0" smtClean="0"/>
          </a:p>
          <a:p>
            <a:r>
              <a:rPr lang="uk-UA" sz="1600" dirty="0" smtClean="0"/>
              <a:t>(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висновки</a:t>
            </a:r>
            <a:r>
              <a:rPr lang="ru-RU" sz="1600" dirty="0" smtClean="0"/>
              <a:t> про хімічний склад і </a:t>
            </a:r>
            <a:r>
              <a:rPr lang="ru-RU" sz="1600" dirty="0" err="1" smtClean="0"/>
              <a:t>фізичний</a:t>
            </a:r>
            <a:r>
              <a:rPr lang="ru-RU" sz="1600" dirty="0" smtClean="0"/>
              <a:t> стан речовини на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тілах</a:t>
            </a:r>
            <a:r>
              <a:rPr lang="ru-RU" sz="1600" dirty="0" smtClean="0"/>
              <a:t>, </a:t>
            </a:r>
            <a:r>
              <a:rPr lang="ru-RU" sz="1600" dirty="0" err="1" smtClean="0"/>
              <a:t>визначати</a:t>
            </a:r>
            <a:r>
              <a:rPr lang="ru-RU" sz="1600" dirty="0" smtClean="0"/>
              <a:t> температуру </a:t>
            </a:r>
            <a:r>
              <a:rPr lang="ru-RU" sz="1600" dirty="0" err="1" smtClean="0"/>
              <a:t>зір</a:t>
            </a:r>
            <a:r>
              <a:rPr lang="ru-RU" sz="1600" dirty="0" smtClean="0"/>
              <a:t>, </a:t>
            </a:r>
            <a:r>
              <a:rPr lang="ru-RU" sz="1600" dirty="0" err="1" smtClean="0"/>
              <a:t>обчислювати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наближення</a:t>
            </a:r>
            <a:r>
              <a:rPr lang="en-US" sz="1600" dirty="0" smtClean="0"/>
              <a:t>/</a:t>
            </a:r>
            <a:r>
              <a:rPr lang="ru-RU" sz="1600" dirty="0" err="1" smtClean="0"/>
              <a:t>віддалення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зорі</a:t>
            </a:r>
            <a:r>
              <a:rPr lang="ru-RU" sz="1600" dirty="0" smtClean="0"/>
              <a:t>, </a:t>
            </a:r>
            <a:r>
              <a:rPr lang="ru-RU" sz="1600" dirty="0" err="1" smtClean="0"/>
              <a:t>робити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висновки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обертання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зір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фізичні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відбуваються</a:t>
            </a:r>
            <a:r>
              <a:rPr lang="ru-RU" sz="1600" dirty="0" smtClean="0"/>
              <a:t> в атмосферах </a:t>
            </a:r>
            <a:r>
              <a:rPr lang="ru-RU" sz="1600" dirty="0" err="1" smtClean="0"/>
              <a:t>Сонця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зір</a:t>
            </a:r>
            <a:r>
              <a:rPr lang="ru-RU" sz="1600" dirty="0" smtClean="0"/>
              <a:t>, у </a:t>
            </a:r>
            <a:r>
              <a:rPr lang="ru-RU" sz="1600" dirty="0" err="1" smtClean="0"/>
              <a:t>газових</a:t>
            </a:r>
            <a:r>
              <a:rPr lang="ru-RU" sz="1600" dirty="0" smtClean="0"/>
              <a:t> туманностях і в </a:t>
            </a:r>
            <a:r>
              <a:rPr lang="ru-RU" sz="1600" dirty="0" err="1" smtClean="0"/>
              <a:t>міжзоряному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середовищі</a:t>
            </a:r>
            <a:r>
              <a:rPr lang="uk-UA" sz="1600" dirty="0" smtClean="0"/>
              <a:t>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3124200"/>
            <a:ext cx="32004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Інші</a:t>
            </a:r>
          </a:p>
          <a:p>
            <a:r>
              <a:rPr lang="uk-UA" sz="1600" dirty="0" smtClean="0"/>
              <a:t>(</a:t>
            </a:r>
            <a:r>
              <a:rPr lang="ru-RU" sz="1600" dirty="0" smtClean="0"/>
              <a:t>у </a:t>
            </a:r>
            <a:r>
              <a:rPr lang="ru-RU" sz="1600" dirty="0" err="1" smtClean="0"/>
              <a:t>зв'язку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запуском </a:t>
            </a: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hlinkClick r:id="rId2" tooltip="СРСР"/>
              </a:rPr>
              <a:t>СРСР</a:t>
            </a:r>
            <a:r>
              <a:rPr lang="ru-RU" sz="1600" dirty="0" smtClean="0">
                <a:solidFill>
                  <a:schemeClr val="tx1"/>
                </a:solidFill>
              </a:rPr>
              <a:t> перших </a:t>
            </a:r>
            <a:r>
              <a:rPr lang="ru-RU" sz="1600" dirty="0" err="1" smtClean="0">
                <a:solidFill>
                  <a:schemeClr val="tx1"/>
                </a:solidFill>
                <a:hlinkClick r:id="rId3" tooltip="Штучний супутник"/>
              </a:rPr>
              <a:t>штучних</a:t>
            </a:r>
            <a:r>
              <a:rPr lang="ru-RU" sz="1600" dirty="0" smtClean="0">
                <a:solidFill>
                  <a:schemeClr val="tx1"/>
                </a:solidFill>
                <a:hlinkClick r:id="rId3" tooltip="Штучний супутник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hlinkClick r:id="rId3" tooltip="Штучний супутник"/>
              </a:rPr>
              <a:t>супутників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/>
              <a:t>Землі та </a:t>
            </a:r>
            <a:r>
              <a:rPr lang="ru-RU" sz="1600" dirty="0" err="1" smtClean="0"/>
              <a:t>Сонця</a:t>
            </a:r>
            <a:r>
              <a:rPr lang="ru-RU" sz="1600" dirty="0" smtClean="0"/>
              <a:t> </a:t>
            </a:r>
            <a:r>
              <a:rPr lang="ru-RU" sz="1600" dirty="0" err="1" smtClean="0"/>
              <a:t>астрофізика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здобула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методи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досліджень</a:t>
            </a:r>
            <a:r>
              <a:rPr lang="ru-RU" sz="1600" dirty="0" smtClean="0"/>
              <a:t>. </a:t>
            </a:r>
            <a:r>
              <a:rPr lang="ru-RU" sz="1600" dirty="0" err="1" smtClean="0"/>
              <a:t>Апаратура</a:t>
            </a:r>
            <a:r>
              <a:rPr lang="ru-RU" sz="1600" dirty="0" smtClean="0"/>
              <a:t>, </a:t>
            </a:r>
            <a:r>
              <a:rPr lang="ru-RU" sz="1600" dirty="0" err="1" smtClean="0"/>
              <a:t>встановлена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супутниках</a:t>
            </a:r>
            <a:r>
              <a:rPr lang="ru-RU" sz="1600" dirty="0" smtClean="0"/>
              <a:t>,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реєструвати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випромінювання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небесних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тіл</a:t>
            </a:r>
            <a:r>
              <a:rPr lang="ru-RU" sz="1600" dirty="0" smtClean="0"/>
              <a:t> далеко за межами атмосфери Землі.</a:t>
            </a:r>
            <a:r>
              <a:rPr lang="uk-UA" sz="1600" dirty="0" smtClean="0"/>
              <a:t>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34000" contrast="-37000"/>
          </a:blip>
          <a:srcRect/>
          <a:stretch>
            <a:fillRect/>
          </a:stretch>
        </p:blipFill>
        <p:spPr bwMode="auto">
          <a:xfrm>
            <a:off x="457200" y="1676400"/>
            <a:ext cx="80010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Досягнення астрофізики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101609"/>
          </a:xfrm>
        </p:spPr>
        <p:txBody>
          <a:bodyPr/>
          <a:lstStyle/>
          <a:p>
            <a:r>
              <a:rPr lang="ru-RU" dirty="0" err="1" smtClean="0"/>
              <a:t>Висновок</a:t>
            </a:r>
            <a:r>
              <a:rPr lang="ru-RU" dirty="0" smtClean="0"/>
              <a:t> про </a:t>
            </a:r>
            <a:r>
              <a:rPr lang="ru-RU" dirty="0" err="1" smtClean="0"/>
              <a:t>єдність</a:t>
            </a:r>
            <a:r>
              <a:rPr lang="ru-RU" dirty="0" smtClean="0"/>
              <a:t> речовини у Всесвіті.</a:t>
            </a:r>
          </a:p>
          <a:p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різноманітності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у </a:t>
            </a:r>
            <a:r>
              <a:rPr lang="ru-RU" dirty="0" err="1" smtClean="0"/>
              <a:t>зоряному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успіхи</a:t>
            </a:r>
            <a:r>
              <a:rPr lang="ru-RU" dirty="0" smtClean="0"/>
              <a:t> у </a:t>
            </a:r>
            <a:r>
              <a:rPr lang="ru-RU" dirty="0" err="1" smtClean="0"/>
              <a:t>вивченні</a:t>
            </a:r>
            <a:r>
              <a:rPr lang="ru-RU" dirty="0" smtClean="0"/>
              <a:t> </a:t>
            </a:r>
            <a:r>
              <a:rPr lang="ru-RU" dirty="0" err="1" smtClean="0"/>
              <a:t>зоряних</a:t>
            </a:r>
            <a:r>
              <a:rPr lang="ru-RU" dirty="0" smtClean="0"/>
              <a:t> атмосфер, </a:t>
            </a:r>
            <a:r>
              <a:rPr lang="ru-RU" dirty="0" err="1" smtClean="0"/>
              <a:t>зокрема</a:t>
            </a:r>
            <a:r>
              <a:rPr lang="ru-RU" dirty="0" smtClean="0"/>
              <a:t> атмосфери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</a:p>
          <a:p>
            <a:r>
              <a:rPr lang="uk-UA" dirty="0" smtClean="0"/>
              <a:t>Вивчення планет.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90</TotalTime>
  <Words>509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Астрофізика</vt:lpstr>
      <vt:lpstr>Астрофізика</vt:lpstr>
      <vt:lpstr>Слайд 3</vt:lpstr>
      <vt:lpstr>Розвиток</vt:lpstr>
      <vt:lpstr>Основні розділи астрофізики:</vt:lpstr>
      <vt:lpstr>Астрофізика</vt:lpstr>
      <vt:lpstr>Області досліджень:</vt:lpstr>
      <vt:lpstr>Методи астрофізики</vt:lpstr>
      <vt:lpstr>Досягнення астрофізики</vt:lpstr>
      <vt:lpstr>Вклад радянських вчених у розвиток астрофізики</vt:lpstr>
      <vt:lpstr>Провідні науково-дослідницькі установи СРСР в галузі астрофізики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Астрофізика</dc:title>
  <cp:lastModifiedBy>Богдана</cp:lastModifiedBy>
  <cp:revision>11</cp:revision>
  <dcterms:modified xsi:type="dcterms:W3CDTF">2013-12-24T18:08:37Z</dcterms:modified>
</cp:coreProperties>
</file>